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2.xml" ContentType="application/vnd.openxmlformats-officedocument.themeOverride+xml"/>
  <Override PartName="/ppt/notesSlides/notesSlide21.xml" ContentType="application/vnd.openxmlformats-officedocument.presentationml.notesSlide+xml"/>
  <Override PartName="/ppt/theme/themeOverride3.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4.xml" ContentType="application/vnd.openxmlformats-officedocument.themeOverride+xml"/>
  <Override PartName="/ppt/notesSlides/notesSlide28.xml" ContentType="application/vnd.openxmlformats-officedocument.presentationml.notesSlide+xml"/>
  <Override PartName="/ppt/theme/themeOverride5.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6.xml" ContentType="application/vnd.openxmlformats-officedocument.themeOverride+xml"/>
  <Override PartName="/ppt/notesSlides/notesSlide34.xml" ContentType="application/vnd.openxmlformats-officedocument.presentationml.notesSlide+xml"/>
  <Override PartName="/ppt/theme/themeOverride7.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handoutMasterIdLst>
    <p:handoutMasterId r:id="rId52"/>
  </p:handoutMasterIdLst>
  <p:sldIdLst>
    <p:sldId id="1139" r:id="rId2"/>
    <p:sldId id="1063" r:id="rId3"/>
    <p:sldId id="1064" r:id="rId4"/>
    <p:sldId id="1065" r:id="rId5"/>
    <p:sldId id="1066" r:id="rId6"/>
    <p:sldId id="1067" r:id="rId7"/>
    <p:sldId id="1068" r:id="rId8"/>
    <p:sldId id="1069" r:id="rId9"/>
    <p:sldId id="1070" r:id="rId10"/>
    <p:sldId id="1071" r:id="rId11"/>
    <p:sldId id="1072" r:id="rId12"/>
    <p:sldId id="1073" r:id="rId13"/>
    <p:sldId id="1074" r:id="rId14"/>
    <p:sldId id="1140" r:id="rId15"/>
    <p:sldId id="334" r:id="rId16"/>
    <p:sldId id="335" r:id="rId17"/>
    <p:sldId id="317" r:id="rId18"/>
    <p:sldId id="494" r:id="rId19"/>
    <p:sldId id="402" r:id="rId20"/>
    <p:sldId id="403" r:id="rId21"/>
    <p:sldId id="1141" r:id="rId22"/>
    <p:sldId id="1142" r:id="rId23"/>
    <p:sldId id="405" r:id="rId24"/>
    <p:sldId id="406" r:id="rId25"/>
    <p:sldId id="408" r:id="rId26"/>
    <p:sldId id="415" r:id="rId27"/>
    <p:sldId id="417" r:id="rId28"/>
    <p:sldId id="559" r:id="rId29"/>
    <p:sldId id="532" r:id="rId30"/>
    <p:sldId id="531" r:id="rId31"/>
    <p:sldId id="578" r:id="rId32"/>
    <p:sldId id="564" r:id="rId33"/>
    <p:sldId id="556" r:id="rId34"/>
    <p:sldId id="565" r:id="rId35"/>
    <p:sldId id="568" r:id="rId36"/>
    <p:sldId id="548" r:id="rId37"/>
    <p:sldId id="550" r:id="rId38"/>
    <p:sldId id="576" r:id="rId39"/>
    <p:sldId id="553" r:id="rId40"/>
    <p:sldId id="555" r:id="rId41"/>
    <p:sldId id="422" r:id="rId42"/>
    <p:sldId id="425" r:id="rId43"/>
    <p:sldId id="428" r:id="rId44"/>
    <p:sldId id="431" r:id="rId45"/>
    <p:sldId id="373" r:id="rId46"/>
    <p:sldId id="437" r:id="rId47"/>
    <p:sldId id="440" r:id="rId48"/>
    <p:sldId id="496" r:id="rId49"/>
    <p:sldId id="1138" r:id="rId5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5">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99"/>
    <a:srgbClr val="C30D23"/>
    <a:srgbClr val="CC0000"/>
    <a:srgbClr val="023A91"/>
    <a:srgbClr val="013990"/>
    <a:srgbClr val="2361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CA9967-5D81-46F5-B771-94B15221F730}" v="8" dt="2022-04-22T20:17:13.6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5" autoAdjust="0"/>
    <p:restoredTop sz="94660"/>
  </p:normalViewPr>
  <p:slideViewPr>
    <p:cSldViewPr snapToGrid="0">
      <p:cViewPr varScale="1">
        <p:scale>
          <a:sx n="150" d="100"/>
          <a:sy n="150" d="100"/>
        </p:scale>
        <p:origin x="1056" y="120"/>
      </p:cViewPr>
      <p:guideLst>
        <p:guide orient="horz" pos="2265"/>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3" d="100"/>
          <a:sy n="53" d="100"/>
        </p:scale>
        <p:origin x="2270" y="5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 De-Chuan" userId="8687bb5e07bf0441" providerId="LiveId" clId="{39CA9967-5D81-46F5-B771-94B15221F730}"/>
    <pc:docChg chg="custSel addSld delSld modSld">
      <pc:chgData name="Zhan De-Chuan" userId="8687bb5e07bf0441" providerId="LiveId" clId="{39CA9967-5D81-46F5-B771-94B15221F730}" dt="2022-04-22T20:20:21.405" v="71" actId="478"/>
      <pc:docMkLst>
        <pc:docMk/>
      </pc:docMkLst>
      <pc:sldChg chg="add">
        <pc:chgData name="Zhan De-Chuan" userId="8687bb5e07bf0441" providerId="LiveId" clId="{39CA9967-5D81-46F5-B771-94B15221F730}" dt="2022-04-22T19:48:23.458" v="3"/>
        <pc:sldMkLst>
          <pc:docMk/>
          <pc:sldMk cId="3548302634" sldId="334"/>
        </pc:sldMkLst>
      </pc:sldChg>
      <pc:sldChg chg="add">
        <pc:chgData name="Zhan De-Chuan" userId="8687bb5e07bf0441" providerId="LiveId" clId="{39CA9967-5D81-46F5-B771-94B15221F730}" dt="2022-04-22T19:48:23.458" v="3"/>
        <pc:sldMkLst>
          <pc:docMk/>
          <pc:sldMk cId="3095064175" sldId="335"/>
        </pc:sldMkLst>
      </pc:sldChg>
      <pc:sldChg chg="delSp modSp add mod">
        <pc:chgData name="Zhan De-Chuan" userId="8687bb5e07bf0441" providerId="LiveId" clId="{39CA9967-5D81-46F5-B771-94B15221F730}" dt="2022-04-22T20:20:09.346" v="67" actId="478"/>
        <pc:sldMkLst>
          <pc:docMk/>
          <pc:sldMk cId="2958790872" sldId="373"/>
        </pc:sldMkLst>
        <pc:spChg chg="del">
          <ac:chgData name="Zhan De-Chuan" userId="8687bb5e07bf0441" providerId="LiveId" clId="{39CA9967-5D81-46F5-B771-94B15221F730}" dt="2022-04-22T20:20:09.346" v="67" actId="478"/>
          <ac:spMkLst>
            <pc:docMk/>
            <pc:sldMk cId="2958790872" sldId="373"/>
            <ac:spMk id="2" creationId="{00000000-0000-0000-0000-000000000000}"/>
          </ac:spMkLst>
        </pc:spChg>
        <pc:spChg chg="mod">
          <ac:chgData name="Zhan De-Chuan" userId="8687bb5e07bf0441" providerId="LiveId" clId="{39CA9967-5D81-46F5-B771-94B15221F730}" dt="2022-04-22T20:19:16.460" v="58" actId="1076"/>
          <ac:spMkLst>
            <pc:docMk/>
            <pc:sldMk cId="2958790872" sldId="373"/>
            <ac:spMk id="3" creationId="{00000000-0000-0000-0000-000000000000}"/>
          </ac:spMkLst>
        </pc:spChg>
        <pc:spChg chg="mod">
          <ac:chgData name="Zhan De-Chuan" userId="8687bb5e07bf0441" providerId="LiveId" clId="{39CA9967-5D81-46F5-B771-94B15221F730}" dt="2022-04-22T20:19:22.416" v="59" actId="14100"/>
          <ac:spMkLst>
            <pc:docMk/>
            <pc:sldMk cId="2958790872" sldId="373"/>
            <ac:spMk id="13" creationId="{00000000-0000-0000-0000-000000000000}"/>
          </ac:spMkLst>
        </pc:spChg>
      </pc:sldChg>
      <pc:sldChg chg="add">
        <pc:chgData name="Zhan De-Chuan" userId="8687bb5e07bf0441" providerId="LiveId" clId="{39CA9967-5D81-46F5-B771-94B15221F730}" dt="2022-04-22T20:14:15.947" v="10"/>
        <pc:sldMkLst>
          <pc:docMk/>
          <pc:sldMk cId="1369125568" sldId="402"/>
        </pc:sldMkLst>
      </pc:sldChg>
      <pc:sldChg chg="add">
        <pc:chgData name="Zhan De-Chuan" userId="8687bb5e07bf0441" providerId="LiveId" clId="{39CA9967-5D81-46F5-B771-94B15221F730}" dt="2022-04-22T20:14:15.947" v="10"/>
        <pc:sldMkLst>
          <pc:docMk/>
          <pc:sldMk cId="889384622" sldId="403"/>
        </pc:sldMkLst>
      </pc:sldChg>
      <pc:sldChg chg="add">
        <pc:chgData name="Zhan De-Chuan" userId="8687bb5e07bf0441" providerId="LiveId" clId="{39CA9967-5D81-46F5-B771-94B15221F730}" dt="2022-04-22T20:17:13.669" v="26"/>
        <pc:sldMkLst>
          <pc:docMk/>
          <pc:sldMk cId="3440453744" sldId="405"/>
        </pc:sldMkLst>
      </pc:sldChg>
      <pc:sldChg chg="modSp add mod">
        <pc:chgData name="Zhan De-Chuan" userId="8687bb5e07bf0441" providerId="LiveId" clId="{39CA9967-5D81-46F5-B771-94B15221F730}" dt="2022-04-22T20:17:33.572" v="32" actId="14100"/>
        <pc:sldMkLst>
          <pc:docMk/>
          <pc:sldMk cId="85595306" sldId="406"/>
        </pc:sldMkLst>
        <pc:spChg chg="mod">
          <ac:chgData name="Zhan De-Chuan" userId="8687bb5e07bf0441" providerId="LiveId" clId="{39CA9967-5D81-46F5-B771-94B15221F730}" dt="2022-04-22T20:17:33.572" v="32" actId="14100"/>
          <ac:spMkLst>
            <pc:docMk/>
            <pc:sldMk cId="85595306" sldId="406"/>
            <ac:spMk id="2" creationId="{00000000-0000-0000-0000-000000000000}"/>
          </ac:spMkLst>
        </pc:spChg>
      </pc:sldChg>
      <pc:sldChg chg="modSp add mod">
        <pc:chgData name="Zhan De-Chuan" userId="8687bb5e07bf0441" providerId="LiveId" clId="{39CA9967-5D81-46F5-B771-94B15221F730}" dt="2022-04-22T20:17:40.045" v="34" actId="14100"/>
        <pc:sldMkLst>
          <pc:docMk/>
          <pc:sldMk cId="3795950507" sldId="408"/>
        </pc:sldMkLst>
        <pc:spChg chg="mod">
          <ac:chgData name="Zhan De-Chuan" userId="8687bb5e07bf0441" providerId="LiveId" clId="{39CA9967-5D81-46F5-B771-94B15221F730}" dt="2022-04-22T20:17:40.045" v="34" actId="14100"/>
          <ac:spMkLst>
            <pc:docMk/>
            <pc:sldMk cId="3795950507" sldId="408"/>
            <ac:spMk id="2" creationId="{00000000-0000-0000-0000-000000000000}"/>
          </ac:spMkLst>
        </pc:spChg>
      </pc:sldChg>
      <pc:sldChg chg="modSp add mod">
        <pc:chgData name="Zhan De-Chuan" userId="8687bb5e07bf0441" providerId="LiveId" clId="{39CA9967-5D81-46F5-B771-94B15221F730}" dt="2022-04-22T20:17:49.743" v="38" actId="404"/>
        <pc:sldMkLst>
          <pc:docMk/>
          <pc:sldMk cId="3850177523" sldId="415"/>
        </pc:sldMkLst>
        <pc:spChg chg="mod">
          <ac:chgData name="Zhan De-Chuan" userId="8687bb5e07bf0441" providerId="LiveId" clId="{39CA9967-5D81-46F5-B771-94B15221F730}" dt="2022-04-22T20:17:49.743" v="38" actId="404"/>
          <ac:spMkLst>
            <pc:docMk/>
            <pc:sldMk cId="3850177523" sldId="415"/>
            <ac:spMk id="2" creationId="{00000000-0000-0000-0000-000000000000}"/>
          </ac:spMkLst>
        </pc:spChg>
      </pc:sldChg>
      <pc:sldChg chg="modSp add mod">
        <pc:chgData name="Zhan De-Chuan" userId="8687bb5e07bf0441" providerId="LiveId" clId="{39CA9967-5D81-46F5-B771-94B15221F730}" dt="2022-04-22T20:17:55.339" v="39" actId="404"/>
        <pc:sldMkLst>
          <pc:docMk/>
          <pc:sldMk cId="301478417" sldId="417"/>
        </pc:sldMkLst>
        <pc:spChg chg="mod">
          <ac:chgData name="Zhan De-Chuan" userId="8687bb5e07bf0441" providerId="LiveId" clId="{39CA9967-5D81-46F5-B771-94B15221F730}" dt="2022-04-22T20:17:55.339" v="39" actId="404"/>
          <ac:spMkLst>
            <pc:docMk/>
            <pc:sldMk cId="301478417" sldId="417"/>
            <ac:spMk id="2" creationId="{00000000-0000-0000-0000-000000000000}"/>
          </ac:spMkLst>
        </pc:spChg>
      </pc:sldChg>
      <pc:sldChg chg="delSp modSp add mod">
        <pc:chgData name="Zhan De-Chuan" userId="8687bb5e07bf0441" providerId="LiveId" clId="{39CA9967-5D81-46F5-B771-94B15221F730}" dt="2022-04-22T20:19:55.067" v="62" actId="478"/>
        <pc:sldMkLst>
          <pc:docMk/>
          <pc:sldMk cId="259685737" sldId="422"/>
        </pc:sldMkLst>
        <pc:spChg chg="del mod">
          <ac:chgData name="Zhan De-Chuan" userId="8687bb5e07bf0441" providerId="LiveId" clId="{39CA9967-5D81-46F5-B771-94B15221F730}" dt="2022-04-22T20:19:55.067" v="62" actId="478"/>
          <ac:spMkLst>
            <pc:docMk/>
            <pc:sldMk cId="259685737" sldId="422"/>
            <ac:spMk id="2" creationId="{00000000-0000-0000-0000-000000000000}"/>
          </ac:spMkLst>
        </pc:spChg>
        <pc:spChg chg="mod">
          <ac:chgData name="Zhan De-Chuan" userId="8687bb5e07bf0441" providerId="LiveId" clId="{39CA9967-5D81-46F5-B771-94B15221F730}" dt="2022-04-22T20:18:55.178" v="52" actId="404"/>
          <ac:spMkLst>
            <pc:docMk/>
            <pc:sldMk cId="259685737" sldId="422"/>
            <ac:spMk id="3" creationId="{00000000-0000-0000-0000-000000000000}"/>
          </ac:spMkLst>
        </pc:spChg>
      </pc:sldChg>
      <pc:sldChg chg="delSp modSp add mod">
        <pc:chgData name="Zhan De-Chuan" userId="8687bb5e07bf0441" providerId="LiveId" clId="{39CA9967-5D81-46F5-B771-94B15221F730}" dt="2022-04-22T20:19:58.101" v="63" actId="478"/>
        <pc:sldMkLst>
          <pc:docMk/>
          <pc:sldMk cId="2072947219" sldId="425"/>
        </pc:sldMkLst>
        <pc:spChg chg="del mod">
          <ac:chgData name="Zhan De-Chuan" userId="8687bb5e07bf0441" providerId="LiveId" clId="{39CA9967-5D81-46F5-B771-94B15221F730}" dt="2022-04-22T20:19:58.101" v="63" actId="478"/>
          <ac:spMkLst>
            <pc:docMk/>
            <pc:sldMk cId="2072947219" sldId="425"/>
            <ac:spMk id="2" creationId="{00000000-0000-0000-0000-000000000000}"/>
          </ac:spMkLst>
        </pc:spChg>
        <pc:spChg chg="mod">
          <ac:chgData name="Zhan De-Chuan" userId="8687bb5e07bf0441" providerId="LiveId" clId="{39CA9967-5D81-46F5-B771-94B15221F730}" dt="2022-04-22T20:19:05.345" v="55" actId="404"/>
          <ac:spMkLst>
            <pc:docMk/>
            <pc:sldMk cId="2072947219" sldId="425"/>
            <ac:spMk id="3" creationId="{00000000-0000-0000-0000-000000000000}"/>
          </ac:spMkLst>
        </pc:spChg>
      </pc:sldChg>
      <pc:sldChg chg="delSp modSp add mod">
        <pc:chgData name="Zhan De-Chuan" userId="8687bb5e07bf0441" providerId="LiveId" clId="{39CA9967-5D81-46F5-B771-94B15221F730}" dt="2022-04-22T20:20:02.142" v="64" actId="478"/>
        <pc:sldMkLst>
          <pc:docMk/>
          <pc:sldMk cId="2231515780" sldId="428"/>
        </pc:sldMkLst>
        <pc:spChg chg="del mod">
          <ac:chgData name="Zhan De-Chuan" userId="8687bb5e07bf0441" providerId="LiveId" clId="{39CA9967-5D81-46F5-B771-94B15221F730}" dt="2022-04-22T20:20:02.142" v="64" actId="478"/>
          <ac:spMkLst>
            <pc:docMk/>
            <pc:sldMk cId="2231515780" sldId="428"/>
            <ac:spMk id="2" creationId="{00000000-0000-0000-0000-000000000000}"/>
          </ac:spMkLst>
        </pc:spChg>
        <pc:spChg chg="mod">
          <ac:chgData name="Zhan De-Chuan" userId="8687bb5e07bf0441" providerId="LiveId" clId="{39CA9967-5D81-46F5-B771-94B15221F730}" dt="2022-04-22T20:19:09.041" v="56" actId="1076"/>
          <ac:spMkLst>
            <pc:docMk/>
            <pc:sldMk cId="2231515780" sldId="428"/>
            <ac:spMk id="3" creationId="{00000000-0000-0000-0000-000000000000}"/>
          </ac:spMkLst>
        </pc:spChg>
      </pc:sldChg>
      <pc:sldChg chg="delSp modSp add mod">
        <pc:chgData name="Zhan De-Chuan" userId="8687bb5e07bf0441" providerId="LiveId" clId="{39CA9967-5D81-46F5-B771-94B15221F730}" dt="2022-04-22T20:20:06.292" v="66" actId="478"/>
        <pc:sldMkLst>
          <pc:docMk/>
          <pc:sldMk cId="1131923446" sldId="431"/>
        </pc:sldMkLst>
        <pc:spChg chg="del mod">
          <ac:chgData name="Zhan De-Chuan" userId="8687bb5e07bf0441" providerId="LiveId" clId="{39CA9967-5D81-46F5-B771-94B15221F730}" dt="2022-04-22T20:20:06.292" v="66" actId="478"/>
          <ac:spMkLst>
            <pc:docMk/>
            <pc:sldMk cId="1131923446" sldId="431"/>
            <ac:spMk id="2" creationId="{00000000-0000-0000-0000-000000000000}"/>
          </ac:spMkLst>
        </pc:spChg>
        <pc:spChg chg="mod">
          <ac:chgData name="Zhan De-Chuan" userId="8687bb5e07bf0441" providerId="LiveId" clId="{39CA9967-5D81-46F5-B771-94B15221F730}" dt="2022-04-22T20:19:12.164" v="57" actId="1076"/>
          <ac:spMkLst>
            <pc:docMk/>
            <pc:sldMk cId="1131923446" sldId="431"/>
            <ac:spMk id="3" creationId="{00000000-0000-0000-0000-000000000000}"/>
          </ac:spMkLst>
        </pc:spChg>
      </pc:sldChg>
      <pc:sldChg chg="delSp modSp add mod">
        <pc:chgData name="Zhan De-Chuan" userId="8687bb5e07bf0441" providerId="LiveId" clId="{39CA9967-5D81-46F5-B771-94B15221F730}" dt="2022-04-22T20:20:13.372" v="68" actId="478"/>
        <pc:sldMkLst>
          <pc:docMk/>
          <pc:sldMk cId="3264343090" sldId="437"/>
        </pc:sldMkLst>
        <pc:spChg chg="del mod">
          <ac:chgData name="Zhan De-Chuan" userId="8687bb5e07bf0441" providerId="LiveId" clId="{39CA9967-5D81-46F5-B771-94B15221F730}" dt="2022-04-22T20:20:13.372" v="68" actId="478"/>
          <ac:spMkLst>
            <pc:docMk/>
            <pc:sldMk cId="3264343090" sldId="437"/>
            <ac:spMk id="2" creationId="{00000000-0000-0000-0000-000000000000}"/>
          </ac:spMkLst>
        </pc:spChg>
      </pc:sldChg>
      <pc:sldChg chg="delSp modSp add mod">
        <pc:chgData name="Zhan De-Chuan" userId="8687bb5e07bf0441" providerId="LiveId" clId="{39CA9967-5D81-46F5-B771-94B15221F730}" dt="2022-04-22T20:20:15.264" v="69" actId="478"/>
        <pc:sldMkLst>
          <pc:docMk/>
          <pc:sldMk cId="409350122" sldId="440"/>
        </pc:sldMkLst>
        <pc:spChg chg="del mod">
          <ac:chgData name="Zhan De-Chuan" userId="8687bb5e07bf0441" providerId="LiveId" clId="{39CA9967-5D81-46F5-B771-94B15221F730}" dt="2022-04-22T20:20:15.264" v="69" actId="478"/>
          <ac:spMkLst>
            <pc:docMk/>
            <pc:sldMk cId="409350122" sldId="440"/>
            <ac:spMk id="2" creationId="{00000000-0000-0000-0000-000000000000}"/>
          </ac:spMkLst>
        </pc:spChg>
      </pc:sldChg>
      <pc:sldChg chg="modSp add del mod">
        <pc:chgData name="Zhan De-Chuan" userId="8687bb5e07bf0441" providerId="LiveId" clId="{39CA9967-5D81-46F5-B771-94B15221F730}" dt="2022-04-22T20:17:10.991" v="25" actId="47"/>
        <pc:sldMkLst>
          <pc:docMk/>
          <pc:sldMk cId="0" sldId="441"/>
        </pc:sldMkLst>
        <pc:spChg chg="mod">
          <ac:chgData name="Zhan De-Chuan" userId="8687bb5e07bf0441" providerId="LiveId" clId="{39CA9967-5D81-46F5-B771-94B15221F730}" dt="2022-04-22T20:15:03.830" v="24" actId="313"/>
          <ac:spMkLst>
            <pc:docMk/>
            <pc:sldMk cId="0" sldId="441"/>
            <ac:spMk id="2" creationId="{00000000-0000-0000-0000-000000000000}"/>
          </ac:spMkLst>
        </pc:spChg>
      </pc:sldChg>
      <pc:sldChg chg="add del">
        <pc:chgData name="Zhan De-Chuan" userId="8687bb5e07bf0441" providerId="LiveId" clId="{39CA9967-5D81-46F5-B771-94B15221F730}" dt="2022-04-22T20:17:10.991" v="25" actId="47"/>
        <pc:sldMkLst>
          <pc:docMk/>
          <pc:sldMk cId="0" sldId="442"/>
        </pc:sldMkLst>
      </pc:sldChg>
      <pc:sldChg chg="modSp add del mod">
        <pc:chgData name="Zhan De-Chuan" userId="8687bb5e07bf0441" providerId="LiveId" clId="{39CA9967-5D81-46F5-B771-94B15221F730}" dt="2022-04-22T20:17:10.991" v="25" actId="47"/>
        <pc:sldMkLst>
          <pc:docMk/>
          <pc:sldMk cId="0" sldId="447"/>
        </pc:sldMkLst>
        <pc:spChg chg="mod">
          <ac:chgData name="Zhan De-Chuan" userId="8687bb5e07bf0441" providerId="LiveId" clId="{39CA9967-5D81-46F5-B771-94B15221F730}" dt="2022-04-22T20:12:34.698" v="7" actId="27636"/>
          <ac:spMkLst>
            <pc:docMk/>
            <pc:sldMk cId="0" sldId="447"/>
            <ac:spMk id="2" creationId="{00000000-0000-0000-0000-000000000000}"/>
          </ac:spMkLst>
        </pc:spChg>
      </pc:sldChg>
      <pc:sldChg chg="add del">
        <pc:chgData name="Zhan De-Chuan" userId="8687bb5e07bf0441" providerId="LiveId" clId="{39CA9967-5D81-46F5-B771-94B15221F730}" dt="2022-04-22T20:17:10.991" v="25" actId="47"/>
        <pc:sldMkLst>
          <pc:docMk/>
          <pc:sldMk cId="0" sldId="480"/>
        </pc:sldMkLst>
      </pc:sldChg>
      <pc:sldChg chg="modSp add del mod">
        <pc:chgData name="Zhan De-Chuan" userId="8687bb5e07bf0441" providerId="LiveId" clId="{39CA9967-5D81-46F5-B771-94B15221F730}" dt="2022-04-22T20:17:10.991" v="25" actId="47"/>
        <pc:sldMkLst>
          <pc:docMk/>
          <pc:sldMk cId="0" sldId="481"/>
        </pc:sldMkLst>
        <pc:spChg chg="mod">
          <ac:chgData name="Zhan De-Chuan" userId="8687bb5e07bf0441" providerId="LiveId" clId="{39CA9967-5D81-46F5-B771-94B15221F730}" dt="2022-04-22T20:12:34.692" v="6" actId="27636"/>
          <ac:spMkLst>
            <pc:docMk/>
            <pc:sldMk cId="0" sldId="481"/>
            <ac:spMk id="3" creationId="{00000000-0000-0000-0000-000000000000}"/>
          </ac:spMkLst>
        </pc:spChg>
      </pc:sldChg>
      <pc:sldChg chg="add del">
        <pc:chgData name="Zhan De-Chuan" userId="8687bb5e07bf0441" providerId="LiveId" clId="{39CA9967-5D81-46F5-B771-94B15221F730}" dt="2022-04-22T20:17:10.991" v="25" actId="47"/>
        <pc:sldMkLst>
          <pc:docMk/>
          <pc:sldMk cId="0" sldId="483"/>
        </pc:sldMkLst>
      </pc:sldChg>
      <pc:sldChg chg="add del">
        <pc:chgData name="Zhan De-Chuan" userId="8687bb5e07bf0441" providerId="LiveId" clId="{39CA9967-5D81-46F5-B771-94B15221F730}" dt="2022-04-22T20:17:10.991" v="25" actId="47"/>
        <pc:sldMkLst>
          <pc:docMk/>
          <pc:sldMk cId="0" sldId="484"/>
        </pc:sldMkLst>
      </pc:sldChg>
      <pc:sldChg chg="modSp add del mod">
        <pc:chgData name="Zhan De-Chuan" userId="8687bb5e07bf0441" providerId="LiveId" clId="{39CA9967-5D81-46F5-B771-94B15221F730}" dt="2022-04-22T20:17:10.991" v="25" actId="47"/>
        <pc:sldMkLst>
          <pc:docMk/>
          <pc:sldMk cId="0" sldId="485"/>
        </pc:sldMkLst>
        <pc:spChg chg="mod">
          <ac:chgData name="Zhan De-Chuan" userId="8687bb5e07bf0441" providerId="LiveId" clId="{39CA9967-5D81-46F5-B771-94B15221F730}" dt="2022-04-22T20:12:34.721" v="9" actId="27636"/>
          <ac:spMkLst>
            <pc:docMk/>
            <pc:sldMk cId="0" sldId="485"/>
            <ac:spMk id="29705" creationId="{00000000-0000-0000-0000-000000000000}"/>
          </ac:spMkLst>
        </pc:spChg>
      </pc:sldChg>
      <pc:sldChg chg="add del">
        <pc:chgData name="Zhan De-Chuan" userId="8687bb5e07bf0441" providerId="LiveId" clId="{39CA9967-5D81-46F5-B771-94B15221F730}" dt="2022-04-22T20:17:10.991" v="25" actId="47"/>
        <pc:sldMkLst>
          <pc:docMk/>
          <pc:sldMk cId="0" sldId="486"/>
        </pc:sldMkLst>
      </pc:sldChg>
      <pc:sldChg chg="add del">
        <pc:chgData name="Zhan De-Chuan" userId="8687bb5e07bf0441" providerId="LiveId" clId="{39CA9967-5D81-46F5-B771-94B15221F730}" dt="2022-04-22T20:17:10.991" v="25" actId="47"/>
        <pc:sldMkLst>
          <pc:docMk/>
          <pc:sldMk cId="0" sldId="487"/>
        </pc:sldMkLst>
      </pc:sldChg>
      <pc:sldChg chg="add del">
        <pc:chgData name="Zhan De-Chuan" userId="8687bb5e07bf0441" providerId="LiveId" clId="{39CA9967-5D81-46F5-B771-94B15221F730}" dt="2022-04-22T20:17:10.991" v="25" actId="47"/>
        <pc:sldMkLst>
          <pc:docMk/>
          <pc:sldMk cId="0" sldId="488"/>
        </pc:sldMkLst>
      </pc:sldChg>
      <pc:sldChg chg="add del">
        <pc:chgData name="Zhan De-Chuan" userId="8687bb5e07bf0441" providerId="LiveId" clId="{39CA9967-5D81-46F5-B771-94B15221F730}" dt="2022-04-22T20:17:10.991" v="25" actId="47"/>
        <pc:sldMkLst>
          <pc:docMk/>
          <pc:sldMk cId="0" sldId="489"/>
        </pc:sldMkLst>
      </pc:sldChg>
      <pc:sldChg chg="add del">
        <pc:chgData name="Zhan De-Chuan" userId="8687bb5e07bf0441" providerId="LiveId" clId="{39CA9967-5D81-46F5-B771-94B15221F730}" dt="2022-04-22T20:17:10.991" v="25" actId="47"/>
        <pc:sldMkLst>
          <pc:docMk/>
          <pc:sldMk cId="0" sldId="490"/>
        </pc:sldMkLst>
      </pc:sldChg>
      <pc:sldChg chg="add del">
        <pc:chgData name="Zhan De-Chuan" userId="8687bb5e07bf0441" providerId="LiveId" clId="{39CA9967-5D81-46F5-B771-94B15221F730}" dt="2022-04-22T20:17:10.991" v="25" actId="47"/>
        <pc:sldMkLst>
          <pc:docMk/>
          <pc:sldMk cId="0" sldId="491"/>
        </pc:sldMkLst>
      </pc:sldChg>
      <pc:sldChg chg="add">
        <pc:chgData name="Zhan De-Chuan" userId="8687bb5e07bf0441" providerId="LiveId" clId="{39CA9967-5D81-46F5-B771-94B15221F730}" dt="2022-04-22T20:12:34.594" v="5"/>
        <pc:sldMkLst>
          <pc:docMk/>
          <pc:sldMk cId="0" sldId="494"/>
        </pc:sldMkLst>
      </pc:sldChg>
      <pc:sldChg chg="add del">
        <pc:chgData name="Zhan De-Chuan" userId="8687bb5e07bf0441" providerId="LiveId" clId="{39CA9967-5D81-46F5-B771-94B15221F730}" dt="2022-04-22T20:14:43.003" v="11" actId="47"/>
        <pc:sldMkLst>
          <pc:docMk/>
          <pc:sldMk cId="0" sldId="495"/>
        </pc:sldMkLst>
      </pc:sldChg>
      <pc:sldChg chg="modSp add del mod">
        <pc:chgData name="Zhan De-Chuan" userId="8687bb5e07bf0441" providerId="LiveId" clId="{39CA9967-5D81-46F5-B771-94B15221F730}" dt="2022-04-22T20:17:10.991" v="25" actId="47"/>
        <pc:sldMkLst>
          <pc:docMk/>
          <pc:sldMk cId="0" sldId="496"/>
        </pc:sldMkLst>
        <pc:spChg chg="mod">
          <ac:chgData name="Zhan De-Chuan" userId="8687bb5e07bf0441" providerId="LiveId" clId="{39CA9967-5D81-46F5-B771-94B15221F730}" dt="2022-04-22T20:12:34.703" v="8" actId="27636"/>
          <ac:spMkLst>
            <pc:docMk/>
            <pc:sldMk cId="0" sldId="496"/>
            <ac:spMk id="2" creationId="{00000000-0000-0000-0000-000000000000}"/>
          </ac:spMkLst>
        </pc:spChg>
      </pc:sldChg>
      <pc:sldChg chg="delSp modSp add mod">
        <pc:chgData name="Zhan De-Chuan" userId="8687bb5e07bf0441" providerId="LiveId" clId="{39CA9967-5D81-46F5-B771-94B15221F730}" dt="2022-04-22T20:20:21.405" v="71" actId="478"/>
        <pc:sldMkLst>
          <pc:docMk/>
          <pc:sldMk cId="3267706820" sldId="496"/>
        </pc:sldMkLst>
        <pc:spChg chg="del mod">
          <ac:chgData name="Zhan De-Chuan" userId="8687bb5e07bf0441" providerId="LiveId" clId="{39CA9967-5D81-46F5-B771-94B15221F730}" dt="2022-04-22T20:20:21.405" v="71" actId="478"/>
          <ac:spMkLst>
            <pc:docMk/>
            <pc:sldMk cId="3267706820" sldId="496"/>
            <ac:spMk id="2" creationId="{00000000-0000-0000-0000-000000000000}"/>
          </ac:spMkLst>
        </pc:spChg>
      </pc:sldChg>
      <pc:sldChg chg="modSp add del mod">
        <pc:chgData name="Zhan De-Chuan" userId="8687bb5e07bf0441" providerId="LiveId" clId="{39CA9967-5D81-46F5-B771-94B15221F730}" dt="2022-04-22T20:17:10.991" v="25" actId="47"/>
        <pc:sldMkLst>
          <pc:docMk/>
          <pc:sldMk cId="0" sldId="497"/>
        </pc:sldMkLst>
        <pc:spChg chg="mod">
          <ac:chgData name="Zhan De-Chuan" userId="8687bb5e07bf0441" providerId="LiveId" clId="{39CA9967-5D81-46F5-B771-94B15221F730}" dt="2022-04-22T20:14:55.154" v="18" actId="313"/>
          <ac:spMkLst>
            <pc:docMk/>
            <pc:sldMk cId="0" sldId="497"/>
            <ac:spMk id="2" creationId="{00000000-0000-0000-0000-000000000000}"/>
          </ac:spMkLst>
        </pc:spChg>
      </pc:sldChg>
      <pc:sldChg chg="add del">
        <pc:chgData name="Zhan De-Chuan" userId="8687bb5e07bf0441" providerId="LiveId" clId="{39CA9967-5D81-46F5-B771-94B15221F730}" dt="2022-04-22T20:19:29.994" v="61" actId="47"/>
        <pc:sldMkLst>
          <pc:docMk/>
          <pc:sldMk cId="815193058" sldId="497"/>
        </pc:sldMkLst>
      </pc:sldChg>
      <pc:sldChg chg="modSp add del mod">
        <pc:chgData name="Zhan De-Chuan" userId="8687bb5e07bf0441" providerId="LiveId" clId="{39CA9967-5D81-46F5-B771-94B15221F730}" dt="2022-04-22T20:17:10.991" v="25" actId="47"/>
        <pc:sldMkLst>
          <pc:docMk/>
          <pc:sldMk cId="0" sldId="498"/>
        </pc:sldMkLst>
        <pc:spChg chg="mod">
          <ac:chgData name="Zhan De-Chuan" userId="8687bb5e07bf0441" providerId="LiveId" clId="{39CA9967-5D81-46F5-B771-94B15221F730}" dt="2022-04-22T20:15:00.135" v="21" actId="313"/>
          <ac:spMkLst>
            <pc:docMk/>
            <pc:sldMk cId="0" sldId="498"/>
            <ac:spMk id="2" creationId="{00000000-0000-0000-0000-000000000000}"/>
          </ac:spMkLst>
        </pc:spChg>
      </pc:sldChg>
      <pc:sldChg chg="add del">
        <pc:chgData name="Zhan De-Chuan" userId="8687bb5e07bf0441" providerId="LiveId" clId="{39CA9967-5D81-46F5-B771-94B15221F730}" dt="2022-04-22T20:17:10.991" v="25" actId="47"/>
        <pc:sldMkLst>
          <pc:docMk/>
          <pc:sldMk cId="0" sldId="499"/>
        </pc:sldMkLst>
      </pc:sldChg>
      <pc:sldChg chg="add">
        <pc:chgData name="Zhan De-Chuan" userId="8687bb5e07bf0441" providerId="LiveId" clId="{39CA9967-5D81-46F5-B771-94B15221F730}" dt="2022-04-22T20:17:13.669" v="26"/>
        <pc:sldMkLst>
          <pc:docMk/>
          <pc:sldMk cId="3956243602" sldId="531"/>
        </pc:sldMkLst>
      </pc:sldChg>
      <pc:sldChg chg="add">
        <pc:chgData name="Zhan De-Chuan" userId="8687bb5e07bf0441" providerId="LiveId" clId="{39CA9967-5D81-46F5-B771-94B15221F730}" dt="2022-04-22T20:17:13.669" v="26"/>
        <pc:sldMkLst>
          <pc:docMk/>
          <pc:sldMk cId="3630490577" sldId="532"/>
        </pc:sldMkLst>
      </pc:sldChg>
      <pc:sldChg chg="modSp add mod">
        <pc:chgData name="Zhan De-Chuan" userId="8687bb5e07bf0441" providerId="LiveId" clId="{39CA9967-5D81-46F5-B771-94B15221F730}" dt="2022-04-22T20:18:29.873" v="45" actId="1076"/>
        <pc:sldMkLst>
          <pc:docMk/>
          <pc:sldMk cId="819696511" sldId="548"/>
        </pc:sldMkLst>
        <pc:spChg chg="mod">
          <ac:chgData name="Zhan De-Chuan" userId="8687bb5e07bf0441" providerId="LiveId" clId="{39CA9967-5D81-46F5-B771-94B15221F730}" dt="2022-04-22T20:18:29.873" v="45" actId="1076"/>
          <ac:spMkLst>
            <pc:docMk/>
            <pc:sldMk cId="819696511" sldId="548"/>
            <ac:spMk id="2" creationId="{00000000-0000-0000-0000-000000000000}"/>
          </ac:spMkLst>
        </pc:spChg>
      </pc:sldChg>
      <pc:sldChg chg="modSp add mod">
        <pc:chgData name="Zhan De-Chuan" userId="8687bb5e07bf0441" providerId="LiveId" clId="{39CA9967-5D81-46F5-B771-94B15221F730}" dt="2022-04-22T20:18:33.470" v="46" actId="1076"/>
        <pc:sldMkLst>
          <pc:docMk/>
          <pc:sldMk cId="3500983211" sldId="550"/>
        </pc:sldMkLst>
        <pc:spChg chg="mod">
          <ac:chgData name="Zhan De-Chuan" userId="8687bb5e07bf0441" providerId="LiveId" clId="{39CA9967-5D81-46F5-B771-94B15221F730}" dt="2022-04-22T20:18:33.470" v="46" actId="1076"/>
          <ac:spMkLst>
            <pc:docMk/>
            <pc:sldMk cId="3500983211" sldId="550"/>
            <ac:spMk id="2" creationId="{00000000-0000-0000-0000-000000000000}"/>
          </ac:spMkLst>
        </pc:spChg>
      </pc:sldChg>
      <pc:sldChg chg="modSp add mod">
        <pc:chgData name="Zhan De-Chuan" userId="8687bb5e07bf0441" providerId="LiveId" clId="{39CA9967-5D81-46F5-B771-94B15221F730}" dt="2022-04-22T20:18:41.202" v="48" actId="1076"/>
        <pc:sldMkLst>
          <pc:docMk/>
          <pc:sldMk cId="2426699300" sldId="553"/>
        </pc:sldMkLst>
        <pc:spChg chg="mod">
          <ac:chgData name="Zhan De-Chuan" userId="8687bb5e07bf0441" providerId="LiveId" clId="{39CA9967-5D81-46F5-B771-94B15221F730}" dt="2022-04-22T20:18:41.202" v="48" actId="1076"/>
          <ac:spMkLst>
            <pc:docMk/>
            <pc:sldMk cId="2426699300" sldId="553"/>
            <ac:spMk id="2" creationId="{00000000-0000-0000-0000-000000000000}"/>
          </ac:spMkLst>
        </pc:spChg>
      </pc:sldChg>
      <pc:sldChg chg="modSp add mod">
        <pc:chgData name="Zhan De-Chuan" userId="8687bb5e07bf0441" providerId="LiveId" clId="{39CA9967-5D81-46F5-B771-94B15221F730}" dt="2022-04-22T20:18:44.699" v="49" actId="1076"/>
        <pc:sldMkLst>
          <pc:docMk/>
          <pc:sldMk cId="3132122171" sldId="555"/>
        </pc:sldMkLst>
        <pc:spChg chg="mod">
          <ac:chgData name="Zhan De-Chuan" userId="8687bb5e07bf0441" providerId="LiveId" clId="{39CA9967-5D81-46F5-B771-94B15221F730}" dt="2022-04-22T20:18:44.699" v="49" actId="1076"/>
          <ac:spMkLst>
            <pc:docMk/>
            <pc:sldMk cId="3132122171" sldId="555"/>
            <ac:spMk id="2" creationId="{00000000-0000-0000-0000-000000000000}"/>
          </ac:spMkLst>
        </pc:spChg>
      </pc:sldChg>
      <pc:sldChg chg="modSp add mod">
        <pc:chgData name="Zhan De-Chuan" userId="8687bb5e07bf0441" providerId="LiveId" clId="{39CA9967-5D81-46F5-B771-94B15221F730}" dt="2022-04-22T20:18:13.640" v="41" actId="1076"/>
        <pc:sldMkLst>
          <pc:docMk/>
          <pc:sldMk cId="173309783" sldId="556"/>
        </pc:sldMkLst>
        <pc:spChg chg="mod">
          <ac:chgData name="Zhan De-Chuan" userId="8687bb5e07bf0441" providerId="LiveId" clId="{39CA9967-5D81-46F5-B771-94B15221F730}" dt="2022-04-22T20:18:13.640" v="41" actId="1076"/>
          <ac:spMkLst>
            <pc:docMk/>
            <pc:sldMk cId="173309783" sldId="556"/>
            <ac:spMk id="2" creationId="{00000000-0000-0000-0000-000000000000}"/>
          </ac:spMkLst>
        </pc:spChg>
      </pc:sldChg>
      <pc:sldChg chg="add">
        <pc:chgData name="Zhan De-Chuan" userId="8687bb5e07bf0441" providerId="LiveId" clId="{39CA9967-5D81-46F5-B771-94B15221F730}" dt="2022-04-22T20:17:13.669" v="26"/>
        <pc:sldMkLst>
          <pc:docMk/>
          <pc:sldMk cId="1210202532" sldId="559"/>
        </pc:sldMkLst>
      </pc:sldChg>
      <pc:sldChg chg="add">
        <pc:chgData name="Zhan De-Chuan" userId="8687bb5e07bf0441" providerId="LiveId" clId="{39CA9967-5D81-46F5-B771-94B15221F730}" dt="2022-04-22T20:17:13.669" v="26"/>
        <pc:sldMkLst>
          <pc:docMk/>
          <pc:sldMk cId="3480457153" sldId="564"/>
        </pc:sldMkLst>
      </pc:sldChg>
      <pc:sldChg chg="modSp add mod">
        <pc:chgData name="Zhan De-Chuan" userId="8687bb5e07bf0441" providerId="LiveId" clId="{39CA9967-5D81-46F5-B771-94B15221F730}" dt="2022-04-22T20:18:20.996" v="43" actId="1076"/>
        <pc:sldMkLst>
          <pc:docMk/>
          <pc:sldMk cId="3195844249" sldId="565"/>
        </pc:sldMkLst>
        <pc:spChg chg="mod">
          <ac:chgData name="Zhan De-Chuan" userId="8687bb5e07bf0441" providerId="LiveId" clId="{39CA9967-5D81-46F5-B771-94B15221F730}" dt="2022-04-22T20:18:20.996" v="43" actId="1076"/>
          <ac:spMkLst>
            <pc:docMk/>
            <pc:sldMk cId="3195844249" sldId="565"/>
            <ac:spMk id="2" creationId="{00000000-0000-0000-0000-000000000000}"/>
          </ac:spMkLst>
        </pc:spChg>
      </pc:sldChg>
      <pc:sldChg chg="modSp add mod">
        <pc:chgData name="Zhan De-Chuan" userId="8687bb5e07bf0441" providerId="LiveId" clId="{39CA9967-5D81-46F5-B771-94B15221F730}" dt="2022-04-22T20:18:25.273" v="44" actId="1076"/>
        <pc:sldMkLst>
          <pc:docMk/>
          <pc:sldMk cId="2935947844" sldId="568"/>
        </pc:sldMkLst>
        <pc:spChg chg="mod">
          <ac:chgData name="Zhan De-Chuan" userId="8687bb5e07bf0441" providerId="LiveId" clId="{39CA9967-5D81-46F5-B771-94B15221F730}" dt="2022-04-22T20:18:25.273" v="44" actId="1076"/>
          <ac:spMkLst>
            <pc:docMk/>
            <pc:sldMk cId="2935947844" sldId="568"/>
            <ac:spMk id="2" creationId="{00000000-0000-0000-0000-000000000000}"/>
          </ac:spMkLst>
        </pc:spChg>
      </pc:sldChg>
      <pc:sldChg chg="modSp add mod">
        <pc:chgData name="Zhan De-Chuan" userId="8687bb5e07bf0441" providerId="LiveId" clId="{39CA9967-5D81-46F5-B771-94B15221F730}" dt="2022-04-22T20:18:36.785" v="47" actId="1076"/>
        <pc:sldMkLst>
          <pc:docMk/>
          <pc:sldMk cId="1390631145" sldId="576"/>
        </pc:sldMkLst>
        <pc:spChg chg="mod">
          <ac:chgData name="Zhan De-Chuan" userId="8687bb5e07bf0441" providerId="LiveId" clId="{39CA9967-5D81-46F5-B771-94B15221F730}" dt="2022-04-22T20:18:36.785" v="47" actId="1076"/>
          <ac:spMkLst>
            <pc:docMk/>
            <pc:sldMk cId="1390631145" sldId="576"/>
            <ac:spMk id="2" creationId="{00000000-0000-0000-0000-000000000000}"/>
          </ac:spMkLst>
        </pc:spChg>
      </pc:sldChg>
      <pc:sldChg chg="add del">
        <pc:chgData name="Zhan De-Chuan" userId="8687bb5e07bf0441" providerId="LiveId" clId="{39CA9967-5D81-46F5-B771-94B15221F730}" dt="2022-04-22T20:18:00.542" v="40" actId="47"/>
        <pc:sldMkLst>
          <pc:docMk/>
          <pc:sldMk cId="2233106026" sldId="577"/>
        </pc:sldMkLst>
      </pc:sldChg>
      <pc:sldChg chg="add">
        <pc:chgData name="Zhan De-Chuan" userId="8687bb5e07bf0441" providerId="LiveId" clId="{39CA9967-5D81-46F5-B771-94B15221F730}" dt="2022-04-22T20:17:13.669" v="26"/>
        <pc:sldMkLst>
          <pc:docMk/>
          <pc:sldMk cId="4267212417" sldId="578"/>
        </pc:sldMkLst>
      </pc:sldChg>
      <pc:sldChg chg="add del">
        <pc:chgData name="Zhan De-Chuan" userId="8687bb5e07bf0441" providerId="LiveId" clId="{39CA9967-5D81-46F5-B771-94B15221F730}" dt="2022-04-22T20:18:48.472" v="50" actId="47"/>
        <pc:sldMkLst>
          <pc:docMk/>
          <pc:sldMk cId="3988250519" sldId="579"/>
        </pc:sldMkLst>
      </pc:sldChg>
      <pc:sldChg chg="add del">
        <pc:chgData name="Zhan De-Chuan" userId="8687bb5e07bf0441" providerId="LiveId" clId="{39CA9967-5D81-46F5-B771-94B15221F730}" dt="2022-04-22T20:19:28.861" v="60" actId="47"/>
        <pc:sldMkLst>
          <pc:docMk/>
          <pc:sldMk cId="3004000062" sldId="580"/>
        </pc:sldMkLst>
      </pc:sldChg>
      <pc:sldChg chg="add">
        <pc:chgData name="Zhan De-Chuan" userId="8687bb5e07bf0441" providerId="LiveId" clId="{39CA9967-5D81-46F5-B771-94B15221F730}" dt="2022-04-22T19:41:25.544" v="1"/>
        <pc:sldMkLst>
          <pc:docMk/>
          <pc:sldMk cId="0" sldId="1063"/>
        </pc:sldMkLst>
      </pc:sldChg>
      <pc:sldChg chg="add">
        <pc:chgData name="Zhan De-Chuan" userId="8687bb5e07bf0441" providerId="LiveId" clId="{39CA9967-5D81-46F5-B771-94B15221F730}" dt="2022-04-22T19:41:25.544" v="1"/>
        <pc:sldMkLst>
          <pc:docMk/>
          <pc:sldMk cId="0" sldId="1064"/>
        </pc:sldMkLst>
      </pc:sldChg>
      <pc:sldChg chg="add">
        <pc:chgData name="Zhan De-Chuan" userId="8687bb5e07bf0441" providerId="LiveId" clId="{39CA9967-5D81-46F5-B771-94B15221F730}" dt="2022-04-22T19:41:25.544" v="1"/>
        <pc:sldMkLst>
          <pc:docMk/>
          <pc:sldMk cId="0" sldId="1065"/>
        </pc:sldMkLst>
      </pc:sldChg>
      <pc:sldChg chg="add">
        <pc:chgData name="Zhan De-Chuan" userId="8687bb5e07bf0441" providerId="LiveId" clId="{39CA9967-5D81-46F5-B771-94B15221F730}" dt="2022-04-22T19:41:25.544" v="1"/>
        <pc:sldMkLst>
          <pc:docMk/>
          <pc:sldMk cId="0" sldId="1066"/>
        </pc:sldMkLst>
      </pc:sldChg>
      <pc:sldChg chg="add">
        <pc:chgData name="Zhan De-Chuan" userId="8687bb5e07bf0441" providerId="LiveId" clId="{39CA9967-5D81-46F5-B771-94B15221F730}" dt="2022-04-22T19:41:25.544" v="1"/>
        <pc:sldMkLst>
          <pc:docMk/>
          <pc:sldMk cId="0" sldId="1067"/>
        </pc:sldMkLst>
      </pc:sldChg>
      <pc:sldChg chg="modSp add mod">
        <pc:chgData name="Zhan De-Chuan" userId="8687bb5e07bf0441" providerId="LiveId" clId="{39CA9967-5D81-46F5-B771-94B15221F730}" dt="2022-04-22T19:42:42.752" v="2" actId="14100"/>
        <pc:sldMkLst>
          <pc:docMk/>
          <pc:sldMk cId="0" sldId="1068"/>
        </pc:sldMkLst>
        <pc:spChg chg="mod">
          <ac:chgData name="Zhan De-Chuan" userId="8687bb5e07bf0441" providerId="LiveId" clId="{39CA9967-5D81-46F5-B771-94B15221F730}" dt="2022-04-22T19:42:42.752" v="2" actId="14100"/>
          <ac:spMkLst>
            <pc:docMk/>
            <pc:sldMk cId="0" sldId="1068"/>
            <ac:spMk id="19" creationId="{00000000-0000-0000-0000-000000000000}"/>
          </ac:spMkLst>
        </pc:spChg>
      </pc:sldChg>
      <pc:sldChg chg="add">
        <pc:chgData name="Zhan De-Chuan" userId="8687bb5e07bf0441" providerId="LiveId" clId="{39CA9967-5D81-46F5-B771-94B15221F730}" dt="2022-04-22T19:41:25.544" v="1"/>
        <pc:sldMkLst>
          <pc:docMk/>
          <pc:sldMk cId="0" sldId="1069"/>
        </pc:sldMkLst>
      </pc:sldChg>
      <pc:sldChg chg="add">
        <pc:chgData name="Zhan De-Chuan" userId="8687bb5e07bf0441" providerId="LiveId" clId="{39CA9967-5D81-46F5-B771-94B15221F730}" dt="2022-04-22T19:41:25.544" v="1"/>
        <pc:sldMkLst>
          <pc:docMk/>
          <pc:sldMk cId="0" sldId="1070"/>
        </pc:sldMkLst>
      </pc:sldChg>
      <pc:sldChg chg="add">
        <pc:chgData name="Zhan De-Chuan" userId="8687bb5e07bf0441" providerId="LiveId" clId="{39CA9967-5D81-46F5-B771-94B15221F730}" dt="2022-04-22T19:41:25.544" v="1"/>
        <pc:sldMkLst>
          <pc:docMk/>
          <pc:sldMk cId="0" sldId="1071"/>
        </pc:sldMkLst>
      </pc:sldChg>
      <pc:sldChg chg="add">
        <pc:chgData name="Zhan De-Chuan" userId="8687bb5e07bf0441" providerId="LiveId" clId="{39CA9967-5D81-46F5-B771-94B15221F730}" dt="2022-04-22T19:41:25.544" v="1"/>
        <pc:sldMkLst>
          <pc:docMk/>
          <pc:sldMk cId="0" sldId="1072"/>
        </pc:sldMkLst>
      </pc:sldChg>
      <pc:sldChg chg="add">
        <pc:chgData name="Zhan De-Chuan" userId="8687bb5e07bf0441" providerId="LiveId" clId="{39CA9967-5D81-46F5-B771-94B15221F730}" dt="2022-04-22T19:41:25.544" v="1"/>
        <pc:sldMkLst>
          <pc:docMk/>
          <pc:sldMk cId="0" sldId="1073"/>
        </pc:sldMkLst>
      </pc:sldChg>
      <pc:sldChg chg="add">
        <pc:chgData name="Zhan De-Chuan" userId="8687bb5e07bf0441" providerId="LiveId" clId="{39CA9967-5D81-46F5-B771-94B15221F730}" dt="2022-04-22T19:41:25.544" v="1"/>
        <pc:sldMkLst>
          <pc:docMk/>
          <pc:sldMk cId="0" sldId="1074"/>
        </pc:sldMkLst>
      </pc:sldChg>
      <pc:sldChg chg="del">
        <pc:chgData name="Zhan De-Chuan" userId="8687bb5e07bf0441" providerId="LiveId" clId="{39CA9967-5D81-46F5-B771-94B15221F730}" dt="2022-04-22T20:17:10.991" v="25" actId="47"/>
        <pc:sldMkLst>
          <pc:docMk/>
          <pc:sldMk cId="0" sldId="1078"/>
        </pc:sldMkLst>
      </pc:sldChg>
      <pc:sldChg chg="add">
        <pc:chgData name="Zhan De-Chuan" userId="8687bb5e07bf0441" providerId="LiveId" clId="{39CA9967-5D81-46F5-B771-94B15221F730}" dt="2022-04-22T19:40:30.005" v="0"/>
        <pc:sldMkLst>
          <pc:docMk/>
          <pc:sldMk cId="0" sldId="1139"/>
        </pc:sldMkLst>
      </pc:sldChg>
      <pc:sldChg chg="add">
        <pc:chgData name="Zhan De-Chuan" userId="8687bb5e07bf0441" providerId="LiveId" clId="{39CA9967-5D81-46F5-B771-94B15221F730}" dt="2022-04-22T19:48:39.456" v="4"/>
        <pc:sldMkLst>
          <pc:docMk/>
          <pc:sldMk cId="0" sldId="1140"/>
        </pc:sldMkLst>
      </pc:sldChg>
      <pc:sldChg chg="add">
        <pc:chgData name="Zhan De-Chuan" userId="8687bb5e07bf0441" providerId="LiveId" clId="{39CA9967-5D81-46F5-B771-94B15221F730}" dt="2022-04-22T20:14:15.947" v="10"/>
        <pc:sldMkLst>
          <pc:docMk/>
          <pc:sldMk cId="2797950709" sldId="1141"/>
        </pc:sldMkLst>
      </pc:sldChg>
      <pc:sldChg chg="add">
        <pc:chgData name="Zhan De-Chuan" userId="8687bb5e07bf0441" providerId="LiveId" clId="{39CA9967-5D81-46F5-B771-94B15221F730}" dt="2022-04-22T20:14:15.947" v="10"/>
        <pc:sldMkLst>
          <pc:docMk/>
          <pc:sldMk cId="3601469479" sldId="114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04C9CE-B339-44B6-8976-36825863C2EC}" type="datetimeFigureOut">
              <a:rPr lang="zh-CN" altLang="en-US" smtClean="0"/>
              <a:t>2022/4/23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DFE0BE-0E94-4D72-BA5E-23F6FFFCF089}"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0B6FEE-85DE-49B6-B8ED-C02AD6EB72C0}" type="datetimeFigureOut">
              <a:rPr lang="zh-CN" altLang="en-US" smtClean="0"/>
              <a:t>2022/4/23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53FD74-5463-43CF-822A-FB75D101000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altLang="zh-CN" dirty="0"/>
              <a:t>Smart</a:t>
            </a:r>
            <a:r>
              <a:rPr lang="en-US" altLang="zh-CN" baseline="0" dirty="0"/>
              <a:t> mobile devices become popular nowadays.</a:t>
            </a:r>
          </a:p>
          <a:p>
            <a:pPr marL="171450" indent="-171450">
              <a:buFont typeface="Arial" panose="020B0604020202020204" pitchFamily="34" charset="0"/>
              <a:buChar char="•"/>
            </a:pPr>
            <a:r>
              <a:rPr lang="en-US" altLang="zh-CN" baseline="0" dirty="0"/>
              <a:t>The number of mobile users is increasing unexpectedly, which facilitate the user data collection and are valuable for analyzing data from novel applications.</a:t>
            </a:r>
          </a:p>
          <a:p>
            <a:pPr marL="171450" indent="-171450">
              <a:buFont typeface="Arial" panose="020B0604020202020204" pitchFamily="34" charset="0"/>
              <a:buChar char="•"/>
            </a:pPr>
            <a:r>
              <a:rPr lang="en-US" altLang="zh-CN" baseline="0" dirty="0"/>
              <a:t>Researchers pay more attentions on mobile intelligence and this is reflected in statistics of research literatures.  </a:t>
            </a:r>
          </a:p>
          <a:p>
            <a:pPr marL="171450" indent="-171450">
              <a:buFont typeface="Arial" panose="020B0604020202020204" pitchFamily="34" charset="0"/>
              <a:buChar char="•"/>
            </a:pPr>
            <a:r>
              <a:rPr lang="en-US" altLang="zh-CN" baseline="0" dirty="0"/>
              <a:t>We can find that there are obviously increasing trends of researches focusing on mobile intelligence these years.</a:t>
            </a:r>
          </a:p>
        </p:txBody>
      </p:sp>
      <p:sp>
        <p:nvSpPr>
          <p:cNvPr id="4" name="灯片编号占位符 3"/>
          <p:cNvSpPr>
            <a:spLocks noGrp="1"/>
          </p:cNvSpPr>
          <p:nvPr>
            <p:ph type="sldNum" sz="quarter" idx="10"/>
          </p:nvPr>
        </p:nvSpPr>
        <p:spPr/>
        <p:txBody>
          <a:bodyPr/>
          <a:lstStyle/>
          <a:p>
            <a:fld id="{E316A7D9-4BF6-4AFE-A6AD-1E904EBCE4EF}" type="slidenum">
              <a:rPr lang="zh-CN" altLang="en-US" smtClean="0"/>
              <a:pPr/>
              <a:t>19</a:t>
            </a:fld>
            <a:endParaRPr lang="en-US" altLang="zh-CN"/>
          </a:p>
        </p:txBody>
      </p:sp>
    </p:spTree>
    <p:extLst>
      <p:ext uri="{BB962C8B-B14F-4D97-AF65-F5344CB8AC3E}">
        <p14:creationId xmlns:p14="http://schemas.microsoft.com/office/powerpoint/2010/main" val="1829385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indent="0">
              <a:buFont typeface="Arial" panose="020B0604020202020204" pitchFamily="34" charset="0"/>
              <a:buNone/>
            </a:pPr>
            <a:r>
              <a:rPr lang="en-US" altLang="zh-CN" dirty="0"/>
              <a:t>As we knew</a:t>
            </a:r>
            <a:r>
              <a:rPr lang="en-US" altLang="zh-CN" baseline="0" dirty="0"/>
              <a:t> that, </a:t>
            </a:r>
            <a:r>
              <a:rPr lang="en-US" altLang="zh-CN" dirty="0"/>
              <a:t>Mobile</a:t>
            </a:r>
            <a:r>
              <a:rPr lang="en-US" altLang="zh-CN" baseline="0" dirty="0"/>
              <a:t> devices can collect data from different channels.</a:t>
            </a:r>
          </a:p>
          <a:p>
            <a:pPr marL="171450" indent="-171450">
              <a:buFont typeface="Arial" panose="020B0604020202020204" pitchFamily="34" charset="0"/>
              <a:buChar char="•"/>
            </a:pPr>
            <a:r>
              <a:rPr lang="en-US" altLang="zh-CN" baseline="0" dirty="0"/>
              <a:t>E.g., different integrated equipment can provide diverse types of sensing information.</a:t>
            </a:r>
          </a:p>
          <a:p>
            <a:pPr marL="171450" indent="-171450">
              <a:buFont typeface="Arial" panose="020B0604020202020204" pitchFamily="34" charset="0"/>
              <a:buChar char="•"/>
            </a:pPr>
            <a:r>
              <a:rPr lang="en-US" altLang="zh-CN" baseline="0" dirty="0"/>
              <a:t>Different functions of mobiles also generate multiple types of data, </a:t>
            </a:r>
          </a:p>
          <a:p>
            <a:pPr marL="171450" indent="-171450">
              <a:buFont typeface="Arial" panose="020B0604020202020204" pitchFamily="34" charset="0"/>
              <a:buChar char="•"/>
            </a:pPr>
            <a:r>
              <a:rPr lang="en-US" altLang="zh-CN" baseline="0" dirty="0"/>
              <a:t>and it is true that these data can provide discriminative information for specific tasks.</a:t>
            </a:r>
          </a:p>
          <a:p>
            <a:pPr marL="171450" indent="-171450">
              <a:buFont typeface="Arial" panose="020B0604020202020204" pitchFamily="34" charset="0"/>
              <a:buChar char="•"/>
            </a:pPr>
            <a:r>
              <a:rPr lang="en-US" altLang="zh-CN" baseline="0" dirty="0"/>
              <a:t>Yet, How to make full use of these data from different modalities or channels in</a:t>
            </a:r>
            <a:r>
              <a:rPr kumimoji="0" lang="en-US" altLang="zh-CN" sz="1200" kern="0" dirty="0">
                <a:latin typeface="Verdana" panose="020B0604030504040204" pitchFamily="34" charset="0"/>
                <a:ea typeface="Verdana" panose="020B0604030504040204" pitchFamily="34" charset="0"/>
                <a:cs typeface="Verdana" panose="020B0604030504040204" pitchFamily="34" charset="0"/>
              </a:rPr>
              <a:t> a particular task is an</a:t>
            </a:r>
            <a:r>
              <a:rPr kumimoji="0" lang="en-US" altLang="zh-CN" sz="1200" kern="0" baseline="0" dirty="0">
                <a:latin typeface="Verdana" panose="020B0604030504040204" pitchFamily="34" charset="0"/>
                <a:ea typeface="Verdana" panose="020B0604030504040204" pitchFamily="34" charset="0"/>
                <a:cs typeface="Verdana" panose="020B0604030504040204" pitchFamily="34" charset="0"/>
              </a:rPr>
              <a:t> important direction.</a:t>
            </a:r>
            <a:endParaRPr lang="zh-CN" altLang="en-US" dirty="0"/>
          </a:p>
        </p:txBody>
      </p:sp>
      <p:sp>
        <p:nvSpPr>
          <p:cNvPr id="4" name="灯片编号占位符 3"/>
          <p:cNvSpPr>
            <a:spLocks noGrp="1"/>
          </p:cNvSpPr>
          <p:nvPr>
            <p:ph type="sldNum" sz="quarter" idx="10"/>
          </p:nvPr>
        </p:nvSpPr>
        <p:spPr/>
        <p:txBody>
          <a:bodyPr/>
          <a:lstStyle/>
          <a:p>
            <a:pPr>
              <a:defRPr/>
            </a:pPr>
            <a:fld id="{565AC57E-EEF9-484D-8C91-4E69CD871A09}" type="slidenum">
              <a:rPr lang="en-US" altLang="zh-CN" smtClean="0"/>
              <a:pPr>
                <a:defRPr/>
              </a:pPr>
              <a:t>20</a:t>
            </a:fld>
            <a:endParaRPr lang="en-US" altLang="zh-CN" sz="1200"/>
          </a:p>
        </p:txBody>
      </p:sp>
    </p:spTree>
    <p:extLst>
      <p:ext uri="{BB962C8B-B14F-4D97-AF65-F5344CB8AC3E}">
        <p14:creationId xmlns:p14="http://schemas.microsoft.com/office/powerpoint/2010/main" val="3951449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altLang="zh-CN" dirty="0"/>
              <a:t>It</a:t>
            </a:r>
            <a:r>
              <a:rPr lang="en-US" altLang="zh-CN" baseline="0" dirty="0"/>
              <a:t> is notable that </a:t>
            </a:r>
            <a:r>
              <a:rPr lang="en-US" altLang="zh-CN" dirty="0"/>
              <a:t>mobile devices are different</a:t>
            </a:r>
            <a:r>
              <a:rPr lang="en-US" altLang="zh-CN" baseline="0" dirty="0"/>
              <a:t> from PCs.</a:t>
            </a:r>
          </a:p>
          <a:p>
            <a:pPr marL="171450" indent="-171450">
              <a:buFont typeface="Arial" panose="020B0604020202020204" pitchFamily="34" charset="0"/>
              <a:buChar char="•"/>
            </a:pPr>
            <a:r>
              <a:rPr lang="en-US" altLang="zh-CN" baseline="0" dirty="0"/>
              <a:t>1</a:t>
            </a:r>
            <a:r>
              <a:rPr lang="en-US" altLang="zh-CN" baseline="30000" dirty="0"/>
              <a:t>st</a:t>
            </a:r>
            <a:r>
              <a:rPr lang="en-US" altLang="zh-CN" baseline="0" dirty="0"/>
              <a:t>, computational and power resources are very limited for mobile devices.</a:t>
            </a:r>
          </a:p>
          <a:p>
            <a:pPr marL="171450" indent="-171450">
              <a:buFont typeface="Arial" panose="020B0604020202020204" pitchFamily="34" charset="0"/>
              <a:buChar char="•"/>
            </a:pPr>
            <a:r>
              <a:rPr lang="en-US" altLang="zh-CN" baseline="0" dirty="0"/>
              <a:t>2</a:t>
            </a:r>
            <a:r>
              <a:rPr lang="en-US" altLang="zh-CN" baseline="30000" dirty="0"/>
              <a:t>nd</a:t>
            </a:r>
            <a:r>
              <a:rPr lang="en-US" altLang="zh-CN" baseline="0" dirty="0"/>
              <a:t>, storage is restricted as well. This makes trained model should be with limited size.</a:t>
            </a:r>
          </a:p>
          <a:p>
            <a:pPr marL="171450" indent="-171450">
              <a:buFont typeface="Arial" panose="020B0604020202020204" pitchFamily="34" charset="0"/>
              <a:buChar char="•"/>
            </a:pPr>
            <a:r>
              <a:rPr lang="en-US" altLang="zh-CN" baseline="0" dirty="0"/>
              <a:t>Thus, we need a learner, which can be trained/tested fast and occupies small storage.</a:t>
            </a:r>
          </a:p>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E316A7D9-4BF6-4AFE-A6AD-1E904EBCE4EF}" type="slidenum">
              <a:rPr lang="zh-CN" altLang="en-US" smtClean="0"/>
              <a:pPr/>
              <a:t>21</a:t>
            </a:fld>
            <a:endParaRPr lang="en-US" altLang="zh-CN"/>
          </a:p>
        </p:txBody>
      </p:sp>
    </p:spTree>
    <p:extLst>
      <p:ext uri="{BB962C8B-B14F-4D97-AF65-F5344CB8AC3E}">
        <p14:creationId xmlns:p14="http://schemas.microsoft.com/office/powerpoint/2010/main" val="2795222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altLang="zh-CN" dirty="0"/>
              <a:t>Besides</a:t>
            </a:r>
            <a:r>
              <a:rPr lang="en-US" altLang="zh-CN" baseline="0" dirty="0"/>
              <a:t> confined on single mobile devices, relationships among multiple mobile devices are also important. Yet, To protect user’s privacy, the individual data on each device cannot be shared in training approach.  The private data are including:</a:t>
            </a:r>
          </a:p>
          <a:p>
            <a:pPr marL="171450" indent="-171450">
              <a:buFont typeface="Arial" panose="020B0604020202020204" pitchFamily="34" charset="0"/>
              <a:buChar char="•"/>
            </a:pPr>
            <a:r>
              <a:rPr lang="en-US" altLang="zh-CN" baseline="0" dirty="0"/>
              <a:t> the interactions between users and services carriers </a:t>
            </a:r>
          </a:p>
          <a:p>
            <a:pPr marL="171450" indent="-171450">
              <a:buFont typeface="Arial" panose="020B0604020202020204" pitchFamily="34" charset="0"/>
              <a:buChar char="•"/>
            </a:pPr>
            <a:r>
              <a:rPr lang="en-US" altLang="zh-CN" baseline="0" dirty="0"/>
              <a:t>or the common communication among users.</a:t>
            </a:r>
          </a:p>
          <a:p>
            <a:pPr marL="171450" indent="-171450">
              <a:buFont typeface="Arial" panose="020B0604020202020204" pitchFamily="34" charset="0"/>
              <a:buChar char="•"/>
            </a:pPr>
            <a:r>
              <a:rPr lang="en-US" altLang="zh-CN" baseline="0" dirty="0"/>
              <a:t>So here, a privacy-preserving model is necessary.</a:t>
            </a:r>
            <a:endParaRPr lang="zh-CN" altLang="en-US" dirty="0"/>
          </a:p>
        </p:txBody>
      </p:sp>
      <p:sp>
        <p:nvSpPr>
          <p:cNvPr id="4" name="灯片编号占位符 3"/>
          <p:cNvSpPr>
            <a:spLocks noGrp="1"/>
          </p:cNvSpPr>
          <p:nvPr>
            <p:ph type="sldNum" sz="quarter" idx="10"/>
          </p:nvPr>
        </p:nvSpPr>
        <p:spPr/>
        <p:txBody>
          <a:bodyPr/>
          <a:lstStyle/>
          <a:p>
            <a:fld id="{E316A7D9-4BF6-4AFE-A6AD-1E904EBCE4EF}" type="slidenum">
              <a:rPr lang="zh-CN" altLang="en-US" smtClean="0"/>
              <a:pPr/>
              <a:t>22</a:t>
            </a:fld>
            <a:endParaRPr lang="en-US" altLang="zh-CN"/>
          </a:p>
        </p:txBody>
      </p:sp>
    </p:spTree>
    <p:extLst>
      <p:ext uri="{BB962C8B-B14F-4D97-AF65-F5344CB8AC3E}">
        <p14:creationId xmlns:p14="http://schemas.microsoft.com/office/powerpoint/2010/main" val="2224338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p:sp>
      <p:sp>
        <p:nvSpPr>
          <p:cNvPr id="15363"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dirty="0"/>
              <a:t>It can be found that in the ID</a:t>
            </a:r>
            <a:r>
              <a:rPr kumimoji="1" lang="en-US" altLang="zh-CN" baseline="0" dirty="0"/>
              <a:t> recognition tasks, </a:t>
            </a:r>
            <a:r>
              <a:rPr kumimoji="1" lang="en-US" altLang="zh-CN" dirty="0"/>
              <a:t>Information from modalities</a:t>
            </a:r>
            <a:r>
              <a:rPr kumimoji="1" lang="zh-CN" altLang="en-US" dirty="0"/>
              <a:t> </a:t>
            </a:r>
            <a:r>
              <a:rPr kumimoji="1" lang="en-US" altLang="zh-CN" dirty="0"/>
              <a:t>like</a:t>
            </a:r>
            <a:r>
              <a:rPr kumimoji="1" lang="zh-CN" altLang="en-US" dirty="0"/>
              <a:t> </a:t>
            </a:r>
            <a:r>
              <a:rPr kumimoji="1" lang="en-US" altLang="zh-CN" dirty="0"/>
              <a:t>finger</a:t>
            </a:r>
            <a:r>
              <a:rPr kumimoji="1" lang="zh-CN" altLang="en-US" dirty="0"/>
              <a:t> </a:t>
            </a:r>
            <a:r>
              <a:rPr kumimoji="1" lang="en-US" altLang="zh-CN" dirty="0"/>
              <a:t>prints,</a:t>
            </a:r>
            <a:r>
              <a:rPr kumimoji="1" lang="zh-CN" altLang="en-US" dirty="0"/>
              <a:t> </a:t>
            </a:r>
            <a:r>
              <a:rPr kumimoji="1" lang="en-US" altLang="zh-CN" dirty="0"/>
              <a:t>which</a:t>
            </a:r>
            <a:r>
              <a:rPr kumimoji="1" lang="zh-CN" altLang="en-US" dirty="0"/>
              <a:t> </a:t>
            </a:r>
            <a:r>
              <a:rPr kumimoji="1" lang="en-US" altLang="zh-CN" dirty="0"/>
              <a:t>can</a:t>
            </a:r>
            <a:r>
              <a:rPr kumimoji="1" lang="zh-CN" altLang="en-US" dirty="0"/>
              <a:t> </a:t>
            </a:r>
            <a:r>
              <a:rPr kumimoji="1" lang="en-US" altLang="zh-CN" dirty="0"/>
              <a:t>help</a:t>
            </a:r>
            <a:r>
              <a:rPr kumimoji="1" lang="zh-CN" altLang="en-US" dirty="0"/>
              <a:t> </a:t>
            </a:r>
            <a:r>
              <a:rPr kumimoji="1" lang="en-US" altLang="zh-CN" dirty="0"/>
              <a:t>the</a:t>
            </a:r>
            <a:r>
              <a:rPr kumimoji="1" lang="zh-CN" altLang="en-US" dirty="0"/>
              <a:t> </a:t>
            </a:r>
            <a:r>
              <a:rPr kumimoji="1" lang="en-US" altLang="zh-CN" dirty="0"/>
              <a:t>task</a:t>
            </a:r>
            <a:r>
              <a:rPr kumimoji="1" lang="zh-CN" altLang="en-US" dirty="0"/>
              <a:t> </a:t>
            </a:r>
            <a:r>
              <a:rPr kumimoji="1" lang="en-US" altLang="zh-CN" dirty="0"/>
              <a:t>more,</a:t>
            </a:r>
            <a:r>
              <a:rPr kumimoji="1" lang="zh-CN" altLang="en-US" dirty="0"/>
              <a:t> </a:t>
            </a:r>
            <a:r>
              <a:rPr kumimoji="1" lang="en-US" altLang="zh-CN" dirty="0"/>
              <a:t>is</a:t>
            </a:r>
            <a:r>
              <a:rPr kumimoji="1" lang="zh-CN" altLang="en-US" dirty="0"/>
              <a:t> </a:t>
            </a:r>
            <a:r>
              <a:rPr kumimoji="1" lang="en-US" altLang="zh-CN" dirty="0"/>
              <a:t>called</a:t>
            </a:r>
            <a:r>
              <a:rPr kumimoji="1" lang="zh-CN" altLang="en-US" dirty="0"/>
              <a:t> </a:t>
            </a:r>
            <a:r>
              <a:rPr kumimoji="1" lang="en-US" altLang="zh-CN" dirty="0"/>
              <a:t>strong</a:t>
            </a:r>
            <a:r>
              <a:rPr kumimoji="1" lang="zh-CN" altLang="en-US" dirty="0"/>
              <a:t> </a:t>
            </a:r>
            <a:r>
              <a:rPr kumimoji="1" lang="en-US" altLang="zh-CN" dirty="0"/>
              <a:t>modality</a:t>
            </a:r>
            <a:r>
              <a:rPr kumimoji="1" lang="zh-CN" altLang="en-US" dirty="0"/>
              <a:t>.  </a:t>
            </a:r>
            <a:r>
              <a:rPr kumimoji="1" lang="en-US" altLang="zh-CN" dirty="0"/>
              <a:t>While</a:t>
            </a:r>
            <a:r>
              <a:rPr kumimoji="1" lang="zh-CN" altLang="en-US" dirty="0"/>
              <a:t> </a:t>
            </a:r>
            <a:r>
              <a:rPr kumimoji="1" lang="en-US" altLang="zh-CN" dirty="0"/>
              <a:t>there</a:t>
            </a:r>
            <a:r>
              <a:rPr kumimoji="1" lang="zh-CN" altLang="en-US" dirty="0"/>
              <a:t> </a:t>
            </a:r>
            <a:r>
              <a:rPr kumimoji="1" lang="en-US" altLang="zh-CN" dirty="0"/>
              <a:t>are also</a:t>
            </a:r>
            <a:r>
              <a:rPr kumimoji="1" lang="en-US" altLang="zh-CN" baseline="0" dirty="0"/>
              <a:t> </a:t>
            </a:r>
            <a:r>
              <a:rPr kumimoji="1" lang="en-US" altLang="zh-CN" dirty="0"/>
              <a:t>weak</a:t>
            </a:r>
            <a:r>
              <a:rPr kumimoji="1" lang="zh-CN" altLang="en-US" dirty="0"/>
              <a:t> </a:t>
            </a:r>
            <a:r>
              <a:rPr kumimoji="1" lang="en-US" altLang="zh-CN" dirty="0"/>
              <a:t>modalities like xxx,</a:t>
            </a:r>
            <a:r>
              <a:rPr kumimoji="1" lang="en-US" altLang="zh-CN" baseline="0" dirty="0"/>
              <a:t> xxx in this task</a:t>
            </a:r>
            <a:r>
              <a:rPr kumimoji="1" lang="en-US" altLang="zh-CN" dirty="0"/>
              <a:t>.</a:t>
            </a:r>
            <a:r>
              <a:rPr kumimoji="1" lang="zh-CN" altLang="en-US" dirty="0"/>
              <a:t>  </a:t>
            </a:r>
            <a:r>
              <a:rPr kumimoji="1" lang="en-US" altLang="zh-CN" dirty="0"/>
              <a:t>Actually there are two different kinds of weak modalities.</a:t>
            </a:r>
          </a:p>
          <a:p>
            <a:pPr marL="171450" indent="-171450">
              <a:buFont typeface="Arial" panose="020B0604020202020204" pitchFamily="34" charset="0"/>
              <a:buChar char="•"/>
            </a:pPr>
            <a:r>
              <a:rPr kumimoji="1" lang="en-US" altLang="zh-CN" dirty="0"/>
              <a:t>The</a:t>
            </a:r>
            <a:r>
              <a:rPr kumimoji="1" lang="zh-CN" altLang="en-US" dirty="0"/>
              <a:t> </a:t>
            </a:r>
            <a:r>
              <a:rPr kumimoji="1" lang="en-US" altLang="zh-CN" dirty="0"/>
              <a:t>1</a:t>
            </a:r>
            <a:r>
              <a:rPr kumimoji="1" lang="en-US" altLang="zh-CN" baseline="30000" dirty="0"/>
              <a:t>st</a:t>
            </a:r>
            <a:r>
              <a:rPr kumimoji="1" lang="zh-CN" altLang="en-US" dirty="0"/>
              <a:t> </a:t>
            </a:r>
            <a:r>
              <a:rPr kumimoji="1" lang="en-US" altLang="zh-CN" dirty="0"/>
              <a:t>type</a:t>
            </a:r>
            <a:r>
              <a:rPr kumimoji="1" lang="zh-CN" altLang="en-US" dirty="0"/>
              <a:t> </a:t>
            </a:r>
            <a:r>
              <a:rPr kumimoji="1" lang="en-US" altLang="zh-CN" dirty="0"/>
              <a:t>is</a:t>
            </a:r>
            <a:r>
              <a:rPr kumimoji="1" lang="zh-CN" altLang="en-US" dirty="0"/>
              <a:t> </a:t>
            </a:r>
            <a:r>
              <a:rPr kumimoji="1" lang="en-US" altLang="zh-CN" dirty="0"/>
              <a:t>caused</a:t>
            </a:r>
            <a:r>
              <a:rPr kumimoji="1" lang="zh-CN" altLang="en-US" dirty="0"/>
              <a:t> </a:t>
            </a:r>
            <a:r>
              <a:rPr kumimoji="1" lang="en-US" altLang="zh-CN" dirty="0"/>
              <a:t>by</a:t>
            </a:r>
            <a:r>
              <a:rPr kumimoji="1" lang="zh-CN" altLang="en-US" dirty="0"/>
              <a:t> </a:t>
            </a:r>
            <a:r>
              <a:rPr kumimoji="1" lang="en-US" altLang="zh-CN" dirty="0"/>
              <a:t>lack</a:t>
            </a:r>
            <a:r>
              <a:rPr kumimoji="1" lang="zh-CN" altLang="en-US" dirty="0"/>
              <a:t> </a:t>
            </a:r>
            <a:r>
              <a:rPr kumimoji="1" lang="en-US" altLang="zh-CN" dirty="0"/>
              <a:t>of</a:t>
            </a:r>
            <a:r>
              <a:rPr kumimoji="1" lang="zh-CN" altLang="en-US" dirty="0"/>
              <a:t> </a:t>
            </a:r>
            <a:r>
              <a:rPr kumimoji="1" lang="en-US" altLang="zh-CN" dirty="0"/>
              <a:t>information.</a:t>
            </a:r>
            <a:r>
              <a:rPr kumimoji="1" lang="zh-CN" altLang="en-US" dirty="0"/>
              <a:t> </a:t>
            </a:r>
            <a:r>
              <a:rPr kumimoji="1" lang="en-US" altLang="zh-CN" dirty="0"/>
              <a:t>This case is really hard problems,</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altLang="zh-CN" dirty="0"/>
              <a:t>Nevertheless,</a:t>
            </a:r>
            <a:r>
              <a:rPr kumimoji="1" lang="en-US" altLang="zh-CN" baseline="0" dirty="0"/>
              <a:t> </a:t>
            </a:r>
            <a:r>
              <a:rPr kumimoji="1" lang="en-US" altLang="zh-CN" dirty="0"/>
              <a:t>Another case is with enough information, but is fully filled with more information that is not related to the specific task. Of</a:t>
            </a:r>
            <a:r>
              <a:rPr kumimoji="1" lang="zh-CN" altLang="en-US" dirty="0"/>
              <a:t> </a:t>
            </a:r>
            <a:r>
              <a:rPr kumimoji="1" lang="en-US" altLang="zh-CN" dirty="0"/>
              <a:t>course,</a:t>
            </a:r>
            <a:r>
              <a:rPr kumimoji="1" lang="en-US" altLang="zh-CN" baseline="0" dirty="0"/>
              <a:t> w</a:t>
            </a:r>
            <a:r>
              <a:rPr kumimoji="1" lang="en-US" altLang="zh-CN" dirty="0"/>
              <a:t>e</a:t>
            </a:r>
            <a:r>
              <a:rPr kumimoji="1" lang="zh-CN" altLang="en-US" dirty="0"/>
              <a:t> </a:t>
            </a:r>
            <a:r>
              <a:rPr kumimoji="1" lang="en-US" altLang="zh-CN" dirty="0"/>
              <a:t>focus</a:t>
            </a:r>
            <a:r>
              <a:rPr kumimoji="1" lang="zh-CN" altLang="en-US" dirty="0"/>
              <a:t> </a:t>
            </a:r>
            <a:r>
              <a:rPr kumimoji="1" lang="en-US" altLang="zh-CN" dirty="0"/>
              <a:t>on</a:t>
            </a:r>
            <a:r>
              <a:rPr kumimoji="1" lang="zh-CN" altLang="en-US" dirty="0"/>
              <a:t> </a:t>
            </a:r>
            <a:r>
              <a:rPr kumimoji="1" lang="en-US" altLang="zh-CN" dirty="0"/>
              <a:t>making</a:t>
            </a:r>
            <a:r>
              <a:rPr kumimoji="1" lang="zh-CN" altLang="en-US" dirty="0"/>
              <a:t> </a:t>
            </a:r>
            <a:r>
              <a:rPr kumimoji="1" lang="en-US" altLang="zh-CN" dirty="0"/>
              <a:t>full</a:t>
            </a:r>
            <a:r>
              <a:rPr kumimoji="1" lang="zh-CN" altLang="en-US" dirty="0"/>
              <a:t> </a:t>
            </a:r>
            <a:r>
              <a:rPr kumimoji="1" lang="en-US" altLang="zh-CN" dirty="0"/>
              <a:t>use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weak</a:t>
            </a:r>
            <a:r>
              <a:rPr kumimoji="1" lang="zh-CN" altLang="en-US" dirty="0"/>
              <a:t> </a:t>
            </a:r>
            <a:r>
              <a:rPr kumimoji="1" lang="en-US" altLang="zh-CN" dirty="0"/>
              <a:t>modal</a:t>
            </a:r>
            <a:r>
              <a:rPr kumimoji="1" lang="zh-CN" altLang="en-US" dirty="0"/>
              <a:t> </a:t>
            </a:r>
            <a:r>
              <a:rPr kumimoji="1" lang="en-US" altLang="zh-CN" dirty="0"/>
              <a:t>information</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2nd</a:t>
            </a:r>
            <a:r>
              <a:rPr kumimoji="1" lang="zh-CN" altLang="en-US" dirty="0"/>
              <a:t> </a:t>
            </a:r>
            <a:r>
              <a:rPr kumimoji="1" lang="en-US" altLang="zh-CN" dirty="0"/>
              <a:t>case.</a:t>
            </a:r>
            <a:endParaRPr kumimoji="1" lang="zh-CN" altLang="en-US" dirty="0"/>
          </a:p>
        </p:txBody>
      </p:sp>
      <p:sp>
        <p:nvSpPr>
          <p:cNvPr id="15364" name="幻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DF0BE06-EDB9-4503-AA17-C241AB2702BA}" type="slidenum">
              <a:rPr lang="zh-CN" altLang="en-US" smtClean="0">
                <a:solidFill>
                  <a:srgbClr val="000000"/>
                </a:solidFill>
              </a:rPr>
              <a:pPr/>
              <a:t>23</a:t>
            </a:fld>
            <a:endParaRPr lang="zh-CN" altLang="en-US">
              <a:solidFill>
                <a:srgbClr val="000000"/>
              </a:solidFill>
            </a:endParaRPr>
          </a:p>
        </p:txBody>
      </p:sp>
    </p:spTree>
    <p:extLst>
      <p:ext uri="{BB962C8B-B14F-4D97-AF65-F5344CB8AC3E}">
        <p14:creationId xmlns:p14="http://schemas.microsoft.com/office/powerpoint/2010/main" val="1354819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7410" name="幻灯片图像占位符 1"/>
          <p:cNvSpPr>
            <a:spLocks noGrp="1" noRot="1" noChangeAspect="1" noChangeArrowheads="1" noTextEdit="1"/>
          </p:cNvSpPr>
          <p:nvPr>
            <p:ph type="sldImg" idx="4294967295"/>
          </p:nvPr>
        </p:nvSpPr>
        <p:spPr>
          <a:xfrm>
            <a:off x="1588" y="0"/>
            <a:ext cx="0" cy="0"/>
          </a:xfrm>
        </p:spPr>
      </p:sp>
      <p:sp>
        <p:nvSpPr>
          <p:cNvPr id="17411" name="备注占位符 2"/>
          <p:cNvSpPr>
            <a:spLocks noGrp="1" noRot="1" noChangeAspect="1" noChangeArrowheads="1"/>
          </p:cNvSpPr>
          <p:nvPr>
            <p:ph type="body" idx="1"/>
          </p:nvPr>
        </p:nvSpPr>
        <p:spPr bwMode="auto">
          <a:xfrm>
            <a:off x="250825" y="1196975"/>
            <a:ext cx="867886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So in</a:t>
            </a:r>
            <a:r>
              <a:rPr lang="en-US" altLang="zh-CN" baseline="0" dirty="0"/>
              <a:t> our first work, our target is to answer the question that can we only </a:t>
            </a:r>
            <a:r>
              <a:rPr lang="en-US" altLang="zh-CN" sz="1200" b="1" i="1" dirty="0">
                <a:solidFill>
                  <a:srgbClr val="FF0000"/>
                </a:solidFill>
                <a:latin typeface="Palatino Linotype" panose="02040502050505030304" pitchFamily="18" charset="0"/>
                <a:ea typeface="宋体" panose="02010600030101010101" pitchFamily="2" charset="-122"/>
              </a:rPr>
              <a:t>use the weak modal features to perform classification</a:t>
            </a:r>
            <a:r>
              <a:rPr lang="en-US" altLang="zh-CN" sz="1200" b="0" i="0" baseline="0" dirty="0">
                <a:solidFill>
                  <a:schemeClr val="tx1"/>
                </a:solidFill>
                <a:latin typeface="Arial" panose="020B0604020202020204" pitchFamily="34" charset="0"/>
                <a:ea typeface="宋体" panose="02010600030101010101" pitchFamily="2" charset="-122"/>
              </a:rPr>
              <a:t>, and propose an approach which </a:t>
            </a:r>
            <a:r>
              <a:rPr lang="en-US" altLang="zh-CN" baseline="0" dirty="0"/>
              <a:t>leverages both the strong and weak modalities, i.e., in the training stage, we want to employ the strong modal features as the auxiliary information to help find the feature subspaces, </a:t>
            </a:r>
          </a:p>
          <a:p>
            <a:pPr marL="171450" indent="-171450">
              <a:buFont typeface="Arial" panose="020B0604020202020204" pitchFamily="34" charset="0"/>
              <a:buChar char="•"/>
            </a:pPr>
            <a:r>
              <a:rPr lang="en-US" altLang="zh-CN" baseline="0" dirty="0"/>
              <a:t>while in the testing phase, only the weak modalities are required </a:t>
            </a:r>
            <a:endParaRPr lang="en-US" altLang="zh-CN" dirty="0"/>
          </a:p>
        </p:txBody>
      </p:sp>
    </p:spTree>
    <p:extLst>
      <p:ext uri="{BB962C8B-B14F-4D97-AF65-F5344CB8AC3E}">
        <p14:creationId xmlns:p14="http://schemas.microsoft.com/office/powerpoint/2010/main" val="3835299921"/>
      </p:ext>
    </p:extLst>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So we proposed the auxiliary information regularized machine, and formulated it into a opt problem which are </a:t>
            </a:r>
            <a:r>
              <a:rPr lang="en-US" altLang="zh-CN" baseline="0" dirty="0"/>
              <a:t>with three parts, namely </a:t>
            </a:r>
          </a:p>
          <a:p>
            <a:pPr marL="171450" indent="-171450">
              <a:buFont typeface="Arial" panose="020B0604020202020204" pitchFamily="34" charset="0"/>
              <a:buChar char="•"/>
            </a:pPr>
            <a:r>
              <a:rPr lang="en-US" altLang="zh-CN" baseline="0" dirty="0"/>
              <a:t>A strong modality classifier, </a:t>
            </a:r>
          </a:p>
          <a:p>
            <a:pPr marL="171450" indent="-171450">
              <a:buFont typeface="Arial" panose="020B0604020202020204" pitchFamily="34" charset="0"/>
              <a:buChar char="•"/>
            </a:pPr>
            <a:r>
              <a:rPr lang="en-US" altLang="zh-CN" baseline="0" dirty="0"/>
              <a:t>With hard margin constraints</a:t>
            </a:r>
          </a:p>
          <a:p>
            <a:pPr marL="171450" indent="-171450">
              <a:buFont typeface="Arial" panose="020B0604020202020204" pitchFamily="34" charset="0"/>
              <a:buChar char="•"/>
            </a:pPr>
            <a:r>
              <a:rPr lang="en-US" altLang="zh-CN" baseline="0" dirty="0"/>
              <a:t>A weak projection learner</a:t>
            </a:r>
          </a:p>
          <a:p>
            <a:pPr marL="171450" indent="-171450">
              <a:buFont typeface="Arial" panose="020B0604020202020204" pitchFamily="34" charset="0"/>
              <a:buChar char="•"/>
            </a:pPr>
            <a:r>
              <a:rPr lang="en-US" altLang="zh-CN" baseline="0" dirty="0"/>
              <a:t>and the term bridges them. This term can be regarded as a </a:t>
            </a:r>
            <a:r>
              <a:rPr lang="en-US" altLang="zh-CN" baseline="0" dirty="0" err="1"/>
              <a:t>hsic</a:t>
            </a:r>
            <a:r>
              <a:rPr lang="en-US" altLang="zh-CN" baseline="0" dirty="0"/>
              <a:t> between strong and weak modalities, and can be also treated as a regularization on strong modals.</a:t>
            </a:r>
            <a:endParaRPr lang="zh-CN" altLang="en-US" dirty="0"/>
          </a:p>
        </p:txBody>
      </p:sp>
      <p:sp>
        <p:nvSpPr>
          <p:cNvPr id="4" name="灯片编号占位符 3"/>
          <p:cNvSpPr>
            <a:spLocks noGrp="1"/>
          </p:cNvSpPr>
          <p:nvPr>
            <p:ph type="sldNum" sz="quarter" idx="10"/>
          </p:nvPr>
        </p:nvSpPr>
        <p:spPr/>
        <p:txBody>
          <a:bodyPr/>
          <a:lstStyle/>
          <a:p>
            <a:pPr>
              <a:defRPr/>
            </a:pPr>
            <a:fld id="{565AC57E-EEF9-484D-8C91-4E69CD871A09}" type="slidenum">
              <a:rPr lang="en-US" altLang="zh-CN" smtClean="0"/>
              <a:pPr>
                <a:defRPr/>
              </a:pPr>
              <a:t>25</a:t>
            </a:fld>
            <a:endParaRPr lang="en-US" altLang="zh-CN" sz="1200"/>
          </a:p>
        </p:txBody>
      </p:sp>
    </p:spTree>
    <p:extLst>
      <p:ext uri="{BB962C8B-B14F-4D97-AF65-F5344CB8AC3E}">
        <p14:creationId xmlns:p14="http://schemas.microsoft.com/office/powerpoint/2010/main" val="3377079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a:xfrm>
            <a:off x="2147483647" y="0"/>
            <a:ext cx="0" cy="2147483647"/>
          </a:xfrm>
        </p:spPr>
      </p:sp>
      <p:sp>
        <p:nvSpPr>
          <p:cNvPr id="36867" name="备注占位符 2"/>
          <p:cNvSpPr>
            <a:spLocks noGrp="1" noRot="1" noChangeAspect="1" noChangeArrowheads="1"/>
          </p:cNvSpPr>
          <p:nvPr>
            <p:ph type="body" idx="1"/>
          </p:nvPr>
        </p:nvSpPr>
        <p:spPr bwMode="auto">
          <a:xfrm>
            <a:off x="250825" y="1196975"/>
            <a:ext cx="8678863" cy="50403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In the experiments, we compare ARM </a:t>
            </a:r>
            <a:r>
              <a:rPr lang="en-US" altLang="zh-CN" baseline="0" dirty="0"/>
              <a:t>with state-of-the-art multi-modal learners and feature extraction methods, ARM can get the best performance on almost all datasets.</a:t>
            </a:r>
            <a:endParaRPr lang="zh-CN" altLang="en-US" dirty="0"/>
          </a:p>
        </p:txBody>
      </p:sp>
    </p:spTree>
    <p:extLst>
      <p:ext uri="{BB962C8B-B14F-4D97-AF65-F5344CB8AC3E}">
        <p14:creationId xmlns:p14="http://schemas.microsoft.com/office/powerpoint/2010/main" val="3599417350"/>
      </p:ext>
    </p:extLst>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5058" name="幻灯片图像占位符 1"/>
          <p:cNvSpPr>
            <a:spLocks noGrp="1" noRot="1" noChangeAspect="1" noChangeArrowheads="1" noTextEdit="1"/>
          </p:cNvSpPr>
          <p:nvPr>
            <p:ph type="sldImg" idx="4294967295"/>
          </p:nvPr>
        </p:nvSpPr>
        <p:spPr>
          <a:xfrm>
            <a:off x="2147482688" y="0"/>
            <a:ext cx="111132937" cy="83348513"/>
          </a:xfrm>
        </p:spPr>
      </p:sp>
      <p:sp>
        <p:nvSpPr>
          <p:cNvPr id="45059" name="备注占位符 2"/>
          <p:cNvSpPr>
            <a:spLocks noGrp="1" noRot="1" noChangeAspect="1" noChangeArrowheads="1"/>
          </p:cNvSpPr>
          <p:nvPr>
            <p:ph type="body" idx="1"/>
          </p:nvPr>
        </p:nvSpPr>
        <p:spPr bwMode="auto">
          <a:xfrm>
            <a:off x="249238" y="1195388"/>
            <a:ext cx="8678862" cy="50403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Other experiments</a:t>
            </a:r>
            <a:r>
              <a:rPr lang="en-US" altLang="zh-CN" baseline="0" dirty="0"/>
              <a:t> show stable performance of ARM under different sets of parameters and its optimization property.</a:t>
            </a:r>
            <a:endParaRPr lang="en-US" altLang="zh-CN" dirty="0"/>
          </a:p>
          <a:p>
            <a:pPr marL="171450" indent="-171450">
              <a:buFont typeface="Arial" panose="020B0604020202020204" pitchFamily="34" charset="0"/>
              <a:buChar char="•"/>
            </a:pPr>
            <a:r>
              <a:rPr lang="en-US" altLang="zh-CN" dirty="0"/>
              <a:t>This work is</a:t>
            </a:r>
            <a:r>
              <a:rPr lang="en-US" altLang="zh-CN" baseline="0" dirty="0"/>
              <a:t> accepted by IJCAI 2015.</a:t>
            </a:r>
            <a:endParaRPr lang="zh-CN" altLang="en-US" dirty="0"/>
          </a:p>
        </p:txBody>
      </p:sp>
    </p:spTree>
    <p:extLst>
      <p:ext uri="{BB962C8B-B14F-4D97-AF65-F5344CB8AC3E}">
        <p14:creationId xmlns:p14="http://schemas.microsoft.com/office/powerpoint/2010/main" val="1714651326"/>
      </p:ext>
    </p:extLst>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9450" y="4778375"/>
            <a:ext cx="5438775" cy="3908425"/>
          </a:xfrm>
          <a:prstGeom prst="rect">
            <a:avLst/>
          </a:prstGeom>
        </p:spPr>
        <p:txBody>
          <a:bodyPr/>
          <a:lstStyle/>
          <a:p>
            <a:r>
              <a:rPr lang="en-US" altLang="zh-CN" dirty="0"/>
              <a:t>However, it is also found that although deep models</a:t>
            </a:r>
            <a:r>
              <a:rPr lang="en-US" altLang="zh-CN" baseline="0" dirty="0"/>
              <a:t> have sufficient representative abilities, </a:t>
            </a:r>
            <a:r>
              <a:rPr lang="en-US" altLang="zh-CN" dirty="0"/>
              <a:t> training</a:t>
            </a:r>
            <a:r>
              <a:rPr lang="en-US" altLang="zh-CN" baseline="0" dirty="0"/>
              <a:t> the deep model always need large number of training data, which leads the large  computational consumption.</a:t>
            </a:r>
            <a:endParaRPr lang="zh-CN" altLang="en-US" dirty="0"/>
          </a:p>
        </p:txBody>
      </p:sp>
      <p:sp>
        <p:nvSpPr>
          <p:cNvPr id="4" name="灯片编号占位符 3"/>
          <p:cNvSpPr>
            <a:spLocks noGrp="1"/>
          </p:cNvSpPr>
          <p:nvPr>
            <p:ph type="sldNum" sz="quarter" idx="10"/>
          </p:nvPr>
        </p:nvSpPr>
        <p:spPr/>
        <p:txBody>
          <a:bodyPr/>
          <a:lstStyle/>
          <a:p>
            <a:pPr>
              <a:defRPr/>
            </a:pPr>
            <a:fld id="{565AC57E-EEF9-484D-8C91-4E69CD871A09}" type="slidenum">
              <a:rPr lang="en-US" altLang="zh-CN" smtClean="0"/>
              <a:pPr>
                <a:defRPr/>
              </a:pPr>
              <a:t>28</a:t>
            </a:fld>
            <a:endParaRPr lang="en-US" altLang="zh-CN" sz="1200"/>
          </a:p>
        </p:txBody>
      </p:sp>
    </p:spTree>
    <p:extLst>
      <p:ext uri="{BB962C8B-B14F-4D97-AF65-F5344CB8AC3E}">
        <p14:creationId xmlns:p14="http://schemas.microsoft.com/office/powerpoint/2010/main" val="771749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p:sp>
      <p:sp>
        <p:nvSpPr>
          <p:cNvPr id="13315" name="备注占位符 2"/>
          <p:cNvSpPr>
            <a:spLocks noGrp="1"/>
          </p:cNvSpPr>
          <p:nvPr>
            <p:ph type="body" idx="1"/>
          </p:nvPr>
        </p:nvSpPr>
        <p:spPr bwMode="auto">
          <a:xfrm>
            <a:off x="679768" y="4715907"/>
            <a:ext cx="5438140" cy="446770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dirty="0">
                <a:latin typeface="Times New Roman" panose="02020603050405020304" pitchFamily="18" charset="0"/>
                <a:cs typeface="Times New Roman" panose="02020603050405020304" pitchFamily="18" charset="0"/>
              </a:rPr>
              <a:t>So</a:t>
            </a:r>
            <a:r>
              <a:rPr kumimoji="1" lang="en-US" altLang="zh-CN" sz="1200" baseline="0" dirty="0">
                <a:latin typeface="Times New Roman" panose="02020603050405020304" pitchFamily="18" charset="0"/>
                <a:cs typeface="Times New Roman" panose="02020603050405020304" pitchFamily="18" charset="0"/>
              </a:rPr>
              <a:t> now we can have powerful deep models, yet more training efforts need to be paid.</a:t>
            </a:r>
          </a:p>
          <a:p>
            <a:r>
              <a:rPr kumimoji="1" lang="zh-CN" altLang="en-US" sz="1200" baseline="0" dirty="0">
                <a:latin typeface="Times New Roman" panose="02020603050405020304" pitchFamily="18" charset="0"/>
                <a:cs typeface="Times New Roman" panose="02020603050405020304" pitchFamily="18" charset="0"/>
              </a:rPr>
              <a:t>动画出现第二句同时讲：</a:t>
            </a:r>
            <a:endParaRPr kumimoji="1" lang="en-US" altLang="zh-CN" sz="1200" baseline="0" dirty="0">
              <a:latin typeface="Times New Roman" panose="02020603050405020304" pitchFamily="18" charset="0"/>
              <a:cs typeface="Times New Roman" panose="02020603050405020304" pitchFamily="18" charset="0"/>
            </a:endParaRPr>
          </a:p>
          <a:p>
            <a:r>
              <a:rPr kumimoji="1" lang="en-US" altLang="zh-CN" sz="1200" baseline="0" dirty="0">
                <a:latin typeface="Times New Roman" panose="02020603050405020304" pitchFamily="18" charset="0"/>
                <a:cs typeface="Times New Roman" panose="02020603050405020304" pitchFamily="18" charset="0"/>
              </a:rPr>
              <a:t>Besides, deep models also lack adaptabilities, one deep model need to be modified or retrained with amount of data </a:t>
            </a:r>
          </a:p>
          <a:p>
            <a:endParaRPr kumimoji="1" lang="en-US" altLang="zh-CN" sz="1200" baseline="0" dirty="0">
              <a:latin typeface="Times New Roman" panose="02020603050405020304" pitchFamily="18" charset="0"/>
              <a:cs typeface="Times New Roman" panose="02020603050405020304" pitchFamily="18" charset="0"/>
            </a:endParaRPr>
          </a:p>
          <a:p>
            <a:r>
              <a:rPr kumimoji="1" lang="en-US" altLang="zh-CN" sz="1200" dirty="0">
                <a:latin typeface="Times New Roman" panose="02020603050405020304" pitchFamily="18" charset="0"/>
                <a:cs typeface="Times New Roman" panose="02020603050405020304" pitchFamily="18" charset="0"/>
              </a:rPr>
              <a:t>Both</a:t>
            </a:r>
            <a:r>
              <a:rPr kumimoji="1" lang="en-US" altLang="zh-CN" sz="1200" baseline="0" dirty="0">
                <a:latin typeface="Times New Roman" panose="02020603050405020304" pitchFamily="18" charset="0"/>
                <a:cs typeface="Times New Roman" panose="02020603050405020304" pitchFamily="18" charset="0"/>
              </a:rPr>
              <a:t> of these issues narrow the applicable range of deep model (</a:t>
            </a:r>
            <a:r>
              <a:rPr kumimoji="1" lang="zh-CN" altLang="en-US" sz="1200" baseline="0" dirty="0">
                <a:latin typeface="Times New Roman" panose="02020603050405020304" pitchFamily="18" charset="0"/>
                <a:cs typeface="Times New Roman" panose="02020603050405020304" pitchFamily="18" charset="0"/>
              </a:rPr>
              <a:t>这句不是第二点，是总结）</a:t>
            </a:r>
            <a:endParaRPr kumimoji="1" lang="en-US" altLang="zh-CN" sz="1200" dirty="0">
              <a:latin typeface="Times New Roman" panose="02020603050405020304" pitchFamily="18" charset="0"/>
              <a:cs typeface="Times New Roman" panose="02020603050405020304" pitchFamily="18" charset="0"/>
            </a:endParaRPr>
          </a:p>
        </p:txBody>
      </p:sp>
      <p:sp>
        <p:nvSpPr>
          <p:cNvPr id="13316" name="幻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AADB25E-9834-48DD-8E9A-0F6ED9AD5DD1}" type="slidenum">
              <a:rPr lang="zh-CN" altLang="en-US" smtClean="0">
                <a:solidFill>
                  <a:srgbClr val="000000"/>
                </a:solidFill>
              </a:rPr>
              <a:pPr/>
              <a:t>29</a:t>
            </a:fld>
            <a:endParaRPr lang="zh-CN" altLang="en-US">
              <a:solidFill>
                <a:srgbClr val="000000"/>
              </a:solidFill>
            </a:endParaRPr>
          </a:p>
        </p:txBody>
      </p:sp>
    </p:spTree>
    <p:extLst>
      <p:ext uri="{BB962C8B-B14F-4D97-AF65-F5344CB8AC3E}">
        <p14:creationId xmlns:p14="http://schemas.microsoft.com/office/powerpoint/2010/main" val="2357305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p:sp>
      <p:sp>
        <p:nvSpPr>
          <p:cNvPr id="13315" name="备注占位符 2"/>
          <p:cNvSpPr>
            <a:spLocks noGrp="1"/>
          </p:cNvSpPr>
          <p:nvPr>
            <p:ph type="body" idx="1"/>
          </p:nvPr>
        </p:nvSpPr>
        <p:spPr bwMode="auto">
          <a:xfrm>
            <a:off x="679768" y="4715907"/>
            <a:ext cx="5438140" cy="446770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dirty="0"/>
              <a:t>Nevertheless,</a:t>
            </a:r>
            <a:r>
              <a:rPr kumimoji="1" lang="en-US" altLang="zh-CN" baseline="0" dirty="0"/>
              <a:t> for many tasks, there are also lots of mature or industrial models, Or (</a:t>
            </a:r>
            <a:r>
              <a:rPr kumimoji="1" lang="zh-CN" altLang="en-US" baseline="0" dirty="0"/>
              <a:t>重音</a:t>
            </a:r>
            <a:r>
              <a:rPr kumimoji="1" lang="en-US" altLang="zh-CN" baseline="0" dirty="0"/>
              <a:t> some sophisticated features for facilitating the concreate tasks. </a:t>
            </a:r>
          </a:p>
          <a:p>
            <a:r>
              <a:rPr kumimoji="1" lang="en-US" altLang="zh-CN" baseline="0" dirty="0"/>
              <a:t>For examples, in image classification task, one can use pyramid models, </a:t>
            </a:r>
            <a:r>
              <a:rPr kumimoji="1" lang="en-US" altLang="zh-CN" baseline="0" dirty="0" err="1"/>
              <a:t>Fv</a:t>
            </a:r>
            <a:r>
              <a:rPr kumimoji="1" lang="en-US" altLang="zh-CN" baseline="0" dirty="0"/>
              <a:t> features for better performance or even invoke more multi-modal information as surrounding text as well. </a:t>
            </a:r>
          </a:p>
          <a:p>
            <a:r>
              <a:rPr kumimoji="1" lang="en-US" altLang="zh-CN" baseline="0" dirty="0"/>
              <a:t>This occurs as well on id recognition task, researcher have accumulated a lot of mature face models such as CNN</a:t>
            </a:r>
            <a:r>
              <a:rPr kumimoji="1" lang="zh-CN" altLang="en-US" baseline="0" dirty="0"/>
              <a:t> </a:t>
            </a:r>
            <a:r>
              <a:rPr kumimoji="1" lang="en-US" altLang="zh-CN" baseline="0" dirty="0"/>
              <a:t>based</a:t>
            </a:r>
            <a:r>
              <a:rPr kumimoji="1" lang="zh-CN" altLang="en-US" baseline="0" dirty="0"/>
              <a:t> </a:t>
            </a:r>
            <a:r>
              <a:rPr kumimoji="1" lang="en-US" altLang="zh-CN" baseline="0" dirty="0"/>
              <a:t>deep</a:t>
            </a:r>
            <a:r>
              <a:rPr kumimoji="1" lang="zh-CN" altLang="en-US" baseline="0" dirty="0"/>
              <a:t> </a:t>
            </a:r>
            <a:r>
              <a:rPr kumimoji="1" lang="en-US" altLang="zh-CN" baseline="0" dirty="0"/>
              <a:t>model</a:t>
            </a:r>
            <a:r>
              <a:rPr kumimoji="1" lang="zh-CN" altLang="en-US" baseline="0" dirty="0"/>
              <a:t>，</a:t>
            </a:r>
            <a:r>
              <a:rPr kumimoji="1" lang="en-US" altLang="zh-CN" baseline="0" dirty="0"/>
              <a:t>besides, more multi-modal biometric features can also be involved. </a:t>
            </a:r>
            <a:endParaRPr kumimoji="1" lang="zh-CN" altLang="en-US" dirty="0"/>
          </a:p>
        </p:txBody>
      </p:sp>
      <p:sp>
        <p:nvSpPr>
          <p:cNvPr id="13316" name="幻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AADB25E-9834-48DD-8E9A-0F6ED9AD5DD1}" type="slidenum">
              <a:rPr lang="zh-CN" altLang="en-US" smtClean="0">
                <a:solidFill>
                  <a:srgbClr val="000000"/>
                </a:solidFill>
              </a:rPr>
              <a:pPr/>
              <a:t>30</a:t>
            </a:fld>
            <a:endParaRPr lang="zh-CN" altLang="en-US">
              <a:solidFill>
                <a:srgbClr val="000000"/>
              </a:solidFill>
            </a:endParaRPr>
          </a:p>
        </p:txBody>
      </p:sp>
    </p:spTree>
    <p:extLst>
      <p:ext uri="{BB962C8B-B14F-4D97-AF65-F5344CB8AC3E}">
        <p14:creationId xmlns:p14="http://schemas.microsoft.com/office/powerpoint/2010/main" val="1087168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p:sp>
      <p:sp>
        <p:nvSpPr>
          <p:cNvPr id="13315" name="备注占位符 2"/>
          <p:cNvSpPr>
            <a:spLocks noGrp="1"/>
          </p:cNvSpPr>
          <p:nvPr>
            <p:ph type="body" idx="1"/>
          </p:nvPr>
        </p:nvSpPr>
        <p:spPr bwMode="auto">
          <a:xfrm>
            <a:off x="679768" y="4715907"/>
            <a:ext cx="5438140" cy="446770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dirty="0"/>
              <a:t>Nevertheless,</a:t>
            </a:r>
            <a:r>
              <a:rPr kumimoji="1" lang="en-US" altLang="zh-CN" baseline="0" dirty="0"/>
              <a:t> for many tasks, there are also lots of mature or industrial models, Or (</a:t>
            </a:r>
            <a:r>
              <a:rPr kumimoji="1" lang="zh-CN" altLang="en-US" baseline="0" dirty="0"/>
              <a:t>重音</a:t>
            </a:r>
            <a:r>
              <a:rPr kumimoji="1" lang="en-US" altLang="zh-CN" baseline="0" dirty="0"/>
              <a:t> some sophisticated features for facilitating the concreate tasks. </a:t>
            </a:r>
          </a:p>
          <a:p>
            <a:r>
              <a:rPr kumimoji="1" lang="en-US" altLang="zh-CN" baseline="0" dirty="0"/>
              <a:t>For examples, in image classification task, one can use pyramid models, </a:t>
            </a:r>
            <a:r>
              <a:rPr kumimoji="1" lang="en-US" altLang="zh-CN" baseline="0" dirty="0" err="1"/>
              <a:t>Fv</a:t>
            </a:r>
            <a:r>
              <a:rPr kumimoji="1" lang="en-US" altLang="zh-CN" baseline="0" dirty="0"/>
              <a:t> features for better performance or even invoke more multi-modal information as surrounding text as well. </a:t>
            </a:r>
          </a:p>
          <a:p>
            <a:r>
              <a:rPr kumimoji="1" lang="en-US" altLang="zh-CN" baseline="0" dirty="0"/>
              <a:t>This occurs as well on id recognition task, researcher have accumulated a lot of mature face models such as CNN</a:t>
            </a:r>
            <a:r>
              <a:rPr kumimoji="1" lang="zh-CN" altLang="en-US" baseline="0" dirty="0"/>
              <a:t> </a:t>
            </a:r>
            <a:r>
              <a:rPr kumimoji="1" lang="en-US" altLang="zh-CN" baseline="0" dirty="0"/>
              <a:t>based</a:t>
            </a:r>
            <a:r>
              <a:rPr kumimoji="1" lang="zh-CN" altLang="en-US" baseline="0" dirty="0"/>
              <a:t> </a:t>
            </a:r>
            <a:r>
              <a:rPr kumimoji="1" lang="en-US" altLang="zh-CN" baseline="0" dirty="0"/>
              <a:t>deep</a:t>
            </a:r>
            <a:r>
              <a:rPr kumimoji="1" lang="zh-CN" altLang="en-US" baseline="0" dirty="0"/>
              <a:t> </a:t>
            </a:r>
            <a:r>
              <a:rPr kumimoji="1" lang="en-US" altLang="zh-CN" baseline="0" dirty="0"/>
              <a:t>model</a:t>
            </a:r>
            <a:r>
              <a:rPr kumimoji="1" lang="zh-CN" altLang="en-US" baseline="0" dirty="0"/>
              <a:t>，</a:t>
            </a:r>
            <a:r>
              <a:rPr kumimoji="1" lang="en-US" altLang="zh-CN" baseline="0" dirty="0"/>
              <a:t>besides, more multi-modal biometric features can also be involved. </a:t>
            </a:r>
            <a:endParaRPr kumimoji="1" lang="zh-CN" altLang="en-US" dirty="0"/>
          </a:p>
        </p:txBody>
      </p:sp>
      <p:sp>
        <p:nvSpPr>
          <p:cNvPr id="13316" name="幻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AADB25E-9834-48DD-8E9A-0F6ED9AD5DD1}" type="slidenum">
              <a:rPr lang="zh-CN" altLang="en-US" smtClean="0">
                <a:solidFill>
                  <a:srgbClr val="000000"/>
                </a:solidFill>
              </a:rPr>
              <a:pPr/>
              <a:t>31</a:t>
            </a:fld>
            <a:endParaRPr lang="zh-CN" altLang="en-US">
              <a:solidFill>
                <a:srgbClr val="000000"/>
              </a:solidFill>
            </a:endParaRPr>
          </a:p>
        </p:txBody>
      </p:sp>
    </p:spTree>
    <p:extLst>
      <p:ext uri="{BB962C8B-B14F-4D97-AF65-F5344CB8AC3E}">
        <p14:creationId xmlns:p14="http://schemas.microsoft.com/office/powerpoint/2010/main" val="1329475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9450" y="4778375"/>
            <a:ext cx="5438775" cy="3908425"/>
          </a:xfrm>
          <a:prstGeom prst="rect">
            <a:avLst/>
          </a:prstGeom>
        </p:spPr>
        <p:txBody>
          <a:bodyPr/>
          <a:lstStyle/>
          <a:p>
            <a:r>
              <a:rPr kumimoji="1" lang="en-US" altLang="zh-CN" dirty="0"/>
              <a:t>Recently,</a:t>
            </a:r>
            <a:r>
              <a:rPr kumimoji="1" lang="en-US" altLang="zh-CN" baseline="0" dirty="0"/>
              <a:t> Zhou proposed the </a:t>
            </a:r>
            <a:r>
              <a:rPr kumimoji="1" lang="en-US" altLang="zh-CN" baseline="0" dirty="0" err="1"/>
              <a:t>learnware</a:t>
            </a:r>
            <a:r>
              <a:rPr kumimoji="1" lang="en-US" altLang="zh-CN" baseline="0" dirty="0"/>
              <a:t> framework. </a:t>
            </a:r>
            <a:endParaRPr kumimoji="1" lang="zh-CN" altLang="en-US" baseline="0" dirty="0"/>
          </a:p>
          <a:p>
            <a:r>
              <a:rPr kumimoji="1" lang="en-US" altLang="zh-CN" baseline="0" dirty="0"/>
              <a:t>Derived from twice </a:t>
            </a:r>
            <a:r>
              <a:rPr kumimoji="1" lang="en-US" altLang="zh-CN" baseline="0" dirty="0" err="1"/>
              <a:t>leanring</a:t>
            </a:r>
            <a:r>
              <a:rPr kumimoji="1" lang="en-US" altLang="zh-CN" baseline="0" dirty="0"/>
              <a:t> and transfer learning, </a:t>
            </a:r>
            <a:r>
              <a:rPr kumimoji="1" lang="en-US" altLang="zh-CN" baseline="0" dirty="0" err="1"/>
              <a:t>learnware</a:t>
            </a:r>
            <a:r>
              <a:rPr kumimoji="1" lang="en-US" altLang="zh-CN" baseline="0" dirty="0"/>
              <a:t> is based on trained model to construct a new model, rather than building a model from scratch. Besides, </a:t>
            </a:r>
            <a:r>
              <a:rPr kumimoji="1" lang="en-US" altLang="zh-CN" baseline="0" dirty="0" err="1"/>
              <a:t>learnware</a:t>
            </a:r>
            <a:r>
              <a:rPr kumimoji="1" lang="en-US" altLang="zh-CN" baseline="0" dirty="0"/>
              <a:t> emphasis the characteristics of  </a:t>
            </a:r>
            <a:r>
              <a:rPr lang="en-US" altLang="zh-CN" sz="1200" b="0" kern="1200" baseline="30000" dirty="0">
                <a:solidFill>
                  <a:schemeClr val="tx1"/>
                </a:solidFill>
                <a:latin typeface="Arial" panose="020B0604020202020204" pitchFamily="34" charset="0"/>
                <a:ea typeface="宋体" panose="02010600030101010101" pitchFamily="2" charset="-122"/>
                <a:cs typeface="+mn-cs"/>
              </a:rPr>
              <a:t>Reusable, Evolvable, and Comprehensible</a:t>
            </a:r>
            <a:endParaRPr kumimoji="1" lang="en-US" altLang="zh-CN" baseline="0" dirty="0"/>
          </a:p>
          <a:p>
            <a:r>
              <a:rPr kumimoji="1" lang="en-US" altLang="zh-CN" baseline="0" dirty="0"/>
              <a:t>Our solution can be categorized as a kind of </a:t>
            </a:r>
            <a:r>
              <a:rPr kumimoji="1" lang="en-US" altLang="zh-CN" baseline="0" dirty="0" err="1"/>
              <a:t>learnware</a:t>
            </a:r>
            <a:r>
              <a:rPr kumimoji="1" lang="en-US" altLang="zh-CN" baseline="0" dirty="0"/>
              <a:t> implementations.</a:t>
            </a:r>
            <a:endParaRPr kumimoji="1" lang="zh-CN" altLang="en-US" dirty="0"/>
          </a:p>
        </p:txBody>
      </p:sp>
      <p:sp>
        <p:nvSpPr>
          <p:cNvPr id="4" name="幻灯片编号占位符 3"/>
          <p:cNvSpPr>
            <a:spLocks noGrp="1"/>
          </p:cNvSpPr>
          <p:nvPr>
            <p:ph type="sldNum" sz="quarter" idx="10"/>
          </p:nvPr>
        </p:nvSpPr>
        <p:spPr/>
        <p:txBody>
          <a:bodyPr/>
          <a:lstStyle/>
          <a:p>
            <a:pPr>
              <a:defRPr/>
            </a:pPr>
            <a:fld id="{565AC57E-EEF9-484D-8C91-4E69CD871A09}" type="slidenum">
              <a:rPr lang="en-US" altLang="zh-CN" smtClean="0"/>
              <a:pPr>
                <a:defRPr/>
              </a:pPr>
              <a:t>32</a:t>
            </a:fld>
            <a:endParaRPr lang="en-US" altLang="zh-CN" sz="1200"/>
          </a:p>
        </p:txBody>
      </p:sp>
    </p:spTree>
    <p:extLst>
      <p:ext uri="{BB962C8B-B14F-4D97-AF65-F5344CB8AC3E}">
        <p14:creationId xmlns:p14="http://schemas.microsoft.com/office/powerpoint/2010/main" val="8061129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7410" name="幻灯片图像占位符 1"/>
          <p:cNvSpPr>
            <a:spLocks noGrp="1" noRot="1" noChangeAspect="1" noChangeArrowheads="1" noTextEdit="1"/>
          </p:cNvSpPr>
          <p:nvPr>
            <p:ph type="sldImg" idx="4294967295"/>
          </p:nvPr>
        </p:nvSpPr>
        <p:spPr>
          <a:xfrm>
            <a:off x="1588" y="0"/>
            <a:ext cx="0" cy="0"/>
          </a:xfrm>
        </p:spPr>
      </p:sp>
      <p:sp>
        <p:nvSpPr>
          <p:cNvPr id="17411" name="备注占位符 2"/>
          <p:cNvSpPr>
            <a:spLocks noGrp="1" noRot="1" noChangeAspect="1" noChangeArrowheads="1"/>
          </p:cNvSpPr>
          <p:nvPr>
            <p:ph type="body" idx="1"/>
          </p:nvPr>
        </p:nvSpPr>
        <p:spPr bwMode="auto">
          <a:xfrm>
            <a:off x="248619" y="1299633"/>
            <a:ext cx="8602521" cy="547259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400" dirty="0">
                <a:solidFill>
                  <a:srgbClr val="FF0000"/>
                </a:solidFill>
                <a:latin typeface="Times New Roman" panose="02020603050405020304" pitchFamily="18" charset="0"/>
                <a:cs typeface="Times New Roman" panose="02020603050405020304" pitchFamily="18" charset="0"/>
              </a:rPr>
              <a:t>There exists several shortcomings of this</a:t>
            </a:r>
            <a:r>
              <a:rPr lang="en-US" altLang="zh-CN" sz="1400" baseline="0" dirty="0">
                <a:solidFill>
                  <a:srgbClr val="FF0000"/>
                </a:solidFill>
                <a:latin typeface="Times New Roman" panose="02020603050405020304" pitchFamily="18" charset="0"/>
                <a:cs typeface="Times New Roman" panose="02020603050405020304" pitchFamily="18" charset="0"/>
              </a:rPr>
              <a:t> indirect solution</a:t>
            </a:r>
            <a:r>
              <a:rPr lang="en-US" altLang="zh-CN" sz="1400" dirty="0">
                <a:latin typeface="Times New Roman" panose="02020603050405020304" pitchFamily="18" charset="0"/>
                <a:cs typeface="Times New Roman" panose="02020603050405020304" pitchFamily="18" charset="0"/>
              </a:rPr>
              <a:t>:</a:t>
            </a:r>
            <a:r>
              <a:rPr lang="en-US" altLang="zh-CN" dirty="0"/>
              <a:t> </a:t>
            </a:r>
          </a:p>
          <a:p>
            <a:pPr marL="457200" indent="-457200">
              <a:buFont typeface="Arial" panose="020B0604020202020204" pitchFamily="34" charset="0"/>
              <a:buChar char="•"/>
            </a:pPr>
            <a:r>
              <a:rPr lang="en-US" altLang="zh-CN" sz="1200" dirty="0">
                <a:solidFill>
                  <a:schemeClr val="accent2">
                    <a:lumMod val="60000"/>
                    <a:lumOff val="40000"/>
                  </a:schemeClr>
                </a:solidFill>
                <a:latin typeface="Times New Roman" panose="02020603050405020304" pitchFamily="18" charset="0"/>
                <a:cs typeface="Times New Roman" panose="02020603050405020304" pitchFamily="18" charset="0"/>
              </a:rPr>
              <a:t>Manage different tasks in this two-step training phases;</a:t>
            </a:r>
          </a:p>
          <a:p>
            <a:pPr marL="457200" indent="-457200">
              <a:buFont typeface="Arial" panose="020B0604020202020204" pitchFamily="34" charset="0"/>
              <a:buChar char="•"/>
            </a:pPr>
            <a:r>
              <a:rPr lang="en-US" altLang="zh-CN" sz="1200" dirty="0">
                <a:solidFill>
                  <a:schemeClr val="accent2">
                    <a:lumMod val="60000"/>
                    <a:lumOff val="40000"/>
                  </a:schemeClr>
                </a:solidFill>
                <a:latin typeface="Times New Roman" panose="02020603050405020304" pitchFamily="18" charset="0"/>
                <a:cs typeface="Times New Roman" panose="02020603050405020304" pitchFamily="18" charset="0"/>
              </a:rPr>
              <a:t>Induce more chances of error accumulations;</a:t>
            </a:r>
          </a:p>
          <a:p>
            <a:pPr marL="457200" indent="-457200">
              <a:buFont typeface="Arial" panose="020B0604020202020204" pitchFamily="34" charset="0"/>
              <a:buChar char="•"/>
            </a:pPr>
            <a:r>
              <a:rPr lang="en-US" altLang="zh-CN" sz="1200" dirty="0">
                <a:solidFill>
                  <a:schemeClr val="accent2">
                    <a:lumMod val="60000"/>
                    <a:lumOff val="40000"/>
                  </a:schemeClr>
                </a:solidFill>
                <a:latin typeface="Times New Roman" panose="02020603050405020304" pitchFamily="18" charset="0"/>
                <a:cs typeface="Times New Roman" panose="02020603050405020304" pitchFamily="18" charset="0"/>
              </a:rPr>
              <a:t>Sweep away the weights contributed by the first step with high probabilities.</a:t>
            </a:r>
            <a:endParaRPr lang="en-US" altLang="zh-CN" sz="1200" baseline="0" dirty="0">
              <a:latin typeface="Times New Roman" panose="02020603050405020304" pitchFamily="18" charset="0"/>
              <a:cs typeface="Times New Roman" panose="02020603050405020304" pitchFamily="18" charset="0"/>
            </a:endParaRP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baseline="0" dirty="0">
                <a:latin typeface="Times New Roman" panose="02020603050405020304" pitchFamily="18" charset="0"/>
                <a:cs typeface="Times New Roman" panose="02020603050405020304" pitchFamily="18" charset="0"/>
              </a:rPr>
              <a:t>More important, the 2</a:t>
            </a:r>
            <a:r>
              <a:rPr lang="en-US" altLang="zh-CN" sz="1200" baseline="30000" dirty="0">
                <a:latin typeface="Times New Roman" panose="02020603050405020304" pitchFamily="18" charset="0"/>
                <a:cs typeface="Times New Roman" panose="02020603050405020304" pitchFamily="18" charset="0"/>
              </a:rPr>
              <a:t>nd</a:t>
            </a:r>
            <a:r>
              <a:rPr lang="en-US" altLang="zh-CN" sz="1200" baseline="0" dirty="0">
                <a:latin typeface="Times New Roman" panose="02020603050405020304" pitchFamily="18" charset="0"/>
                <a:cs typeface="Times New Roman" panose="02020603050405020304" pitchFamily="18" charset="0"/>
              </a:rPr>
              <a:t> step of this kind of model reuse will also resource consuming since lots of examples are required, so this cannot tackle the problem we raised.</a:t>
            </a:r>
            <a:endPar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endParaRPr>
          </a:p>
          <a:p>
            <a:endPar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endParaRPr>
          </a:p>
          <a:p>
            <a:endParaRPr lang="en-US" altLang="zh-CN" dirty="0"/>
          </a:p>
        </p:txBody>
      </p:sp>
    </p:spTree>
    <p:extLst>
      <p:ext uri="{BB962C8B-B14F-4D97-AF65-F5344CB8AC3E}">
        <p14:creationId xmlns:p14="http://schemas.microsoft.com/office/powerpoint/2010/main" val="315275792"/>
      </p:ext>
    </p:extLst>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7410" name="幻灯片图像占位符 1"/>
          <p:cNvSpPr>
            <a:spLocks noGrp="1" noRot="1" noChangeAspect="1" noChangeArrowheads="1" noTextEdit="1"/>
          </p:cNvSpPr>
          <p:nvPr>
            <p:ph type="sldImg" idx="4294967295"/>
          </p:nvPr>
        </p:nvSpPr>
        <p:spPr>
          <a:xfrm>
            <a:off x="1588" y="0"/>
            <a:ext cx="0" cy="0"/>
          </a:xfrm>
        </p:spPr>
      </p:sp>
      <p:sp>
        <p:nvSpPr>
          <p:cNvPr id="17411" name="备注占位符 2"/>
          <p:cNvSpPr>
            <a:spLocks noGrp="1" noRot="1" noChangeAspect="1" noChangeArrowheads="1"/>
          </p:cNvSpPr>
          <p:nvPr>
            <p:ph type="body" idx="1"/>
          </p:nvPr>
        </p:nvSpPr>
        <p:spPr bwMode="auto">
          <a:xfrm>
            <a:off x="248619" y="1299633"/>
            <a:ext cx="8602521" cy="547259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To overcome the disadvantage of sequence targets replacing</a:t>
            </a:r>
            <a:r>
              <a:rPr lang="zh-CN" altLang="en-US" sz="1200" b="0" i="0" u="none" strike="noStrike" kern="1200" baseline="0" dirty="0">
                <a:solidFill>
                  <a:schemeClr val="tx1"/>
                </a:solidFill>
                <a:latin typeface="Arial" panose="020B0604020202020204" pitchFamily="34" charset="0"/>
                <a:ea typeface="宋体" panose="02010600030101010101" pitchFamily="2" charset="-122"/>
                <a:cs typeface="+mn-cs"/>
              </a:rPr>
              <a:t> </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design. </a:t>
            </a:r>
            <a:endParaRPr lang="zh-CN" altLang="en-US" sz="1200" b="0" i="0" u="none" strike="noStrike" kern="1200" baseline="0" dirty="0">
              <a:solidFill>
                <a:schemeClr val="tx1"/>
              </a:solidFill>
              <a:latin typeface="Arial" panose="020B0604020202020204" pitchFamily="34" charset="0"/>
              <a:ea typeface="宋体" panose="02010600030101010101" pitchFamily="2" charset="-122"/>
              <a:cs typeface="+mn-cs"/>
            </a:endParaRP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We put forward </a:t>
            </a:r>
            <a:r>
              <a:rPr lang="en-US" altLang="zh-CN" sz="1200" b="0" i="0" u="none" strike="noStrike" kern="1200" baseline="0" dirty="0">
                <a:solidFill>
                  <a:srgbClr val="FF0000"/>
                </a:solidFill>
                <a:latin typeface="Arial" panose="020B0604020202020204" pitchFamily="34" charset="0"/>
                <a:ea typeface="宋体" panose="02010600030101010101" pitchFamily="2" charset="-122"/>
                <a:cs typeface="+mn-cs"/>
              </a:rPr>
              <a:t>a novel structure together with a new learning strategy</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which</a:t>
            </a:r>
            <a:r>
              <a:rPr lang="zh-CN" altLang="en-US" sz="1200" b="0" i="0" u="none" strike="noStrike" kern="1200" baseline="0" dirty="0">
                <a:solidFill>
                  <a:schemeClr val="tx1"/>
                </a:solidFill>
                <a:latin typeface="Arial" panose="020B0604020202020204" pitchFamily="34" charset="0"/>
                <a:ea typeface="宋体" panose="02010600030101010101" pitchFamily="2" charset="-122"/>
                <a:cs typeface="+mn-cs"/>
              </a:rPr>
              <a:t> </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pushes the “information” from fixed model/features to the</a:t>
            </a:r>
            <a:r>
              <a:rPr lang="zh-CN" altLang="en-US" sz="1200" b="0" i="0" u="none" strike="noStrike" kern="1200" baseline="0" dirty="0">
                <a:solidFill>
                  <a:schemeClr val="tx1"/>
                </a:solidFill>
                <a:latin typeface="Arial" panose="020B0604020202020204" pitchFamily="34" charset="0"/>
                <a:ea typeface="宋体" panose="02010600030101010101" pitchFamily="2" charset="-122"/>
                <a:cs typeface="+mn-cs"/>
              </a:rPr>
              <a:t> </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deep networks in parallel.</a:t>
            </a:r>
            <a:endParaRPr lang="zh-CN" altLang="en-US" sz="1200" b="0" i="0" u="none" strike="noStrike" kern="1200" baseline="0" dirty="0">
              <a:solidFill>
                <a:schemeClr val="tx1"/>
              </a:solidFill>
              <a:latin typeface="Arial" panose="020B0604020202020204" pitchFamily="34" charset="0"/>
              <a:ea typeface="宋体" panose="02010600030101010101" pitchFamily="2" charset="-122"/>
              <a:cs typeface="+mn-cs"/>
            </a:endParaRP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In our new structure, we arrange the middle level feature representations and the label concepts in parallel (</a:t>
            </a:r>
            <a:r>
              <a:rPr lang="zh-CN" altLang="en-US" sz="1200" b="0" i="0" u="none" strike="noStrike" kern="1200" baseline="0" dirty="0">
                <a:solidFill>
                  <a:schemeClr val="tx1"/>
                </a:solidFill>
                <a:latin typeface="Arial" panose="020B0604020202020204" pitchFamily="34" charset="0"/>
                <a:ea typeface="宋体" panose="02010600030101010101" pitchFamily="2" charset="-122"/>
                <a:cs typeface="+mn-cs"/>
              </a:rPr>
              <a:t>激光笔圈一下</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a:t>
            </a:r>
            <a:r>
              <a:rPr lang="zh-CN" altLang="en-US" sz="1200" b="0" i="0" u="none" strike="noStrike" kern="1200" baseline="0" dirty="0">
                <a:solidFill>
                  <a:schemeClr val="tx1"/>
                </a:solidFill>
                <a:latin typeface="Arial" panose="020B0604020202020204" pitchFamily="34" charset="0"/>
                <a:ea typeface="宋体" panose="02010600030101010101" pitchFamily="2" charset="-122"/>
                <a:cs typeface="+mn-cs"/>
              </a:rPr>
              <a:t>，</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thus the weights in the convolution and full connection layers are decided both by the concepts and the middle level features.</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Besides, the labels are also determined by the sophisticated features, which is the original model (</a:t>
            </a:r>
            <a:r>
              <a:rPr lang="zh-CN" altLang="en-US" sz="1200" b="0" i="0" u="none" strike="noStrike" kern="1200" baseline="0" dirty="0">
                <a:solidFill>
                  <a:schemeClr val="tx1"/>
                </a:solidFill>
                <a:latin typeface="Arial" panose="020B0604020202020204" pitchFamily="34" charset="0"/>
                <a:ea typeface="宋体" panose="02010600030101010101" pitchFamily="2" charset="-122"/>
                <a:cs typeface="+mn-cs"/>
              </a:rPr>
              <a:t>说这两句的时候激光笔跟随指示）</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a:t>
            </a:r>
          </a:p>
          <a:p>
            <a:endPar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endParaRPr>
          </a:p>
          <a:p>
            <a:endParaRPr lang="en-US" altLang="zh-CN" dirty="0"/>
          </a:p>
        </p:txBody>
      </p:sp>
    </p:spTree>
    <p:extLst>
      <p:ext uri="{BB962C8B-B14F-4D97-AF65-F5344CB8AC3E}">
        <p14:creationId xmlns:p14="http://schemas.microsoft.com/office/powerpoint/2010/main" val="836256574"/>
      </p:ext>
    </p:extLst>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a:xfrm>
                <a:off x="679450" y="4778375"/>
                <a:ext cx="5438775" cy="3908425"/>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dirty="0">
                    <a:solidFill>
                      <a:schemeClr val="tx1"/>
                    </a:solidFill>
                    <a:latin typeface="Times New Roman" panose="02020603050405020304" pitchFamily="18" charset="0"/>
                    <a:cs typeface="Times New Roman" panose="02020603050405020304" pitchFamily="18" charset="0"/>
                  </a:rPr>
                  <a:t>In training phase</a:t>
                </a: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dirty="0">
                    <a:solidFill>
                      <a:schemeClr val="tx1"/>
                    </a:solidFill>
                    <a:latin typeface="Times New Roman" panose="02020603050405020304" pitchFamily="18" charset="0"/>
                    <a:cs typeface="Times New Roman" panose="02020603050405020304" pitchFamily="18" charset="0"/>
                  </a:rPr>
                  <a:t>First,</a:t>
                </a:r>
                <a:r>
                  <a:rPr lang="en-US" altLang="zh-CN" sz="1200" baseline="0" dirty="0">
                    <a:solidFill>
                      <a:schemeClr val="tx1"/>
                    </a:solidFill>
                    <a:latin typeface="Times New Roman" panose="02020603050405020304" pitchFamily="18" charset="0"/>
                    <a:cs typeface="Times New Roman" panose="02020603050405020304" pitchFamily="18" charset="0"/>
                  </a:rPr>
                  <a:t> we </a:t>
                </a:r>
                <a:r>
                  <a:rPr lang="en-US" altLang="zh-CN" sz="1200" dirty="0">
                    <a:solidFill>
                      <a:schemeClr val="tx1"/>
                    </a:solidFill>
                    <a:latin typeface="Times New Roman" panose="02020603050405020304" pitchFamily="18" charset="0"/>
                    <a:cs typeface="Times New Roman" panose="02020603050405020304" pitchFamily="18" charset="0"/>
                  </a:rPr>
                  <a:t>Update weights </a:t>
                </a:r>
                <a14:m>
                  <m:oMath xmlns:m="http://schemas.openxmlformats.org/officeDocument/2006/math">
                    <m:r>
                      <a:rPr lang="zh-CN" altLang="en-US" sz="1200" i="1">
                        <a:solidFill>
                          <a:schemeClr val="tx1"/>
                        </a:solidFill>
                        <a:latin typeface="Cambria Math" panose="02040503050406030204" pitchFamily="18" charset="0"/>
                        <a:cs typeface="Times New Roman" panose="02020603050405020304" pitchFamily="18" charset="0"/>
                      </a:rPr>
                      <m:t>𝜃</m:t>
                    </m:r>
                  </m:oMath>
                </a14:m>
                <a:r>
                  <a:rPr lang="en-US" altLang="zh-CN" sz="1200" dirty="0">
                    <a:solidFill>
                      <a:schemeClr val="tx1"/>
                    </a:solidFill>
                    <a:latin typeface="Times New Roman" panose="02020603050405020304" pitchFamily="18" charset="0"/>
                    <a:cs typeface="Times New Roman" panose="02020603050405020304" pitchFamily="18" charset="0"/>
                  </a:rPr>
                  <a:t>, U,W backwards (marked with yellow leftwards arrows) to reduce errors on </a:t>
                </a:r>
                <a:r>
                  <a:rPr lang="en-US" altLang="zh-CN" sz="1200" dirty="0" err="1">
                    <a:solidFill>
                      <a:schemeClr val="tx1"/>
                    </a:solidFill>
                    <a:latin typeface="Times New Roman" panose="02020603050405020304" pitchFamily="18" charset="0"/>
                    <a:cs typeface="Times New Roman" panose="02020603050405020304" pitchFamily="18" charset="0"/>
                  </a:rPr>
                  <a:t>y,</a:t>
                </a:r>
                <a:r>
                  <a:rPr lang="en-US" altLang="zh-CN" sz="1200" b="1" dirty="0" err="1">
                    <a:solidFill>
                      <a:schemeClr val="tx1"/>
                    </a:solidFill>
                    <a:latin typeface="Times New Roman" panose="02020603050405020304" pitchFamily="18" charset="0"/>
                    <a:cs typeface="Times New Roman" panose="02020603050405020304" pitchFamily="18" charset="0"/>
                  </a:rPr>
                  <a:t>z</a:t>
                </a:r>
                <a:endParaRPr lang="zh-CN" altLang="en-US" sz="1200" b="1" dirty="0">
                  <a:solidFill>
                    <a:schemeClr val="tx1"/>
                  </a:solidFill>
                  <a:latin typeface="Times New Roman" panose="02020603050405020304" pitchFamily="18" charset="0"/>
                  <a:cs typeface="Times New Roman" panose="02020603050405020304" pitchFamily="18" charset="0"/>
                </a:endParaRPr>
              </a:p>
              <a:p>
                <a:endParaRPr lang="zh-CN" altLang="en-US" dirty="0"/>
              </a:p>
            </p:txBody>
          </p:sp>
        </mc:Choice>
        <mc:Fallback xmlns="">
          <p:sp>
            <p:nvSpPr>
              <p:cNvPr id="3" name="备注占位符 2"/>
              <p:cNvSpPr>
                <a:spLocks noGrp="1"/>
              </p:cNvSpPr>
              <p:nvPr>
                <p:ph type="body" idx="1"/>
              </p:nvPr>
            </p:nvSpPr>
            <p:spPr>
              <a:xfrm>
                <a:off x="679450" y="4778375"/>
                <a:ext cx="5438775" cy="3908425"/>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dirty="0" smtClean="0">
                    <a:solidFill>
                      <a:schemeClr val="tx1"/>
                    </a:solidFill>
                    <a:latin typeface="Times New Roman" panose="02020603050405020304" pitchFamily="18" charset="0"/>
                    <a:cs typeface="Times New Roman" panose="02020603050405020304" pitchFamily="18" charset="0"/>
                  </a:rPr>
                  <a:t>In training phase</a:t>
                </a: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dirty="0" smtClean="0">
                    <a:solidFill>
                      <a:schemeClr val="tx1"/>
                    </a:solidFill>
                    <a:latin typeface="Times New Roman" panose="02020603050405020304" pitchFamily="18" charset="0"/>
                    <a:cs typeface="Times New Roman" panose="02020603050405020304" pitchFamily="18" charset="0"/>
                  </a:rPr>
                  <a:t>First,</a:t>
                </a:r>
                <a:r>
                  <a:rPr lang="en-US" altLang="zh-CN" sz="1200" baseline="0" dirty="0" smtClean="0">
                    <a:solidFill>
                      <a:schemeClr val="tx1"/>
                    </a:solidFill>
                    <a:latin typeface="Times New Roman" panose="02020603050405020304" pitchFamily="18" charset="0"/>
                    <a:cs typeface="Times New Roman" panose="02020603050405020304" pitchFamily="18" charset="0"/>
                  </a:rPr>
                  <a:t> we </a:t>
                </a:r>
                <a:r>
                  <a:rPr lang="en-US" altLang="zh-CN" sz="1200" dirty="0" smtClean="0">
                    <a:solidFill>
                      <a:schemeClr val="tx1"/>
                    </a:solidFill>
                    <a:latin typeface="Times New Roman" panose="02020603050405020304" pitchFamily="18" charset="0"/>
                    <a:cs typeface="Times New Roman" panose="02020603050405020304" pitchFamily="18" charset="0"/>
                  </a:rPr>
                  <a:t>Update weights </a:t>
                </a:r>
                <a:r>
                  <a:rPr lang="zh-CN" altLang="en-US" sz="1200" i="0">
                    <a:solidFill>
                      <a:schemeClr val="tx1"/>
                    </a:solidFill>
                    <a:latin typeface="Cambria Math" panose="02040503050406030204" pitchFamily="18" charset="0"/>
                    <a:cs typeface="Times New Roman" panose="02020603050405020304" pitchFamily="18" charset="0"/>
                  </a:rPr>
                  <a:t>𝜃</a:t>
                </a:r>
                <a:r>
                  <a:rPr lang="en-US" altLang="zh-CN" sz="1200" dirty="0">
                    <a:solidFill>
                      <a:schemeClr val="tx1"/>
                    </a:solidFill>
                    <a:latin typeface="Times New Roman" panose="02020603050405020304" pitchFamily="18" charset="0"/>
                    <a:cs typeface="Times New Roman" panose="02020603050405020304" pitchFamily="18" charset="0"/>
                  </a:rPr>
                  <a:t>, U,W backwards (marked with yellow leftwards arrows) to reduce errors on </a:t>
                </a:r>
                <a:r>
                  <a:rPr lang="en-US" altLang="zh-CN" sz="1200" dirty="0" err="1">
                    <a:solidFill>
                      <a:schemeClr val="tx1"/>
                    </a:solidFill>
                    <a:latin typeface="Times New Roman" panose="02020603050405020304" pitchFamily="18" charset="0"/>
                    <a:cs typeface="Times New Roman" panose="02020603050405020304" pitchFamily="18" charset="0"/>
                  </a:rPr>
                  <a:t>y,</a:t>
                </a:r>
                <a:r>
                  <a:rPr lang="en-US" altLang="zh-CN" sz="1200" b="1" dirty="0" err="1">
                    <a:solidFill>
                      <a:schemeClr val="tx1"/>
                    </a:solidFill>
                    <a:latin typeface="Times New Roman" panose="02020603050405020304" pitchFamily="18" charset="0"/>
                    <a:cs typeface="Times New Roman" panose="02020603050405020304" pitchFamily="18" charset="0"/>
                  </a:rPr>
                  <a:t>z</a:t>
                </a:r>
                <a:endParaRPr lang="zh-CN" altLang="en-US" sz="1200" b="1" dirty="0">
                  <a:solidFill>
                    <a:schemeClr val="tx1"/>
                  </a:solidFill>
                  <a:latin typeface="Times New Roman" panose="02020603050405020304" pitchFamily="18" charset="0"/>
                  <a:cs typeface="Times New Roman" panose="02020603050405020304" pitchFamily="18" charset="0"/>
                </a:endParaRPr>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565AC57E-EEF9-484D-8C91-4E69CD871A09}" type="slidenum">
              <a:rPr lang="en-US" altLang="zh-CN" smtClean="0"/>
              <a:pPr>
                <a:defRPr/>
              </a:pPr>
              <a:t>35</a:t>
            </a:fld>
            <a:endParaRPr lang="en-US" altLang="zh-CN" sz="1200"/>
          </a:p>
        </p:txBody>
      </p:sp>
    </p:spTree>
    <p:extLst>
      <p:ext uri="{BB962C8B-B14F-4D97-AF65-F5344CB8AC3E}">
        <p14:creationId xmlns:p14="http://schemas.microsoft.com/office/powerpoint/2010/main" val="413980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9450" y="4778375"/>
            <a:ext cx="5438775" cy="3908425"/>
          </a:xfrm>
          <a:prstGeom prst="rect">
            <a:avLst/>
          </a:prstGeom>
        </p:spPr>
        <p:txBody>
          <a:bodyPr/>
          <a:lstStyle/>
          <a:p>
            <a:r>
              <a:rPr lang="en-US" altLang="zh-CN" dirty="0"/>
              <a:t>In knockdown strategy</a:t>
            </a: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anose="02020603050405020304" pitchFamily="18" charset="0"/>
                <a:cs typeface="Times New Roman" panose="02020603050405020304" pitchFamily="18" charset="0"/>
              </a:rPr>
              <a:t>We randomly eliminate some features z together with changing corresponding: </a:t>
            </a:r>
            <a:r>
              <a:rPr lang="en-US" altLang="zh-CN" sz="1200" dirty="0" err="1">
                <a:latin typeface="Times New Roman" panose="02020603050405020304" pitchFamily="18" charset="0"/>
                <a:cs typeface="Times New Roman" panose="02020603050405020304" pitchFamily="18" charset="0"/>
              </a:rPr>
              <a:t>Vp</a:t>
            </a:r>
            <a:r>
              <a:rPr lang="en-US" altLang="zh-CN" sz="1200" dirty="0">
                <a:latin typeface="Times New Roman" panose="02020603050405020304" pitchFamily="18" charset="0"/>
                <a:cs typeface="Times New Roman" panose="02020603050405020304" pitchFamily="18" charset="0"/>
              </a:rPr>
              <a:t> and U (marked with yellow arrows)</a:t>
            </a:r>
            <a:endParaRPr lang="zh-CN" altLang="en-US" sz="1200" dirty="0">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pPr>
              <a:defRPr/>
            </a:pPr>
            <a:fld id="{565AC57E-EEF9-484D-8C91-4E69CD871A09}" type="slidenum">
              <a:rPr lang="en-US" altLang="zh-CN" smtClean="0"/>
              <a:pPr>
                <a:defRPr/>
              </a:pPr>
              <a:t>36</a:t>
            </a:fld>
            <a:endParaRPr lang="en-US" altLang="zh-CN" sz="1200"/>
          </a:p>
        </p:txBody>
      </p:sp>
    </p:spTree>
    <p:extLst>
      <p:ext uri="{BB962C8B-B14F-4D97-AF65-F5344CB8AC3E}">
        <p14:creationId xmlns:p14="http://schemas.microsoft.com/office/powerpoint/2010/main" val="2740894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9450" y="4778375"/>
            <a:ext cx="5438775" cy="3908425"/>
          </a:xfrm>
          <a:prstGeom prst="rect">
            <a:avLst/>
          </a:prstGeom>
        </p:spPr>
        <p:txBody>
          <a:bodyPr/>
          <a:lstStyle/>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To harmonize the weights and make the network re-consistent</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We updating </a:t>
            </a:r>
            <a:r>
              <a:rPr lang="en-US" altLang="zh-CN" sz="1200" b="0" i="0" u="none" strike="noStrike" kern="1200" baseline="0" dirty="0" err="1">
                <a:solidFill>
                  <a:schemeClr val="tx1"/>
                </a:solidFill>
                <a:latin typeface="Arial" panose="020B0604020202020204" pitchFamily="34" charset="0"/>
                <a:ea typeface="宋体" panose="02010600030101010101" pitchFamily="2" charset="-122"/>
                <a:cs typeface="+mn-cs"/>
              </a:rPr>
              <a:t>Vp</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together as a step</a:t>
            </a:r>
            <a:endParaRPr lang="zh-CN" altLang="en-US" dirty="0"/>
          </a:p>
        </p:txBody>
      </p:sp>
      <p:sp>
        <p:nvSpPr>
          <p:cNvPr id="4" name="灯片编号占位符 3"/>
          <p:cNvSpPr>
            <a:spLocks noGrp="1"/>
          </p:cNvSpPr>
          <p:nvPr>
            <p:ph type="sldNum" sz="quarter" idx="10"/>
          </p:nvPr>
        </p:nvSpPr>
        <p:spPr/>
        <p:txBody>
          <a:bodyPr/>
          <a:lstStyle/>
          <a:p>
            <a:pPr>
              <a:defRPr/>
            </a:pPr>
            <a:fld id="{565AC57E-EEF9-484D-8C91-4E69CD871A09}" type="slidenum">
              <a:rPr lang="en-US" altLang="zh-CN" smtClean="0"/>
              <a:pPr>
                <a:defRPr/>
              </a:pPr>
              <a:t>37</a:t>
            </a:fld>
            <a:endParaRPr lang="en-US" altLang="zh-CN" sz="1200"/>
          </a:p>
        </p:txBody>
      </p:sp>
    </p:spTree>
    <p:extLst>
      <p:ext uri="{BB962C8B-B14F-4D97-AF65-F5344CB8AC3E}">
        <p14:creationId xmlns:p14="http://schemas.microsoft.com/office/powerpoint/2010/main" val="1875234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9450" y="4778375"/>
            <a:ext cx="5438775" cy="3908425"/>
          </a:xfrm>
          <a:prstGeom prst="rect">
            <a:avLst/>
          </a:prstGeom>
        </p:spPr>
        <p:txBody>
          <a:bodyPr/>
          <a:lstStyle/>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Then we can randomly remove the fixed model/features gradually. As the fixed features removed, those connected weights corresponding to features are also vanished naturally.</a:t>
            </a: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Thus, as those connection weights are all vanished in the model.  In the test phase, only raw features x  are required as inputs for the deep model. </a:t>
            </a: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And consequently, No sophisticated features are further desired.</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565AC57E-EEF9-484D-8C91-4E69CD871A09}" type="slidenum">
              <a:rPr lang="en-US" altLang="zh-CN" smtClean="0"/>
              <a:pPr>
                <a:defRPr/>
              </a:pPr>
              <a:t>38</a:t>
            </a:fld>
            <a:endParaRPr lang="en-US" altLang="zh-CN" sz="1200"/>
          </a:p>
        </p:txBody>
      </p:sp>
    </p:spTree>
    <p:extLst>
      <p:ext uri="{BB962C8B-B14F-4D97-AF65-F5344CB8AC3E}">
        <p14:creationId xmlns:p14="http://schemas.microsoft.com/office/powerpoint/2010/main" val="549227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a:xfrm>
            <a:off x="2147483647" y="92087700"/>
            <a:ext cx="0" cy="2147483647"/>
          </a:xfrm>
        </p:spPr>
      </p:sp>
      <p:sp>
        <p:nvSpPr>
          <p:cNvPr id="36867" name="备注占位符 2"/>
          <p:cNvSpPr>
            <a:spLocks noGrp="1" noRot="1" noChangeAspect="1" noChangeArrowheads="1"/>
          </p:cNvSpPr>
          <p:nvPr>
            <p:ph type="body" idx="1"/>
          </p:nvPr>
        </p:nvSpPr>
        <p:spPr bwMode="auto">
          <a:xfrm>
            <a:off x="248619" y="1299633"/>
            <a:ext cx="8602521" cy="547259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0" dirty="0"/>
              <a:t>In image classification</a:t>
            </a:r>
          </a:p>
          <a:p>
            <a:endParaRPr lang="zh-CN" altLang="en-US" b="0" dirty="0"/>
          </a:p>
        </p:txBody>
      </p:sp>
    </p:spTree>
    <p:extLst>
      <p:ext uri="{BB962C8B-B14F-4D97-AF65-F5344CB8AC3E}">
        <p14:creationId xmlns:p14="http://schemas.microsoft.com/office/powerpoint/2010/main" val="3716962663"/>
      </p:ext>
    </p:extLst>
  </p:cSld>
  <p:clrMapOvr>
    <a:overrideClrMapping bg1="lt1" tx1="dk1" bg2="lt2" tx2="dk2" accent1="accent1" accent2="accent2" accent3="accent3" accent4="accent4" accent5="accent5" accent6="accent6" hlink="hlink" folHlink="folHlink"/>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a:xfrm>
            <a:off x="2147483647" y="92087700"/>
            <a:ext cx="0" cy="2147483647"/>
          </a:xfrm>
        </p:spPr>
      </p:sp>
      <p:sp>
        <p:nvSpPr>
          <p:cNvPr id="36867" name="备注占位符 2"/>
          <p:cNvSpPr>
            <a:spLocks noGrp="1" noRot="1" noChangeAspect="1" noChangeArrowheads="1"/>
          </p:cNvSpPr>
          <p:nvPr>
            <p:ph type="body" idx="1"/>
          </p:nvPr>
        </p:nvSpPr>
        <p:spPr bwMode="auto">
          <a:xfrm>
            <a:off x="248619" y="1299633"/>
            <a:ext cx="8602521" cy="547259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0" dirty="0"/>
          </a:p>
        </p:txBody>
      </p:sp>
    </p:spTree>
    <p:extLst>
      <p:ext uri="{BB962C8B-B14F-4D97-AF65-F5344CB8AC3E}">
        <p14:creationId xmlns:p14="http://schemas.microsoft.com/office/powerpoint/2010/main" val="2251615387"/>
      </p:ext>
    </p:extLst>
  </p:cSld>
  <p:clrMapOvr>
    <a:overrideClrMapping bg1="lt1" tx1="dk1" bg2="lt2" tx2="dk2" accent1="accent1" accent2="accent2" accent3="accent3" accent4="accent4" accent5="accent5" accent6="accent6" hlink="hlink" folHlink="folHlink"/>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In this </a:t>
            </a:r>
            <a:r>
              <a:rPr kumimoji="1" lang="en-US" altLang="zh-CN" sz="1200" kern="1200" dirty="0">
                <a:solidFill>
                  <a:schemeClr val="tx1"/>
                </a:solidFill>
                <a:effectLst/>
                <a:latin typeface="+mn-lt"/>
                <a:ea typeface="+mn-ea"/>
                <a:cs typeface="宋体" charset="0"/>
              </a:rPr>
              <a:t>scenario</a:t>
            </a:r>
            <a:r>
              <a:rPr lang="en-US" altLang="zh-CN" dirty="0">
                <a:effectLst/>
              </a:rPr>
              <a:t>,  there are various sources of data from</a:t>
            </a:r>
            <a:r>
              <a:rPr lang="en-US" altLang="zh-CN" baseline="0" dirty="0">
                <a:effectLst/>
              </a:rPr>
              <a:t> mobiles, such as GPS information,  App Lists.</a:t>
            </a:r>
          </a:p>
          <a:p>
            <a:pPr marL="171450" indent="-171450">
              <a:buFont typeface="Arial" panose="020B0604020202020204" pitchFamily="34" charset="0"/>
              <a:buChar char="•"/>
            </a:pPr>
            <a:r>
              <a:rPr lang="en-US" altLang="zh-CN" dirty="0">
                <a:effectLst/>
              </a:rPr>
              <a:t>Different apps or mobiles work on </a:t>
            </a:r>
            <a:r>
              <a:rPr kumimoji="1" lang="en-US" altLang="zh-CN" sz="1200" kern="1200" dirty="0">
                <a:solidFill>
                  <a:schemeClr val="tx1"/>
                </a:solidFill>
                <a:effectLst/>
                <a:latin typeface="+mn-lt"/>
                <a:ea typeface="+mn-ea"/>
                <a:cs typeface="宋体" charset="0"/>
              </a:rPr>
              <a:t>diverse</a:t>
            </a:r>
            <a:r>
              <a:rPr lang="en-US" altLang="zh-CN" dirty="0">
                <a:effectLst/>
              </a:rPr>
              <a:t> sources of data. </a:t>
            </a:r>
          </a:p>
          <a:p>
            <a:pPr marL="171450" indent="-171450">
              <a:buFont typeface="Arial" panose="020B0604020202020204" pitchFamily="34" charset="0"/>
              <a:buChar char="•"/>
            </a:pPr>
            <a:r>
              <a:rPr lang="en-US" altLang="zh-CN" dirty="0">
                <a:effectLst/>
              </a:rPr>
              <a:t>There some restrictions before dealing with the final task. E.g., information only </a:t>
            </a:r>
            <a:r>
              <a:rPr kumimoji="1" lang="en-US" altLang="zh-CN" sz="1200" kern="1200" dirty="0">
                <a:solidFill>
                  <a:schemeClr val="tx1"/>
                </a:solidFill>
                <a:effectLst/>
                <a:latin typeface="+mn-lt"/>
                <a:ea typeface="+mn-ea"/>
                <a:cs typeface="宋体" charset="0"/>
              </a:rPr>
              <a:t>shares</a:t>
            </a:r>
            <a:r>
              <a:rPr lang="en-US" altLang="zh-CN" dirty="0">
                <a:effectLst/>
              </a:rPr>
              <a:t> between friends or cooperated companies. </a:t>
            </a:r>
          </a:p>
          <a:p>
            <a:pPr marL="171450" indent="-171450">
              <a:buFont typeface="Arial" panose="020B0604020202020204" pitchFamily="34" charset="0"/>
              <a:buChar char="•"/>
            </a:pPr>
            <a:r>
              <a:rPr kumimoji="1" lang="en-US" altLang="zh-CN" sz="1200" kern="1200" dirty="0">
                <a:solidFill>
                  <a:schemeClr val="tx1"/>
                </a:solidFill>
                <a:effectLst/>
                <a:latin typeface="+mn-lt"/>
                <a:ea typeface="+mn-ea"/>
                <a:cs typeface="宋体" charset="0"/>
              </a:rPr>
              <a:t>Raw</a:t>
            </a:r>
            <a:r>
              <a:rPr lang="en-US" altLang="zh-CN" dirty="0">
                <a:effectLst/>
              </a:rPr>
              <a:t> features extracted from different modalities should be kept separated from each other.</a:t>
            </a:r>
          </a:p>
          <a:p>
            <a:pPr marL="171450" indent="-171450">
              <a:buFont typeface="Arial" panose="020B0604020202020204" pitchFamily="34" charset="0"/>
              <a:buChar char="•"/>
            </a:pPr>
            <a:r>
              <a:rPr lang="en-US" altLang="zh-CN" baseline="0" dirty="0"/>
              <a:t>So here comes the problem of  in a </a:t>
            </a:r>
            <a:r>
              <a:rPr lang="en-US" altLang="zh-CN" dirty="0">
                <a:effectLst/>
              </a:rPr>
              <a:t>cooperation-competition scenario, how to improve performance for each modality  on the same task without sharing feature values among modalities?</a:t>
            </a:r>
            <a:endParaRPr lang="zh-CN" altLang="en-US" dirty="0"/>
          </a:p>
        </p:txBody>
      </p:sp>
      <p:sp>
        <p:nvSpPr>
          <p:cNvPr id="4" name="灯片编号占位符 3"/>
          <p:cNvSpPr>
            <a:spLocks noGrp="1"/>
          </p:cNvSpPr>
          <p:nvPr>
            <p:ph type="sldNum" sz="quarter" idx="10"/>
          </p:nvPr>
        </p:nvSpPr>
        <p:spPr/>
        <p:txBody>
          <a:bodyPr/>
          <a:lstStyle/>
          <a:p>
            <a:fld id="{E316A7D9-4BF6-4AFE-A6AD-1E904EBCE4EF}" type="slidenum">
              <a:rPr lang="zh-CN" altLang="en-US" smtClean="0"/>
              <a:pPr/>
              <a:t>41</a:t>
            </a:fld>
            <a:endParaRPr lang="en-US" altLang="zh-CN"/>
          </a:p>
        </p:txBody>
      </p:sp>
    </p:spTree>
    <p:extLst>
      <p:ext uri="{BB962C8B-B14F-4D97-AF65-F5344CB8AC3E}">
        <p14:creationId xmlns:p14="http://schemas.microsoft.com/office/powerpoint/2010/main" val="23717925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altLang="zh-CN" dirty="0"/>
              <a:t>We first introduce</a:t>
            </a:r>
            <a:r>
              <a:rPr lang="en-US" altLang="zh-CN" baseline="0" dirty="0"/>
              <a:t> the basic data structure Accumulated Prediction Matrix. i.e., APM, </a:t>
            </a:r>
          </a:p>
          <a:p>
            <a:pPr marL="171450" indent="-171450">
              <a:buFont typeface="Arial" panose="020B0604020202020204" pitchFamily="34" charset="0"/>
              <a:buChar char="•"/>
            </a:pPr>
            <a:r>
              <a:rPr lang="en-US" altLang="zh-CN" baseline="0" dirty="0"/>
              <a:t>which is the concatenation of prediction matrices from each modality.  </a:t>
            </a:r>
          </a:p>
          <a:p>
            <a:pPr marL="171450" indent="-171450">
              <a:buFont typeface="Arial" panose="020B0604020202020204" pitchFamily="34" charset="0"/>
              <a:buChar char="•"/>
            </a:pPr>
            <a:r>
              <a:rPr lang="en-US" altLang="zh-CN" baseline="0" dirty="0"/>
              <a:t>A suitable operator is needed for APM to improve the modality consistency</a:t>
            </a:r>
          </a:p>
          <a:p>
            <a:pPr marL="171450" indent="-171450">
              <a:buFont typeface="Arial" panose="020B0604020202020204" pitchFamily="34" charset="0"/>
              <a:buChar char="•"/>
            </a:pPr>
            <a:r>
              <a:rPr lang="en-US" altLang="zh-CN" baseline="0" dirty="0"/>
              <a:t>From the spectrum plot of APM, it is obvious that there are two Knee points, which are caused by the low rank property of APM, since in the ideal case, when all modalities predict the same, the rank of APM is equal to the freedom degree of classes.</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zh-CN" baseline="0" dirty="0"/>
              <a:t>Consequently, we define a rank consistency criterion on APM, using rank to measure prediction consistency, which contains both qualitative and quantitative properties.</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zh-CN" baseline="0" dirty="0"/>
              <a:t>Owing to that the ideal rank is known, which is the number of classes minus one, we use truncated nuclear norm to depict the rank operator.  which contains both qualitative and quantitative properties.</a:t>
            </a:r>
          </a:p>
        </p:txBody>
      </p:sp>
      <p:sp>
        <p:nvSpPr>
          <p:cNvPr id="4" name="灯片编号占位符 3"/>
          <p:cNvSpPr>
            <a:spLocks noGrp="1"/>
          </p:cNvSpPr>
          <p:nvPr>
            <p:ph type="sldNum" sz="quarter" idx="10"/>
          </p:nvPr>
        </p:nvSpPr>
        <p:spPr/>
        <p:txBody>
          <a:bodyPr/>
          <a:lstStyle/>
          <a:p>
            <a:fld id="{E316A7D9-4BF6-4AFE-A6AD-1E904EBCE4EF}" type="slidenum">
              <a:rPr lang="zh-CN" altLang="en-US" smtClean="0"/>
              <a:pPr/>
              <a:t>42</a:t>
            </a:fld>
            <a:endParaRPr lang="en-US" altLang="zh-CN"/>
          </a:p>
        </p:txBody>
      </p:sp>
    </p:spTree>
    <p:extLst>
      <p:ext uri="{BB962C8B-B14F-4D97-AF65-F5344CB8AC3E}">
        <p14:creationId xmlns:p14="http://schemas.microsoft.com/office/powerpoint/2010/main" val="23106627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defined rank</a:t>
            </a:r>
            <a:r>
              <a:rPr lang="en-US" altLang="zh-CN" baseline="0" dirty="0"/>
              <a:t> consistency criterion, we can formulate our RANC framework as follows:</a:t>
            </a:r>
          </a:p>
          <a:p>
            <a:pPr marL="171450" indent="-171450">
              <a:buFont typeface="Arial" panose="020B0604020202020204" pitchFamily="34" charset="0"/>
              <a:buChar char="•"/>
            </a:pPr>
            <a:r>
              <a:rPr lang="en-US" altLang="zh-CN" baseline="0" dirty="0"/>
              <a:t>The 1</a:t>
            </a:r>
            <a:r>
              <a:rPr lang="en-US" altLang="zh-CN" baseline="30000" dirty="0"/>
              <a:t>st</a:t>
            </a:r>
            <a:r>
              <a:rPr lang="en-US" altLang="zh-CN" baseline="0" dirty="0"/>
              <a:t> part focus on the linear classifier training on each individual modality</a:t>
            </a:r>
          </a:p>
          <a:p>
            <a:pPr marL="171450" indent="-171450">
              <a:buFont typeface="Arial" panose="020B0604020202020204" pitchFamily="34" charset="0"/>
              <a:buChar char="•"/>
            </a:pPr>
            <a:r>
              <a:rPr lang="en-US" altLang="zh-CN" baseline="0" dirty="0"/>
              <a:t>and the </a:t>
            </a:r>
            <a:r>
              <a:rPr lang="en-US" altLang="zh-CN" baseline="0" dirty="0" err="1"/>
              <a:t>regularizer</a:t>
            </a:r>
            <a:r>
              <a:rPr lang="en-US" altLang="zh-CN" baseline="0" dirty="0"/>
              <a:t> is used to keep modality prediction consistency. </a:t>
            </a:r>
            <a:endParaRPr lang="en-US" altLang="zh-CN" dirty="0"/>
          </a:p>
          <a:p>
            <a:endParaRPr lang="en-US" altLang="zh-CN" dirty="0"/>
          </a:p>
          <a:p>
            <a:endParaRPr lang="en-US" altLang="zh-CN" dirty="0"/>
          </a:p>
          <a:p>
            <a:r>
              <a:rPr lang="zh-CN" altLang="en-US" dirty="0"/>
              <a:t>定义好框架之后，就看如何定义准则的具体描述，如何约束</a:t>
            </a:r>
            <a:r>
              <a:rPr lang="en-US" altLang="zh-CN" dirty="0"/>
              <a:t>APM</a:t>
            </a:r>
            <a:r>
              <a:rPr lang="zh-CN" altLang="en-US" dirty="0"/>
              <a:t>的秩</a:t>
            </a:r>
            <a:endParaRPr lang="en-US" altLang="zh-CN" dirty="0"/>
          </a:p>
        </p:txBody>
      </p:sp>
      <p:sp>
        <p:nvSpPr>
          <p:cNvPr id="4" name="灯片编号占位符 3"/>
          <p:cNvSpPr>
            <a:spLocks noGrp="1"/>
          </p:cNvSpPr>
          <p:nvPr>
            <p:ph type="sldNum" sz="quarter" idx="10"/>
          </p:nvPr>
        </p:nvSpPr>
        <p:spPr/>
        <p:txBody>
          <a:bodyPr/>
          <a:lstStyle/>
          <a:p>
            <a:fld id="{E316A7D9-4BF6-4AFE-A6AD-1E904EBCE4EF}" type="slidenum">
              <a:rPr lang="zh-CN" altLang="en-US" smtClean="0"/>
              <a:pPr/>
              <a:t>43</a:t>
            </a:fld>
            <a:endParaRPr lang="en-US" altLang="zh-CN"/>
          </a:p>
        </p:txBody>
      </p:sp>
    </p:spTree>
    <p:extLst>
      <p:ext uri="{BB962C8B-B14F-4D97-AF65-F5344CB8AC3E}">
        <p14:creationId xmlns:p14="http://schemas.microsoft.com/office/powerpoint/2010/main" val="372799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whole training</a:t>
            </a:r>
            <a:r>
              <a:rPr lang="en-US" altLang="zh-CN" baseline="0" dirty="0"/>
              <a:t> process of RANC can be illustrated as follows: </a:t>
            </a:r>
          </a:p>
          <a:p>
            <a:pPr marL="171450" indent="-171450">
              <a:buFont typeface="Arial" panose="020B0604020202020204" pitchFamily="34" charset="0"/>
              <a:buChar char="•"/>
            </a:pPr>
            <a:r>
              <a:rPr lang="en-US" altLang="zh-CN" baseline="0" dirty="0"/>
              <a:t>The prediction results from each modality are first centralized, then</a:t>
            </a:r>
          </a:p>
          <a:p>
            <a:pPr marL="171450" indent="-171450">
              <a:buFont typeface="Arial" panose="020B0604020202020204" pitchFamily="34" charset="0"/>
              <a:buChar char="•"/>
            </a:pPr>
            <a:r>
              <a:rPr lang="en-US" altLang="zh-CN" baseline="0" dirty="0"/>
              <a:t>after the update</a:t>
            </a:r>
          </a:p>
          <a:p>
            <a:pPr marL="171450" indent="-171450">
              <a:buFont typeface="Arial" panose="020B0604020202020204" pitchFamily="34" charset="0"/>
              <a:buChar char="•"/>
            </a:pPr>
            <a:r>
              <a:rPr lang="en-US" altLang="zh-CN" baseline="0" dirty="0"/>
              <a:t>they are distributed back to each modality respectively.  During the process, only prediction results are transmitted, which are nearly impossible to recover raw features of each modality, thus the privacy are preserved.</a:t>
            </a:r>
          </a:p>
        </p:txBody>
      </p:sp>
      <p:sp>
        <p:nvSpPr>
          <p:cNvPr id="4" name="灯片编号占位符 3"/>
          <p:cNvSpPr>
            <a:spLocks noGrp="1"/>
          </p:cNvSpPr>
          <p:nvPr>
            <p:ph type="sldNum" sz="quarter" idx="10"/>
          </p:nvPr>
        </p:nvSpPr>
        <p:spPr/>
        <p:txBody>
          <a:bodyPr/>
          <a:lstStyle/>
          <a:p>
            <a:fld id="{E316A7D9-4BF6-4AFE-A6AD-1E904EBCE4EF}" type="slidenum">
              <a:rPr lang="zh-CN" altLang="en-US" smtClean="0"/>
              <a:pPr/>
              <a:t>44</a:t>
            </a:fld>
            <a:endParaRPr lang="en-US" altLang="zh-CN"/>
          </a:p>
        </p:txBody>
      </p:sp>
    </p:spTree>
    <p:extLst>
      <p:ext uri="{BB962C8B-B14F-4D97-AF65-F5344CB8AC3E}">
        <p14:creationId xmlns:p14="http://schemas.microsoft.com/office/powerpoint/2010/main" val="22270637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Though preivous two</a:t>
            </a:r>
            <a:r>
              <a:rPr lang="en-US" altLang="zh-CN" baseline="0" dirty="0"/>
              <a:t> solutions can solve the subproblem effectively, in practice how do we further...</a:t>
            </a:r>
            <a:endParaRPr lang="en-US" altLang="zh-CN" dirty="0"/>
          </a:p>
          <a:p>
            <a:endParaRPr lang="en-US" altLang="zh-CN" dirty="0"/>
          </a:p>
          <a:p>
            <a:r>
              <a:rPr lang="en-US" altLang="zh-CN" dirty="0"/>
              <a:t>It just to get the largest eigen-vector</a:t>
            </a:r>
            <a:r>
              <a:rPr lang="en-US" altLang="zh-CN" baseline="0" dirty="0"/>
              <a:t> of a matrix, which can be computed fast by mature efficient toolboxs</a:t>
            </a:r>
            <a:endParaRPr lang="en-US" altLang="zh-CN" dirty="0"/>
          </a:p>
          <a:p>
            <a:endParaRPr lang="en-US" altLang="zh-CN" dirty="0"/>
          </a:p>
          <a:p>
            <a:r>
              <a:rPr lang="zh-CN" altLang="en-US" dirty="0"/>
              <a:t>为什么要做</a:t>
            </a:r>
            <a:r>
              <a:rPr lang="en-US" altLang="zh-CN" dirty="0"/>
              <a:t>RANC1</a:t>
            </a:r>
            <a:r>
              <a:rPr lang="zh-CN" altLang="en-US" dirty="0"/>
              <a:t>，为了加速</a:t>
            </a:r>
            <a:endParaRPr lang="en-US" altLang="zh-CN" dirty="0"/>
          </a:p>
        </p:txBody>
      </p:sp>
      <p:sp>
        <p:nvSpPr>
          <p:cNvPr id="4" name="灯片编号占位符 3"/>
          <p:cNvSpPr>
            <a:spLocks noGrp="1"/>
          </p:cNvSpPr>
          <p:nvPr>
            <p:ph type="sldNum" sz="quarter" idx="10"/>
          </p:nvPr>
        </p:nvSpPr>
        <p:spPr/>
        <p:txBody>
          <a:bodyPr/>
          <a:lstStyle/>
          <a:p>
            <a:fld id="{E316A7D9-4BF6-4AFE-A6AD-1E904EBCE4EF}" type="slidenum">
              <a:rPr lang="zh-CN" altLang="en-US" smtClean="0"/>
              <a:pPr/>
              <a:t>45</a:t>
            </a:fld>
            <a:endParaRPr lang="en-US" altLang="zh-CN"/>
          </a:p>
        </p:txBody>
      </p:sp>
    </p:spTree>
    <p:extLst>
      <p:ext uri="{BB962C8B-B14F-4D97-AF65-F5344CB8AC3E}">
        <p14:creationId xmlns:p14="http://schemas.microsoft.com/office/powerpoint/2010/main" val="3337667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a:t>
            </a:r>
            <a:r>
              <a:rPr lang="en-US" altLang="zh-CN" baseline="0" dirty="0"/>
              <a:t> group of columns is classfication accuracy of our methods, and the following groups are compared methods, </a:t>
            </a:r>
          </a:p>
          <a:p>
            <a:pPr marL="171450" indent="-171450">
              <a:buFont typeface="Arial" panose="020B0604020202020204" pitchFamily="34" charset="0"/>
              <a:buChar char="•"/>
            </a:pPr>
            <a:r>
              <a:rPr lang="en-US" altLang="zh-CN" baseline="0" dirty="0"/>
              <a:t>which are with privacy or other problems. RANC can achieve better performance compared with other methods.</a:t>
            </a:r>
          </a:p>
          <a:p>
            <a:endParaRPr lang="en-US" altLang="zh-CN" baseline="0" dirty="0"/>
          </a:p>
          <a:p>
            <a:endParaRPr lang="en-US" altLang="zh-CN" baseline="0" dirty="0"/>
          </a:p>
          <a:p>
            <a:endParaRPr lang="en-US" altLang="zh-CN" baseline="0" dirty="0"/>
          </a:p>
          <a:p>
            <a:r>
              <a:rPr lang="en-US" altLang="zh-CN" baseline="0" dirty="0"/>
              <a:t>Which shows considering the centerization is reasonable in RANC_ADMM</a:t>
            </a:r>
            <a:endParaRPr lang="zh-CN" altLang="en-US" dirty="0"/>
          </a:p>
        </p:txBody>
      </p:sp>
      <p:sp>
        <p:nvSpPr>
          <p:cNvPr id="4" name="灯片编号占位符 3"/>
          <p:cNvSpPr>
            <a:spLocks noGrp="1"/>
          </p:cNvSpPr>
          <p:nvPr>
            <p:ph type="sldNum" sz="quarter" idx="10"/>
          </p:nvPr>
        </p:nvSpPr>
        <p:spPr/>
        <p:txBody>
          <a:bodyPr/>
          <a:lstStyle/>
          <a:p>
            <a:fld id="{E316A7D9-4BF6-4AFE-A6AD-1E904EBCE4EF}" type="slidenum">
              <a:rPr lang="zh-CN" altLang="en-US" smtClean="0"/>
              <a:pPr/>
              <a:t>46</a:t>
            </a:fld>
            <a:endParaRPr lang="en-US" altLang="zh-CN"/>
          </a:p>
        </p:txBody>
      </p:sp>
    </p:spTree>
    <p:extLst>
      <p:ext uri="{BB962C8B-B14F-4D97-AF65-F5344CB8AC3E}">
        <p14:creationId xmlns:p14="http://schemas.microsoft.com/office/powerpoint/2010/main" val="7499200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Co-training based methods only</a:t>
            </a:r>
            <a:r>
              <a:rPr lang="en-US" altLang="zh-CN" baseline="0" dirty="0"/>
              <a:t> work on two views, however, </a:t>
            </a:r>
          </a:p>
          <a:p>
            <a:pPr marL="171450" indent="-171450">
              <a:buFont typeface="Arial" panose="020B0604020202020204" pitchFamily="34" charset="0"/>
              <a:buChar char="•"/>
            </a:pPr>
            <a:r>
              <a:rPr lang="en-US" altLang="zh-CN" baseline="0" dirty="0"/>
              <a:t>RANC can also get better results when the number of modalities is small. </a:t>
            </a:r>
          </a:p>
          <a:p>
            <a:pPr marL="171450" indent="-171450">
              <a:buFont typeface="Arial" panose="020B0604020202020204" pitchFamily="34" charset="0"/>
              <a:buChar char="•"/>
            </a:pPr>
            <a:r>
              <a:rPr lang="en-US" altLang="zh-CN" baseline="0" dirty="0"/>
              <a:t>The paper about RANC framework is accepted by CIKM 2015.</a:t>
            </a:r>
            <a:endParaRPr lang="en-US" altLang="zh-CN" dirty="0"/>
          </a:p>
        </p:txBody>
      </p:sp>
      <p:sp>
        <p:nvSpPr>
          <p:cNvPr id="4" name="灯片编号占位符 3"/>
          <p:cNvSpPr>
            <a:spLocks noGrp="1"/>
          </p:cNvSpPr>
          <p:nvPr>
            <p:ph type="sldNum" sz="quarter" idx="10"/>
          </p:nvPr>
        </p:nvSpPr>
        <p:spPr/>
        <p:txBody>
          <a:bodyPr/>
          <a:lstStyle/>
          <a:p>
            <a:fld id="{E316A7D9-4BF6-4AFE-A6AD-1E904EBCE4EF}" type="slidenum">
              <a:rPr lang="zh-CN" altLang="en-US" smtClean="0"/>
              <a:pPr/>
              <a:t>47</a:t>
            </a:fld>
            <a:endParaRPr lang="en-US" altLang="zh-CN"/>
          </a:p>
        </p:txBody>
      </p:sp>
    </p:spTree>
    <p:extLst>
      <p:ext uri="{BB962C8B-B14F-4D97-AF65-F5344CB8AC3E}">
        <p14:creationId xmlns:p14="http://schemas.microsoft.com/office/powerpoint/2010/main" val="14096555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kumimoji="1" lang="en-US" altLang="zh-CN" sz="1200" kern="1200" dirty="0">
                <a:solidFill>
                  <a:schemeClr val="tx1"/>
                </a:solidFill>
                <a:effectLst/>
                <a:latin typeface="+mn-lt"/>
                <a:ea typeface="+mn-ea"/>
                <a:cs typeface="宋体" charset="0"/>
              </a:rPr>
              <a:t>Besides, user profiles can be depicted by different mobile functions, such as use’s APP list and favorite music. User information privacy is necessary in this scenario, which means user specific information cannot be inferred from data used by models. In addition, not all users are willing to provide all their private information to the APP or models, which results in the missing of modalities. </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altLang="zh-CN" sz="1200" kern="1200" dirty="0">
                <a:solidFill>
                  <a:schemeClr val="tx1"/>
                </a:solidFill>
                <a:effectLst/>
                <a:latin typeface="+mn-lt"/>
                <a:ea typeface="+mn-ea"/>
                <a:cs typeface="宋体" charset="0"/>
              </a:rPr>
              <a:t>Consequently, Partial Modality Learning (PML) issues coming from Privacy-Preserving strategy should be one of my future research interests. </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altLang="zh-CN" sz="1200" kern="1200" dirty="0">
                <a:solidFill>
                  <a:schemeClr val="tx1"/>
                </a:solidFill>
                <a:effectLst/>
                <a:latin typeface="+mn-lt"/>
                <a:ea typeface="+mn-ea"/>
                <a:cs typeface="宋体" charset="0"/>
              </a:rPr>
              <a:t>Based on the generative process of my </a:t>
            </a:r>
            <a:r>
              <a:rPr kumimoji="1" lang="en-US" altLang="zh-CN" sz="1200" kern="1200" dirty="0" err="1">
                <a:solidFill>
                  <a:schemeClr val="tx1"/>
                </a:solidFill>
                <a:effectLst/>
                <a:latin typeface="+mn-lt"/>
                <a:ea typeface="+mn-ea"/>
                <a:cs typeface="宋体" charset="0"/>
              </a:rPr>
              <a:t>isMets</a:t>
            </a:r>
            <a:r>
              <a:rPr kumimoji="1" lang="en-US" altLang="zh-CN" sz="1200" kern="1200" dirty="0">
                <a:solidFill>
                  <a:schemeClr val="tx1"/>
                </a:solidFill>
                <a:effectLst/>
                <a:latin typeface="+mn-lt"/>
                <a:ea typeface="+mn-ea"/>
                <a:cs typeface="宋体" charset="0"/>
              </a:rPr>
              <a:t> method, we can recover/re-generate missing values of each modality in a Bayesian style. The inference process can be solved in a stochastic process, which is efficient and consistent with the requirement on mobile devices. Prediction results on unlabeled data can be used as a bridge among modalities and can be implemented by Bayesian regularization technology. </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altLang="zh-CN" sz="1200" kern="1200" dirty="0">
                <a:solidFill>
                  <a:schemeClr val="tx1"/>
                </a:solidFill>
                <a:effectLst/>
                <a:latin typeface="+mn-lt"/>
                <a:ea typeface="+mn-ea"/>
                <a:cs typeface="宋体" charset="0"/>
              </a:rPr>
              <a:t>the task can be improved in a PML and privacy-preserving situation. </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altLang="zh-CN" sz="1200" kern="1200" dirty="0">
                <a:solidFill>
                  <a:schemeClr val="tx1"/>
                </a:solidFill>
                <a:effectLst/>
                <a:latin typeface="+mn-lt"/>
                <a:ea typeface="+mn-ea"/>
                <a:cs typeface="宋体" charset="0"/>
              </a:rPr>
              <a:t>Some theoretical guarantees from differential privacy area are recently proposed</a:t>
            </a:r>
            <a:r>
              <a:rPr kumimoji="1" lang="en-US" altLang="zh-CN" sz="1200" kern="1200" baseline="0" dirty="0">
                <a:solidFill>
                  <a:schemeClr val="tx1"/>
                </a:solidFill>
                <a:effectLst/>
                <a:latin typeface="+mn-lt"/>
                <a:ea typeface="+mn-ea"/>
                <a:cs typeface="宋体" charset="0"/>
              </a:rPr>
              <a:t> papers</a:t>
            </a:r>
            <a:r>
              <a:rPr kumimoji="1" lang="en-US" altLang="zh-CN" sz="1200" kern="1200" dirty="0">
                <a:solidFill>
                  <a:schemeClr val="tx1"/>
                </a:solidFill>
                <a:effectLst/>
                <a:latin typeface="+mn-lt"/>
                <a:ea typeface="+mn-ea"/>
                <a:cs typeface="宋体" charset="0"/>
              </a:rPr>
              <a:t>. </a:t>
            </a:r>
            <a:endParaRPr kumimoji="1" lang="zh-CN" altLang="zh-CN" sz="1200" kern="1200" dirty="0">
              <a:solidFill>
                <a:schemeClr val="tx1"/>
              </a:solidFill>
              <a:effectLst/>
              <a:latin typeface="+mn-lt"/>
              <a:ea typeface="+mn-ea"/>
              <a:cs typeface="宋体" charset="0"/>
            </a:endParaRPr>
          </a:p>
        </p:txBody>
      </p:sp>
      <p:sp>
        <p:nvSpPr>
          <p:cNvPr id="4" name="灯片编号占位符 3"/>
          <p:cNvSpPr>
            <a:spLocks noGrp="1"/>
          </p:cNvSpPr>
          <p:nvPr>
            <p:ph type="sldNum" sz="quarter" idx="10"/>
          </p:nvPr>
        </p:nvSpPr>
        <p:spPr/>
        <p:txBody>
          <a:bodyPr/>
          <a:lstStyle/>
          <a:p>
            <a:fld id="{E316A7D9-4BF6-4AFE-A6AD-1E904EBCE4EF}" type="slidenum">
              <a:rPr lang="zh-CN" altLang="en-US" smtClean="0"/>
              <a:pPr/>
              <a:t>48</a:t>
            </a:fld>
            <a:endParaRPr lang="en-US" altLang="zh-CN"/>
          </a:p>
        </p:txBody>
      </p:sp>
    </p:spTree>
    <p:extLst>
      <p:ext uri="{BB962C8B-B14F-4D97-AF65-F5344CB8AC3E}">
        <p14:creationId xmlns:p14="http://schemas.microsoft.com/office/powerpoint/2010/main" val="720499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45">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45">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45">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45">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45">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45">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2022/4/23</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50825" y="260350"/>
            <a:ext cx="8736013" cy="60753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2" name="Title 1"/>
          <p:cNvSpPr>
            <a:spLocks noGrp="1"/>
          </p:cNvSpPr>
          <p:nvPr>
            <p:ph type="title"/>
          </p:nvPr>
        </p:nvSpPr>
        <p:spPr>
          <a:xfrm>
            <a:off x="250825" y="260350"/>
            <a:ext cx="6192838" cy="730250"/>
          </a:xfrm>
        </p:spPr>
        <p:txBody>
          <a:bodyPr/>
          <a:lstStyle>
            <a:lvl1pPr>
              <a:defRPr sz="3600" b="0">
                <a:effectLst>
                  <a:outerShdw blurRad="38100" dist="38100" dir="2700000" algn="tl">
                    <a:srgbClr val="000000">
                      <a:alpha val="43137"/>
                    </a:srgbClr>
                  </a:outerShdw>
                </a:effectLst>
                <a:latin typeface="Palatino Linotype" panose="02040502050505030304" pitchFamily="18" charset="0"/>
                <a:ea typeface="华文楷体" panose="02010600040101010101" pitchFamily="2"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250825" y="1295400"/>
            <a:ext cx="8736013" cy="50403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20229688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143508" y="6421543"/>
            <a:ext cx="2133600" cy="365125"/>
          </a:xfrm>
        </p:spPr>
        <p:txBody>
          <a:bodyPr/>
          <a:lstStyle/>
          <a:p>
            <a:pPr>
              <a:defRPr/>
            </a:pPr>
            <a:endParaRPr lang="zh-CN" altLang="en-US" dirty="0"/>
          </a:p>
        </p:txBody>
      </p:sp>
      <p:sp>
        <p:nvSpPr>
          <p:cNvPr id="5" name="灯片编号占位符 4"/>
          <p:cNvSpPr>
            <a:spLocks noGrp="1"/>
          </p:cNvSpPr>
          <p:nvPr>
            <p:ph type="sldNum" sz="quarter" idx="11"/>
          </p:nvPr>
        </p:nvSpPr>
        <p:spPr>
          <a:xfrm>
            <a:off x="3275856" y="6417336"/>
            <a:ext cx="2133600" cy="365125"/>
          </a:xfrm>
        </p:spPr>
        <p:txBody>
          <a:bodyPr/>
          <a:lstStyle/>
          <a:p>
            <a:fld id="{71296DC4-A542-4FA6-93A4-D8837072381A}" type="slidenum">
              <a:rPr lang="zh-CN" altLang="en-US" smtClean="0"/>
              <a:pPr/>
              <a:t>‹#›</a:t>
            </a:fld>
            <a:endParaRPr lang="zh-CN" altLang="en-US"/>
          </a:p>
        </p:txBody>
      </p:sp>
      <p:sp>
        <p:nvSpPr>
          <p:cNvPr id="6" name="标题 5"/>
          <p:cNvSpPr>
            <a:spLocks noGrp="1"/>
          </p:cNvSpPr>
          <p:nvPr>
            <p:ph type="title"/>
          </p:nvPr>
        </p:nvSpPr>
        <p:spPr/>
        <p:txBody>
          <a:bodyPr/>
          <a:lstStyle>
            <a:lvl1pPr>
              <a:defRPr>
                <a:latin typeface="Verdana" panose="020B0604030504040204" pitchFamily="34" charset="0"/>
                <a:cs typeface="Verdana" panose="020B0604030504040204" pitchFamily="34" charset="0"/>
              </a:defRPr>
            </a:lvl1pPr>
          </a:lstStyle>
          <a:p>
            <a:r>
              <a:rPr lang="zh-CN" altLang="en-US" dirty="0"/>
              <a:t>单击此处编辑母版标题样式</a:t>
            </a:r>
          </a:p>
        </p:txBody>
      </p:sp>
      <p:sp>
        <p:nvSpPr>
          <p:cNvPr id="2" name="矩形 1"/>
          <p:cNvSpPr/>
          <p:nvPr userDrawn="1"/>
        </p:nvSpPr>
        <p:spPr bwMode="auto">
          <a:xfrm>
            <a:off x="6371692" y="6417332"/>
            <a:ext cx="2772308" cy="36004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77"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 name="文本框 2"/>
          <p:cNvSpPr txBox="1"/>
          <p:nvPr userDrawn="1"/>
        </p:nvSpPr>
        <p:spPr>
          <a:xfrm>
            <a:off x="6298349" y="6469595"/>
            <a:ext cx="2529860" cy="307777"/>
          </a:xfrm>
          <a:prstGeom prst="rect">
            <a:avLst/>
          </a:prstGeom>
          <a:noFill/>
        </p:spPr>
        <p:txBody>
          <a:bodyPr wrap="none" rtlCol="0">
            <a:spAutoFit/>
          </a:bodyPr>
          <a:lstStyle/>
          <a:p>
            <a:r>
              <a:rPr lang="en-US" altLang="zh-CN" sz="1400" i="0" dirty="0">
                <a:solidFill>
                  <a:schemeClr val="tx1"/>
                </a:solidFill>
                <a:latin typeface="MS PGothic" panose="020B0600070205080204" pitchFamily="34" charset="-128"/>
                <a:ea typeface="MS PGothic" panose="020B0600070205080204" pitchFamily="34" charset="-128"/>
              </a:rPr>
              <a:t>http://lamda.nju.edu.cn/zhandc</a:t>
            </a:r>
            <a:endParaRPr lang="zh-CN" altLang="en-US" sz="1400" i="0" dirty="0">
              <a:solidFill>
                <a:schemeClr val="tx1"/>
              </a:solidFill>
              <a:latin typeface="MS PGothic" panose="020B0600070205080204" pitchFamily="34" charset="-128"/>
              <a:ea typeface="MS PGothic" panose="020B0600070205080204" pitchFamily="34" charset="-128"/>
            </a:endParaRPr>
          </a:p>
        </p:txBody>
      </p:sp>
      <p:sp>
        <p:nvSpPr>
          <p:cNvPr id="7" name="文本框 6"/>
          <p:cNvSpPr txBox="1"/>
          <p:nvPr userDrawn="1"/>
        </p:nvSpPr>
        <p:spPr>
          <a:xfrm>
            <a:off x="250827" y="1628800"/>
            <a:ext cx="8280920" cy="4524315"/>
          </a:xfrm>
          <a:prstGeom prst="rect">
            <a:avLst/>
          </a:prstGeom>
          <a:noFill/>
        </p:spPr>
        <p:txBody>
          <a:bodyPr wrap="square" rtlCol="0">
            <a:spAutoFit/>
          </a:bodyPr>
          <a:lstStyle/>
          <a:p>
            <a:pPr marL="342891" indent="-342891">
              <a:buFont typeface="Arial" panose="020B0604020202020204" pitchFamily="34" charset="0"/>
              <a:buChar char="•"/>
            </a:pPr>
            <a:endParaRPr lang="en-US" altLang="zh-CN" sz="2400" dirty="0">
              <a:latin typeface="Verdana" panose="020B0604030504040204" pitchFamily="34" charset="0"/>
              <a:cs typeface="Verdana" panose="020B0604030504040204" pitchFamily="34" charset="0"/>
            </a:endParaRPr>
          </a:p>
          <a:p>
            <a:pPr marL="342891" indent="-342891">
              <a:buFont typeface="Arial" panose="020B0604020202020204" pitchFamily="34" charset="0"/>
              <a:buChar char="•"/>
            </a:pPr>
            <a:endParaRPr lang="en-US" altLang="zh-CN" sz="2400" dirty="0">
              <a:latin typeface="Verdana" panose="020B0604030504040204" pitchFamily="34" charset="0"/>
              <a:cs typeface="Verdana" panose="020B0604030504040204" pitchFamily="34" charset="0"/>
            </a:endParaRPr>
          </a:p>
          <a:p>
            <a:pPr marL="342891" indent="-342891">
              <a:buFont typeface="Arial" panose="020B0604020202020204" pitchFamily="34" charset="0"/>
              <a:buChar char="•"/>
            </a:pPr>
            <a:endParaRPr lang="en-US" altLang="zh-CN" sz="2400" dirty="0">
              <a:latin typeface="Verdana" panose="020B0604030504040204" pitchFamily="34" charset="0"/>
              <a:cs typeface="Verdana" panose="020B0604030504040204" pitchFamily="34" charset="0"/>
            </a:endParaRPr>
          </a:p>
          <a:p>
            <a:pPr marL="342891" indent="-342891">
              <a:buFont typeface="Arial" panose="020B0604020202020204" pitchFamily="34" charset="0"/>
              <a:buChar char="•"/>
            </a:pPr>
            <a:endParaRPr lang="en-US" altLang="zh-CN" sz="2400" dirty="0">
              <a:latin typeface="Verdana" panose="020B0604030504040204" pitchFamily="34" charset="0"/>
              <a:cs typeface="Verdana" panose="020B0604030504040204" pitchFamily="34" charset="0"/>
            </a:endParaRPr>
          </a:p>
          <a:p>
            <a:pPr marL="342891" indent="-342891">
              <a:buFont typeface="Arial" panose="020B0604020202020204" pitchFamily="34" charset="0"/>
              <a:buChar char="•"/>
            </a:pPr>
            <a:endParaRPr lang="en-US" altLang="zh-CN" sz="2400" dirty="0">
              <a:latin typeface="Verdana" panose="020B0604030504040204" pitchFamily="34" charset="0"/>
              <a:cs typeface="Verdana" panose="020B0604030504040204" pitchFamily="34" charset="0"/>
            </a:endParaRPr>
          </a:p>
          <a:p>
            <a:pPr marL="342891" indent="-342891">
              <a:buFont typeface="Arial" panose="020B0604020202020204" pitchFamily="34" charset="0"/>
              <a:buChar char="•"/>
            </a:pPr>
            <a:endParaRPr lang="en-US" altLang="zh-CN" sz="2400" dirty="0">
              <a:latin typeface="Verdana" panose="020B0604030504040204" pitchFamily="34" charset="0"/>
              <a:cs typeface="Verdana" panose="020B0604030504040204" pitchFamily="34" charset="0"/>
            </a:endParaRPr>
          </a:p>
          <a:p>
            <a:pPr marL="342891" indent="-342891">
              <a:buFont typeface="Arial" panose="020B0604020202020204" pitchFamily="34" charset="0"/>
              <a:buChar char="•"/>
            </a:pPr>
            <a:endParaRPr lang="en-US" altLang="zh-CN" sz="2400" dirty="0">
              <a:latin typeface="Verdana" panose="020B0604030504040204" pitchFamily="34" charset="0"/>
              <a:cs typeface="Verdana" panose="020B0604030504040204" pitchFamily="34" charset="0"/>
            </a:endParaRPr>
          </a:p>
          <a:p>
            <a:pPr marL="342891" indent="-342891">
              <a:buFont typeface="Arial" panose="020B0604020202020204" pitchFamily="34" charset="0"/>
              <a:buChar char="•"/>
            </a:pPr>
            <a:endParaRPr lang="en-US" altLang="zh-CN" sz="2400" dirty="0">
              <a:latin typeface="Verdana" panose="020B0604030504040204" pitchFamily="34" charset="0"/>
              <a:cs typeface="Verdana" panose="020B0604030504040204" pitchFamily="34" charset="0"/>
            </a:endParaRPr>
          </a:p>
          <a:p>
            <a:pPr marL="342891" indent="-342891">
              <a:buFont typeface="Arial" panose="020B0604020202020204" pitchFamily="34" charset="0"/>
              <a:buChar char="•"/>
            </a:pPr>
            <a:endParaRPr lang="en-US" altLang="zh-CN" sz="2400" dirty="0">
              <a:latin typeface="Verdana" panose="020B0604030504040204" pitchFamily="34" charset="0"/>
              <a:cs typeface="Verdana" panose="020B0604030504040204" pitchFamily="34" charset="0"/>
            </a:endParaRPr>
          </a:p>
          <a:p>
            <a:pPr marL="342891" indent="-342891">
              <a:buFont typeface="Arial" panose="020B0604020202020204" pitchFamily="34" charset="0"/>
              <a:buChar char="•"/>
            </a:pPr>
            <a:endParaRPr lang="en-US" altLang="zh-CN" sz="2400" dirty="0">
              <a:latin typeface="Verdana" panose="020B0604030504040204" pitchFamily="34" charset="0"/>
              <a:cs typeface="Verdana" panose="020B0604030504040204" pitchFamily="34" charset="0"/>
            </a:endParaRPr>
          </a:p>
          <a:p>
            <a:pPr marL="342891" indent="-342891">
              <a:buFont typeface="Arial" panose="020B0604020202020204" pitchFamily="34" charset="0"/>
              <a:buChar char="•"/>
            </a:pPr>
            <a:endParaRPr lang="en-US" altLang="zh-CN" sz="2400" dirty="0">
              <a:latin typeface="Verdana" panose="020B0604030504040204" pitchFamily="34" charset="0"/>
              <a:cs typeface="Verdana" panose="020B0604030504040204" pitchFamily="34" charset="0"/>
            </a:endParaRPr>
          </a:p>
          <a:p>
            <a:pPr marL="342891" indent="-342891">
              <a:buFont typeface="Arial" panose="020B0604020202020204" pitchFamily="34" charset="0"/>
              <a:buChar char="•"/>
            </a:pPr>
            <a:endParaRPr lang="en-US" altLang="zh-CN" sz="2400" dirty="0">
              <a:latin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43056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142875" y="6453336"/>
            <a:ext cx="2133600" cy="365125"/>
          </a:xfrm>
        </p:spPr>
        <p:txBody>
          <a:bodyPr/>
          <a:lstStyle/>
          <a:p>
            <a:pPr>
              <a:defRPr/>
            </a:pPr>
            <a:endParaRPr lang="zh-CN" altLang="en-US" dirty="0"/>
          </a:p>
        </p:txBody>
      </p:sp>
      <p:sp>
        <p:nvSpPr>
          <p:cNvPr id="5" name="灯片编号占位符 4"/>
          <p:cNvSpPr>
            <a:spLocks noGrp="1"/>
          </p:cNvSpPr>
          <p:nvPr>
            <p:ph type="sldNum" sz="quarter" idx="11"/>
          </p:nvPr>
        </p:nvSpPr>
        <p:spPr>
          <a:xfrm>
            <a:off x="3995936" y="6448251"/>
            <a:ext cx="2133600" cy="365125"/>
          </a:xfrm>
        </p:spPr>
        <p:txBody>
          <a:bodyPr/>
          <a:lstStyle/>
          <a:p>
            <a:fld id="{71296DC4-A542-4FA6-93A4-D8837072381A}" type="slidenum">
              <a:rPr lang="zh-CN" altLang="en-US" smtClean="0"/>
              <a:pPr/>
              <a:t>‹#›</a:t>
            </a:fld>
            <a:endParaRPr lang="zh-CN" altLang="en-US"/>
          </a:p>
        </p:txBody>
      </p:sp>
      <p:sp>
        <p:nvSpPr>
          <p:cNvPr id="6" name="标题 5"/>
          <p:cNvSpPr>
            <a:spLocks noGrp="1"/>
          </p:cNvSpPr>
          <p:nvPr>
            <p:ph type="title"/>
          </p:nvPr>
        </p:nvSpPr>
        <p:spPr/>
        <p:txBody>
          <a:bodyPr/>
          <a:lstStyle/>
          <a:p>
            <a:r>
              <a:rPr lang="zh-CN" altLang="en-US"/>
              <a:t>单击此处编辑母版标题样式</a:t>
            </a:r>
            <a:endParaRPr lang="zh-CN" altLang="en-US" dirty="0"/>
          </a:p>
        </p:txBody>
      </p:sp>
      <p:sp>
        <p:nvSpPr>
          <p:cNvPr id="11" name="内容占位符 10"/>
          <p:cNvSpPr>
            <a:spLocks noGrp="1"/>
          </p:cNvSpPr>
          <p:nvPr>
            <p:ph sz="quarter" idx="12"/>
          </p:nvPr>
        </p:nvSpPr>
        <p:spPr>
          <a:xfrm>
            <a:off x="323528" y="1498526"/>
            <a:ext cx="8496944" cy="4464496"/>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094994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45" algn="l">
              <a:buClr>
                <a:schemeClr val="accent1"/>
              </a:buClr>
              <a:buSzPct val="100000"/>
              <a:buFont typeface="Wingdings" panose="05000000000000000000" pitchFamily="2" charset="2"/>
              <a:buChar char="p"/>
              <a:defRPr lang="zh-CN" altLang="en-US" dirty="0" smtClean="0"/>
            </a:lvl1pPr>
            <a:lvl2pPr marL="685800" indent="-360045">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45">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45">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45">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45">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45">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45">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章节名">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45"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7.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44.png"/><Relationship Id="rId4" Type="http://schemas.openxmlformats.org/officeDocument/2006/relationships/image" Target="../media/image370.png"/></Relationships>
</file>

<file path=ppt/slides/_rels/slide28.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48.png"/><Relationship Id="rId5" Type="http://schemas.openxmlformats.org/officeDocument/2006/relationships/image" Target="../media/image47.jpg"/><Relationship Id="rId4" Type="http://schemas.openxmlformats.org/officeDocument/2006/relationships/image" Target="../media/image46.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jpg"/><Relationship Id="rId4" Type="http://schemas.openxmlformats.org/officeDocument/2006/relationships/image" Target="../media/image50.jpg"/></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0.jp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4.jpg"/><Relationship Id="rId7" Type="http://schemas.openxmlformats.org/officeDocument/2006/relationships/image" Target="../media/image480.png"/><Relationship Id="rId12" Type="http://schemas.openxmlformats.org/officeDocument/2006/relationships/image" Target="../media/image531.png"/><Relationship Id="rId2" Type="http://schemas.openxmlformats.org/officeDocument/2006/relationships/notesSlide" Target="../notesSlides/notesSlide27.xml"/><Relationship Id="rId1" Type="http://schemas.openxmlformats.org/officeDocument/2006/relationships/slideLayout" Target="../slideLayouts/slideLayout17.xml"/><Relationship Id="rId6" Type="http://schemas.openxmlformats.org/officeDocument/2006/relationships/image" Target="../media/image47.png"/><Relationship Id="rId11" Type="http://schemas.openxmlformats.org/officeDocument/2006/relationships/image" Target="../media/image521.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55.jpg"/><Relationship Id="rId9" Type="http://schemas.openxmlformats.org/officeDocument/2006/relationships/image" Target="../media/image50.png"/></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5.jpg"/><Relationship Id="rId7"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4.jp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5.jpg"/><Relationship Id="rId7"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4.jpg"/><Relationship Id="rId9" Type="http://schemas.openxmlformats.org/officeDocument/2006/relationships/image" Target="../media/image62.png"/></Relationships>
</file>

<file path=ppt/slides/_rels/slide3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5.jpg"/><Relationship Id="rId7"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54.jpg"/></Relationships>
</file>

<file path=ppt/slides/_rels/slide3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54.jpg"/><Relationship Id="rId10" Type="http://schemas.openxmlformats.org/officeDocument/2006/relationships/image" Target="../media/image74.png"/><Relationship Id="rId4" Type="http://schemas.openxmlformats.org/officeDocument/2006/relationships/image" Target="../media/image55.jpg"/><Relationship Id="rId9" Type="http://schemas.openxmlformats.org/officeDocument/2006/relationships/image" Target="../media/image73.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55.jpg"/><Relationship Id="rId7"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54.jpg"/><Relationship Id="rId9"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gif"/><Relationship Id="rId12"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80.jpeg"/><Relationship Id="rId11" Type="http://schemas.openxmlformats.org/officeDocument/2006/relationships/image" Target="../media/image85.gif"/><Relationship Id="rId5" Type="http://schemas.openxmlformats.org/officeDocument/2006/relationships/image" Target="../media/image79.WMF"/><Relationship Id="rId10" Type="http://schemas.openxmlformats.org/officeDocument/2006/relationships/image" Target="../media/image84.png"/><Relationship Id="rId4" Type="http://schemas.openxmlformats.org/officeDocument/2006/relationships/image" Target="../media/image78.WMF"/><Relationship Id="rId9" Type="http://schemas.openxmlformats.org/officeDocument/2006/relationships/image" Target="../media/image83.png"/></Relationships>
</file>

<file path=ppt/slides/_rels/slide42.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87.png"/><Relationship Id="rId7" Type="http://schemas.openxmlformats.org/officeDocument/2006/relationships/image" Target="../media/image25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240.png"/><Relationship Id="rId5" Type="http://schemas.openxmlformats.org/officeDocument/2006/relationships/image" Target="../media/image230.png"/><Relationship Id="rId10" Type="http://schemas.openxmlformats.org/officeDocument/2006/relationships/image" Target="../media/image530.png"/><Relationship Id="rId4" Type="http://schemas.openxmlformats.org/officeDocument/2006/relationships/image" Target="../media/image2200.png"/><Relationship Id="rId9" Type="http://schemas.openxmlformats.org/officeDocument/2006/relationships/image" Target="../media/image520.png"/></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57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560.png"/><Relationship Id="rId5" Type="http://schemas.openxmlformats.org/officeDocument/2006/relationships/image" Target="../media/image90.png"/><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8" Type="http://schemas.openxmlformats.org/officeDocument/2006/relationships/image" Target="../media/image590.png"/><Relationship Id="rId13" Type="http://schemas.openxmlformats.org/officeDocument/2006/relationships/image" Target="../media/image93.png"/><Relationship Id="rId3" Type="http://schemas.openxmlformats.org/officeDocument/2006/relationships/image" Target="../media/image580.png"/><Relationship Id="rId7" Type="http://schemas.openxmlformats.org/officeDocument/2006/relationships/image" Target="../media/image630.png"/><Relationship Id="rId12"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620.png"/><Relationship Id="rId11" Type="http://schemas.openxmlformats.org/officeDocument/2006/relationships/image" Target="../media/image91.jpeg"/><Relationship Id="rId5" Type="http://schemas.openxmlformats.org/officeDocument/2006/relationships/image" Target="../media/image610.png"/><Relationship Id="rId10" Type="http://schemas.openxmlformats.org/officeDocument/2006/relationships/image" Target="../media/image650.png"/><Relationship Id="rId4" Type="http://schemas.openxmlformats.org/officeDocument/2006/relationships/image" Target="../media/image600.png"/><Relationship Id="rId9" Type="http://schemas.openxmlformats.org/officeDocument/2006/relationships/image" Target="../media/image640.png"/><Relationship Id="rId14" Type="http://schemas.openxmlformats.org/officeDocument/2006/relationships/image" Target="../media/image94.jpeg"/></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19.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80.png"/></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700.png"/></Relationships>
</file>

<file path=ppt/slides/_rels/slide48.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102.jpeg"/><Relationship Id="rId7"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18.xml"/><Relationship Id="rId6" Type="http://schemas.openxmlformats.org/officeDocument/2006/relationships/image" Target="../media/image92.png"/><Relationship Id="rId11" Type="http://schemas.openxmlformats.org/officeDocument/2006/relationships/image" Target="../media/image106.png"/><Relationship Id="rId5" Type="http://schemas.openxmlformats.org/officeDocument/2006/relationships/image" Target="../media/image104.jpeg"/><Relationship Id="rId10" Type="http://schemas.openxmlformats.org/officeDocument/2006/relationships/image" Target="../media/image105.png"/><Relationship Id="rId4" Type="http://schemas.openxmlformats.org/officeDocument/2006/relationships/image" Target="../media/image103.jpeg"/><Relationship Id="rId9" Type="http://schemas.openxmlformats.org/officeDocument/2006/relationships/image" Target="../media/image94.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541" y="154182"/>
            <a:ext cx="6452376" cy="626403"/>
          </a:xfrm>
        </p:spPr>
        <p:txBody>
          <a:bodyPr/>
          <a:lstStyle/>
          <a:p>
            <a:pPr algn="l"/>
            <a:r>
              <a:rPr kumimoji="1" lang="zh-CN" altLang="en-US" sz="3200" b="0" dirty="0">
                <a:solidFill>
                  <a:srgbClr val="FF0000"/>
                </a:solidFill>
                <a:effectLst/>
                <a:cs typeface="Verdana" panose="020B0604030504040204" pitchFamily="34" charset="0"/>
              </a:rPr>
              <a:t>智能系统设计与应用 </a:t>
            </a:r>
            <a:r>
              <a:rPr kumimoji="1" lang="en-US" altLang="zh-CN" sz="2400" b="0" dirty="0">
                <a:solidFill>
                  <a:prstClr val="black"/>
                </a:solidFill>
                <a:effectLst/>
                <a:cs typeface="Verdana" panose="020B0604030504040204" pitchFamily="34" charset="0"/>
              </a:rPr>
              <a:t>(</a:t>
            </a:r>
            <a:r>
              <a:rPr kumimoji="1" lang="en-US" altLang="zh-CN" sz="2000" b="0" dirty="0">
                <a:solidFill>
                  <a:prstClr val="black"/>
                </a:solidFill>
                <a:effectLst/>
                <a:cs typeface="Verdana" panose="020B0604030504040204" pitchFamily="34" charset="0"/>
              </a:rPr>
              <a:t>2022 </a:t>
            </a:r>
            <a:r>
              <a:rPr kumimoji="1" lang="zh-CN" altLang="en-US" sz="2400" b="0" dirty="0">
                <a:solidFill>
                  <a:prstClr val="black"/>
                </a:solidFill>
                <a:effectLst/>
                <a:cs typeface="Verdana" panose="020B0604030504040204" pitchFamily="34" charset="0"/>
              </a:rPr>
              <a:t>春季学期</a:t>
            </a:r>
            <a:r>
              <a:rPr kumimoji="1" lang="en-US" altLang="zh-CN" sz="2400" b="0" dirty="0">
                <a:solidFill>
                  <a:prstClr val="black"/>
                </a:solidFill>
                <a:effectLst/>
                <a:cs typeface="Verdana" panose="020B0604030504040204" pitchFamily="34" charset="0"/>
              </a:rPr>
              <a:t>)</a:t>
            </a:r>
            <a:r>
              <a:rPr kumimoji="1" lang="zh-CN" altLang="en-US" sz="3200" b="0" dirty="0">
                <a:solidFill>
                  <a:srgbClr val="FF0000"/>
                </a:solidFill>
                <a:effectLst/>
                <a:cs typeface="Verdana" panose="020B0604030504040204" pitchFamily="34" charset="0"/>
              </a:rPr>
              <a:t> </a:t>
            </a:r>
            <a:endParaRPr lang="zh-CN" altLang="en-US" sz="3200" b="0" dirty="0">
              <a:solidFill>
                <a:srgbClr val="FF0000"/>
              </a:solidFill>
              <a:effectLst/>
            </a:endParaRPr>
          </a:p>
        </p:txBody>
      </p:sp>
      <p:sp>
        <p:nvSpPr>
          <p:cNvPr id="4" name="内容占位符 2"/>
          <p:cNvSpPr txBox="1"/>
          <p:nvPr/>
        </p:nvSpPr>
        <p:spPr>
          <a:xfrm>
            <a:off x="6402659" y="5890879"/>
            <a:ext cx="2741341" cy="509921"/>
          </a:xfrm>
          <a:prstGeom prst="rect">
            <a:avLst/>
          </a:prstGeom>
        </p:spPr>
        <p:txBody>
          <a:bodyPr vert="horz" lIns="91440" tIns="4680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zh-CN" altLang="en-US" sz="2400" dirty="0"/>
              <a:t>主讲教师：詹德川</a:t>
            </a:r>
          </a:p>
        </p:txBody>
      </p:sp>
      <p:sp>
        <p:nvSpPr>
          <p:cNvPr id="5" name="内容占位符 2"/>
          <p:cNvSpPr txBox="1"/>
          <p:nvPr/>
        </p:nvSpPr>
        <p:spPr>
          <a:xfrm>
            <a:off x="466725" y="1642745"/>
            <a:ext cx="8209915" cy="2364105"/>
          </a:xfrm>
          <a:prstGeom prst="rect">
            <a:avLst/>
          </a:prstGeom>
        </p:spPr>
        <p:txBody>
          <a:bodyPr vert="horz" lIns="91440" tIns="4680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altLang="zh-CN" sz="3600" dirty="0">
                <a:solidFill>
                  <a:schemeClr val="tx1"/>
                </a:solidFill>
                <a:effectLst>
                  <a:outerShdw blurRad="38100" dist="19050" dir="2700000" algn="tl" rotWithShape="0">
                    <a:schemeClr val="dk1">
                      <a:alpha val="40000"/>
                    </a:schemeClr>
                  </a:outerShdw>
                </a:effectLst>
              </a:rPr>
              <a:t>Case V:</a:t>
            </a:r>
          </a:p>
          <a:p>
            <a:pPr marL="0" indent="0" algn="ctr">
              <a:buNone/>
            </a:pPr>
            <a:r>
              <a:rPr lang="en-US" altLang="zh-CN" sz="3600" dirty="0">
                <a:effectLst>
                  <a:outerShdw blurRad="38100" dist="19050" dir="2700000" algn="tl" rotWithShape="0">
                    <a:schemeClr val="dk1">
                      <a:alpha val="40000"/>
                    </a:schemeClr>
                  </a:outerShdw>
                </a:effectLst>
              </a:rPr>
              <a:t>Distributed Model Reuse:</a:t>
            </a:r>
          </a:p>
          <a:p>
            <a:pPr marL="0" indent="0" algn="ctr">
              <a:buNone/>
            </a:pPr>
            <a:r>
              <a:rPr lang="en-US" altLang="zh-CN" sz="3600" dirty="0">
                <a:solidFill>
                  <a:schemeClr val="tx1"/>
                </a:solidFill>
                <a:effectLst>
                  <a:outerShdw blurRad="38100" dist="19050" dir="2700000" algn="tl" rotWithShape="0">
                    <a:schemeClr val="dk1">
                      <a:alpha val="40000"/>
                    </a:schemeClr>
                  </a:outerShdw>
                </a:effectLst>
              </a:rPr>
              <a:t>FedPAN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a:spcAft>
                <a:spcPts val="0"/>
              </a:spcAft>
              <a:defRPr/>
            </a:pP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多</a:t>
            </a:r>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APP</a:t>
            </a: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智能业务感知背景</a:t>
            </a:r>
            <a:endPar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7" name="文本框 16"/>
          <p:cNvSpPr txBox="1"/>
          <p:nvPr/>
        </p:nvSpPr>
        <p:spPr>
          <a:xfrm>
            <a:off x="229117" y="1258229"/>
            <a:ext cx="8914883" cy="830997"/>
          </a:xfrm>
          <a:prstGeom prst="rect">
            <a:avLst/>
          </a:prstGeom>
          <a:noFill/>
        </p:spPr>
        <p:txBody>
          <a:bodyPr wrap="square" rtlCol="0">
            <a:spAutoFit/>
          </a:bodyPr>
          <a:lstStyle/>
          <a:p>
            <a:r>
              <a:rPr lang="zh-CN" altLang="en-US" dirty="0">
                <a:ea typeface="楷体" panose="02010609060101010101" pitchFamily="49" charset="-122"/>
                <a:cs typeface="Times New Roman" panose="02020603050405020304" pitchFamily="18" charset="0"/>
              </a:rPr>
              <a:t>智能业务感知</a:t>
            </a:r>
            <a:r>
              <a:rPr lang="en-US" altLang="zh-CN" dirty="0">
                <a:ea typeface="楷体" panose="02010609060101010101" pitchFamily="49" charset="-122"/>
                <a:cs typeface="Times New Roman" panose="02020603050405020304" pitchFamily="18" charset="0"/>
              </a:rPr>
              <a:t>(Service Awareness, SA)</a:t>
            </a:r>
            <a:r>
              <a:rPr lang="zh-CN" altLang="en-US" dirty="0">
                <a:ea typeface="楷体" panose="02010609060101010101" pitchFamily="49" charset="-122"/>
                <a:cs typeface="Times New Roman" panose="02020603050405020304" pitchFamily="18" charset="0"/>
              </a:rPr>
              <a:t>： </a:t>
            </a:r>
            <a:endParaRPr lang="en-US" altLang="zh-CN" dirty="0">
              <a:ea typeface="楷体" panose="02010609060101010101" pitchFamily="49" charset="-122"/>
              <a:cs typeface="Times New Roman" panose="02020603050405020304" pitchFamily="18" charset="0"/>
            </a:endParaRPr>
          </a:p>
          <a:p>
            <a:r>
              <a:rPr lang="en-US" altLang="zh-CN" dirty="0">
                <a:ea typeface="楷体" panose="02010609060101010101" pitchFamily="49" charset="-122"/>
                <a:cs typeface="Times New Roman" panose="02020603050405020304" pitchFamily="18" charset="0"/>
              </a:rPr>
              <a:t>    -- </a:t>
            </a:r>
            <a:r>
              <a:rPr lang="zh-CN" altLang="en-US" dirty="0">
                <a:ea typeface="楷体" panose="02010609060101010101" pitchFamily="49" charset="-122"/>
                <a:cs typeface="Times New Roman" panose="02020603050405020304" pitchFamily="18" charset="0"/>
              </a:rPr>
              <a:t>通过机器学习从字节流中检测该流量来自的具体应用</a:t>
            </a:r>
          </a:p>
        </p:txBody>
      </p:sp>
      <p:sp>
        <p:nvSpPr>
          <p:cNvPr id="19" name="文本框 18"/>
          <p:cNvSpPr txBox="1"/>
          <p:nvPr/>
        </p:nvSpPr>
        <p:spPr>
          <a:xfrm>
            <a:off x="323528" y="2167926"/>
            <a:ext cx="8136904" cy="2154436"/>
          </a:xfrm>
          <a:prstGeom prst="rect">
            <a:avLst/>
          </a:prstGeom>
          <a:noFill/>
        </p:spPr>
        <p:txBody>
          <a:bodyPr wrap="square" rtlCol="0">
            <a:spAutoFit/>
          </a:bodyPr>
          <a:lstStyle/>
          <a:p>
            <a:r>
              <a:rPr lang="zh-CN" altLang="en-US" sz="2000" dirty="0">
                <a:ea typeface="楷体" panose="02010609060101010101" pitchFamily="49" charset="-122"/>
                <a:cs typeface="Times New Roman" panose="02020603050405020304" pitchFamily="18" charset="0"/>
              </a:rPr>
              <a:t>问题描述：</a:t>
            </a:r>
            <a:endParaRPr lang="en-US" altLang="zh-CN" sz="2000" dirty="0">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sz="1800" dirty="0">
                <a:ea typeface="楷体" panose="02010609060101010101" pitchFamily="49" charset="-122"/>
                <a:cs typeface="Times New Roman" panose="02020603050405020304" pitchFamily="18" charset="0"/>
              </a:rPr>
              <a:t>单一局点上训练</a:t>
            </a:r>
            <a:r>
              <a:rPr lang="en-US" altLang="zh-CN" sz="1800" dirty="0">
                <a:ea typeface="楷体" panose="02010609060101010101" pitchFamily="49" charset="-122"/>
                <a:cs typeface="Times New Roman" panose="02020603050405020304" pitchFamily="18" charset="0"/>
              </a:rPr>
              <a:t>SA</a:t>
            </a:r>
            <a:r>
              <a:rPr lang="zh-CN" altLang="en-US" sz="1800" dirty="0">
                <a:ea typeface="楷体" panose="02010609060101010101" pitchFamily="49" charset="-122"/>
                <a:cs typeface="Times New Roman" panose="02020603050405020304" pitchFamily="18" charset="0"/>
              </a:rPr>
              <a:t>模型需要大量的数据支持</a:t>
            </a:r>
          </a:p>
          <a:p>
            <a:pPr marL="285750" indent="-285750">
              <a:buFont typeface="Arial" panose="020B0604020202020204" pitchFamily="34" charset="0"/>
              <a:buChar char="•"/>
            </a:pPr>
            <a:r>
              <a:rPr lang="zh-CN" altLang="en-US" sz="1800" dirty="0">
                <a:ea typeface="楷体" panose="02010609060101010101" pitchFamily="49" charset="-122"/>
                <a:cs typeface="Times New Roman" panose="02020603050405020304" pitchFamily="18" charset="0"/>
              </a:rPr>
              <a:t>若要借助多方之间的数据进行合作，需要保护数据隐私</a:t>
            </a:r>
          </a:p>
          <a:p>
            <a:pPr marL="285750" indent="-285750">
              <a:buFont typeface="Arial" panose="020B0604020202020204" pitchFamily="34" charset="0"/>
              <a:buChar char="•"/>
            </a:pPr>
            <a:r>
              <a:rPr lang="zh-CN" altLang="en-US" sz="1800" dirty="0">
                <a:ea typeface="楷体" panose="02010609060101010101" pitchFamily="49" charset="-122"/>
                <a:cs typeface="Times New Roman" panose="02020603050405020304" pitchFamily="18" charset="0"/>
              </a:rPr>
              <a:t>现有数据包括</a:t>
            </a:r>
            <a:r>
              <a:rPr lang="en-US" altLang="zh-CN" sz="1800" dirty="0">
                <a:ea typeface="楷体" panose="02010609060101010101" pitchFamily="49" charset="-122"/>
                <a:cs typeface="Times New Roman" panose="02020603050405020304" pitchFamily="18" charset="0"/>
              </a:rPr>
              <a:t>3</a:t>
            </a:r>
            <a:r>
              <a:rPr lang="zh-CN" altLang="en-US" sz="1800" dirty="0">
                <a:ea typeface="楷体" panose="02010609060101010101" pitchFamily="49" charset="-122"/>
                <a:cs typeface="Times New Roman" panose="02020603050405020304" pitchFamily="18" charset="0"/>
              </a:rPr>
              <a:t>个局点，</a:t>
            </a:r>
            <a:r>
              <a:rPr lang="en-US" altLang="zh-CN" sz="1800" dirty="0">
                <a:ea typeface="楷体" panose="02010609060101010101" pitchFamily="49" charset="-122"/>
                <a:cs typeface="Times New Roman" panose="02020603050405020304" pitchFamily="18" charset="0"/>
              </a:rPr>
              <a:t>SA</a:t>
            </a:r>
            <a:r>
              <a:rPr lang="zh-CN" altLang="en-US" sz="1800" dirty="0">
                <a:ea typeface="楷体" panose="02010609060101010101" pitchFamily="49" charset="-122"/>
                <a:cs typeface="Times New Roman" panose="02020603050405020304" pitchFamily="18" charset="0"/>
              </a:rPr>
              <a:t>目标分类是</a:t>
            </a:r>
            <a:r>
              <a:rPr lang="en-US" altLang="zh-CN" sz="1800" dirty="0">
                <a:ea typeface="楷体" panose="02010609060101010101" pitchFamily="49" charset="-122"/>
                <a:cs typeface="Times New Roman" panose="02020603050405020304" pitchFamily="18" charset="0"/>
              </a:rPr>
              <a:t>36</a:t>
            </a:r>
            <a:r>
              <a:rPr lang="zh-CN" altLang="en-US" sz="1800" dirty="0">
                <a:ea typeface="楷体" panose="02010609060101010101" pitchFamily="49" charset="-122"/>
                <a:cs typeface="Times New Roman" panose="02020603050405020304" pitchFamily="18" charset="0"/>
              </a:rPr>
              <a:t>分类</a:t>
            </a:r>
            <a:endParaRPr lang="en-US" altLang="zh-CN" sz="1800" dirty="0">
              <a:ea typeface="楷体" panose="02010609060101010101" pitchFamily="49" charset="-122"/>
              <a:cs typeface="Times New Roman" panose="02020603050405020304" pitchFamily="18" charset="0"/>
            </a:endParaRPr>
          </a:p>
          <a:p>
            <a:endParaRPr lang="en-US" altLang="zh-CN" sz="1800" dirty="0">
              <a:ea typeface="楷体" panose="02010609060101010101" pitchFamily="49" charset="-122"/>
              <a:cs typeface="Times New Roman" panose="02020603050405020304" pitchFamily="18" charset="0"/>
            </a:endParaRPr>
          </a:p>
          <a:p>
            <a:r>
              <a:rPr lang="zh-CN" altLang="en-US" sz="2000" dirty="0">
                <a:ea typeface="楷体" panose="02010609060101010101" pitchFamily="49" charset="-122"/>
                <a:cs typeface="Times New Roman" panose="02020603050405020304" pitchFamily="18" charset="0"/>
              </a:rPr>
              <a:t>项目目标：</a:t>
            </a:r>
            <a:endParaRPr lang="en-US" altLang="zh-CN" sz="2000" dirty="0">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sz="1800" dirty="0">
                <a:ea typeface="楷体" panose="02010609060101010101" pitchFamily="49" charset="-122"/>
                <a:cs typeface="Times New Roman" panose="02020603050405020304" pitchFamily="18" charset="0"/>
              </a:rPr>
              <a:t>在数据隐私保护的条件下联合三方数据来提升</a:t>
            </a:r>
            <a:r>
              <a:rPr lang="en-US" altLang="zh-CN" sz="1800" dirty="0">
                <a:ea typeface="楷体" panose="02010609060101010101" pitchFamily="49" charset="-122"/>
                <a:cs typeface="Times New Roman" panose="02020603050405020304" pitchFamily="18" charset="0"/>
              </a:rPr>
              <a:t>SA</a:t>
            </a:r>
            <a:r>
              <a:rPr lang="zh-CN" altLang="en-US" sz="1800" dirty="0">
                <a:ea typeface="楷体" panose="02010609060101010101" pitchFamily="49" charset="-122"/>
                <a:cs typeface="Times New Roman" panose="02020603050405020304" pitchFamily="18" charset="0"/>
              </a:rPr>
              <a:t>模型的性能</a:t>
            </a:r>
          </a:p>
        </p:txBody>
      </p:sp>
      <p:sp>
        <p:nvSpPr>
          <p:cNvPr id="23" name="文本框 22"/>
          <p:cNvSpPr txBox="1"/>
          <p:nvPr/>
        </p:nvSpPr>
        <p:spPr>
          <a:xfrm>
            <a:off x="395536" y="4468470"/>
            <a:ext cx="8136904" cy="677108"/>
          </a:xfrm>
          <a:prstGeom prst="rect">
            <a:avLst/>
          </a:prstGeom>
          <a:noFill/>
        </p:spPr>
        <p:txBody>
          <a:bodyPr wrap="square" rtlCol="0">
            <a:spAutoFit/>
          </a:bodyPr>
          <a:lstStyle/>
          <a:p>
            <a:r>
              <a:rPr lang="en-US" altLang="zh-CN" sz="2000" dirty="0">
                <a:ea typeface="楷体" panose="02010609060101010101" pitchFamily="49" charset="-122"/>
                <a:cs typeface="Times New Roman" panose="02020603050405020304" pitchFamily="18" charset="0"/>
              </a:rPr>
              <a:t>SA</a:t>
            </a:r>
            <a:r>
              <a:rPr lang="zh-CN" altLang="en-US" sz="2000" dirty="0">
                <a:ea typeface="楷体" panose="02010609060101010101" pitchFamily="49" charset="-122"/>
                <a:cs typeface="Times New Roman" panose="02020603050405020304" pitchFamily="18" charset="0"/>
              </a:rPr>
              <a:t>机器学习问题抽象：</a:t>
            </a:r>
            <a:endParaRPr lang="en-US" altLang="zh-CN" sz="2000" dirty="0">
              <a:ea typeface="楷体" panose="02010609060101010101" pitchFamily="49" charset="-122"/>
              <a:cs typeface="Times New Roman" panose="02020603050405020304" pitchFamily="18" charset="0"/>
            </a:endParaRPr>
          </a:p>
          <a:p>
            <a:r>
              <a:rPr lang="en-US" altLang="zh-CN" sz="1800" dirty="0">
                <a:ea typeface="楷体" panose="02010609060101010101" pitchFamily="49" charset="-122"/>
                <a:cs typeface="Times New Roman" panose="02020603050405020304" pitchFamily="18" charset="0"/>
              </a:rPr>
              <a:t>    -- </a:t>
            </a:r>
            <a:r>
              <a:rPr lang="zh-CN" altLang="en-US" sz="1800" dirty="0">
                <a:ea typeface="楷体" panose="02010609060101010101" pitchFamily="49" charset="-122"/>
                <a:cs typeface="Times New Roman" panose="02020603050405020304" pitchFamily="18" charset="0"/>
              </a:rPr>
              <a:t>从字节流中检测具体应用的过程使用</a:t>
            </a:r>
            <a:r>
              <a:rPr lang="en-US" altLang="zh-CN" sz="1800" dirty="0">
                <a:ea typeface="楷体" panose="02010609060101010101" pitchFamily="49" charset="-122"/>
                <a:cs typeface="Times New Roman" panose="02020603050405020304" pitchFamily="18" charset="0"/>
              </a:rPr>
              <a:t>CNN</a:t>
            </a:r>
            <a:r>
              <a:rPr lang="zh-CN" altLang="en-US" sz="1800" dirty="0">
                <a:ea typeface="楷体" panose="02010609060101010101" pitchFamily="49" charset="-122"/>
                <a:cs typeface="Times New Roman" panose="02020603050405020304" pitchFamily="18" charset="0"/>
              </a:rPr>
              <a:t>分类模型进行建模</a:t>
            </a:r>
          </a:p>
        </p:txBody>
      </p:sp>
      <p:sp>
        <p:nvSpPr>
          <p:cNvPr id="24" name="矩形 23"/>
          <p:cNvSpPr/>
          <p:nvPr/>
        </p:nvSpPr>
        <p:spPr>
          <a:xfrm>
            <a:off x="716800" y="5421590"/>
            <a:ext cx="2674961" cy="696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：字节流数据</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大小为</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3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256</a:t>
            </a:r>
            <a:endParaRPr lang="zh-CN" altLang="en-US" sz="1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5" name="文本框 24"/>
          <p:cNvSpPr txBox="1"/>
          <p:nvPr/>
        </p:nvSpPr>
        <p:spPr>
          <a:xfrm>
            <a:off x="4368911" y="5582272"/>
            <a:ext cx="1255595"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CNN</a:t>
            </a:r>
            <a:endParaRPr lang="zh-CN" altLang="en-US" sz="1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6" name="右箭头 25"/>
          <p:cNvSpPr/>
          <p:nvPr/>
        </p:nvSpPr>
        <p:spPr>
          <a:xfrm>
            <a:off x="3637419" y="5705677"/>
            <a:ext cx="624388" cy="12786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8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7" name="右箭头 26"/>
          <p:cNvSpPr/>
          <p:nvPr/>
        </p:nvSpPr>
        <p:spPr>
          <a:xfrm>
            <a:off x="5731610" y="5703007"/>
            <a:ext cx="624388" cy="12786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8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8" name="iconfont-1187-867825"/>
          <p:cNvSpPr>
            <a:spLocks noChangeAspect="1"/>
          </p:cNvSpPr>
          <p:nvPr/>
        </p:nvSpPr>
        <p:spPr bwMode="auto">
          <a:xfrm>
            <a:off x="6679829" y="5387663"/>
            <a:ext cx="412451" cy="336014"/>
          </a:xfrm>
          <a:custGeom>
            <a:avLst/>
            <a:gdLst>
              <a:gd name="T0" fmla="*/ 8666 w 12803"/>
              <a:gd name="T1" fmla="*/ 3155 h 10430"/>
              <a:gd name="T2" fmla="*/ 9103 w 12803"/>
              <a:gd name="T3" fmla="*/ 3183 h 10430"/>
              <a:gd name="T4" fmla="*/ 4531 w 12803"/>
              <a:gd name="T5" fmla="*/ 0 h 10430"/>
              <a:gd name="T6" fmla="*/ 0 w 12803"/>
              <a:gd name="T7" fmla="*/ 3854 h 10430"/>
              <a:gd name="T8" fmla="*/ 1813 w 12803"/>
              <a:gd name="T9" fmla="*/ 6914 h 10430"/>
              <a:gd name="T10" fmla="*/ 1360 w 12803"/>
              <a:gd name="T11" fmla="*/ 8276 h 10430"/>
              <a:gd name="T12" fmla="*/ 2945 w 12803"/>
              <a:gd name="T13" fmla="*/ 7483 h 10430"/>
              <a:gd name="T14" fmla="*/ 4531 w 12803"/>
              <a:gd name="T15" fmla="*/ 7709 h 10430"/>
              <a:gd name="T16" fmla="*/ 4954 w 12803"/>
              <a:gd name="T17" fmla="*/ 7692 h 10430"/>
              <a:gd name="T18" fmla="*/ 4814 w 12803"/>
              <a:gd name="T19" fmla="*/ 6742 h 10430"/>
              <a:gd name="T20" fmla="*/ 8666 w 12803"/>
              <a:gd name="T21" fmla="*/ 3155 h 10430"/>
              <a:gd name="T22" fmla="*/ 6230 w 12803"/>
              <a:gd name="T23" fmla="*/ 1927 h 10430"/>
              <a:gd name="T24" fmla="*/ 6797 w 12803"/>
              <a:gd name="T25" fmla="*/ 2493 h 10430"/>
              <a:gd name="T26" fmla="*/ 6230 w 12803"/>
              <a:gd name="T27" fmla="*/ 3059 h 10430"/>
              <a:gd name="T28" fmla="*/ 5551 w 12803"/>
              <a:gd name="T29" fmla="*/ 2493 h 10430"/>
              <a:gd name="T30" fmla="*/ 6230 w 12803"/>
              <a:gd name="T31" fmla="*/ 1927 h 10430"/>
              <a:gd name="T32" fmla="*/ 3059 w 12803"/>
              <a:gd name="T33" fmla="*/ 3059 h 10430"/>
              <a:gd name="T34" fmla="*/ 2376 w 12803"/>
              <a:gd name="T35" fmla="*/ 2493 h 10430"/>
              <a:gd name="T36" fmla="*/ 3059 w 12803"/>
              <a:gd name="T37" fmla="*/ 1927 h 10430"/>
              <a:gd name="T38" fmla="*/ 3625 w 12803"/>
              <a:gd name="T39" fmla="*/ 2493 h 10430"/>
              <a:gd name="T40" fmla="*/ 3059 w 12803"/>
              <a:gd name="T41" fmla="*/ 3059 h 10430"/>
              <a:gd name="T42" fmla="*/ 3059 w 12803"/>
              <a:gd name="T43" fmla="*/ 3059 h 10430"/>
              <a:gd name="T44" fmla="*/ 12803 w 12803"/>
              <a:gd name="T45" fmla="*/ 6687 h 10430"/>
              <a:gd name="T46" fmla="*/ 8953 w 12803"/>
              <a:gd name="T47" fmla="*/ 3399 h 10430"/>
              <a:gd name="T48" fmla="*/ 5099 w 12803"/>
              <a:gd name="T49" fmla="*/ 6687 h 10430"/>
              <a:gd name="T50" fmla="*/ 8953 w 12803"/>
              <a:gd name="T51" fmla="*/ 9975 h 10430"/>
              <a:gd name="T52" fmla="*/ 10313 w 12803"/>
              <a:gd name="T53" fmla="*/ 9749 h 10430"/>
              <a:gd name="T54" fmla="*/ 11555 w 12803"/>
              <a:gd name="T55" fmla="*/ 10430 h 10430"/>
              <a:gd name="T56" fmla="*/ 11214 w 12803"/>
              <a:gd name="T57" fmla="*/ 9297 h 10430"/>
              <a:gd name="T58" fmla="*/ 12803 w 12803"/>
              <a:gd name="T59" fmla="*/ 6687 h 10430"/>
              <a:gd name="T60" fmla="*/ 7703 w 12803"/>
              <a:gd name="T61" fmla="*/ 6120 h 10430"/>
              <a:gd name="T62" fmla="*/ 7250 w 12803"/>
              <a:gd name="T63" fmla="*/ 5667 h 10430"/>
              <a:gd name="T64" fmla="*/ 7703 w 12803"/>
              <a:gd name="T65" fmla="*/ 5214 h 10430"/>
              <a:gd name="T66" fmla="*/ 8270 w 12803"/>
              <a:gd name="T67" fmla="*/ 5667 h 10430"/>
              <a:gd name="T68" fmla="*/ 7703 w 12803"/>
              <a:gd name="T69" fmla="*/ 6120 h 10430"/>
              <a:gd name="T70" fmla="*/ 10196 w 12803"/>
              <a:gd name="T71" fmla="*/ 6120 h 10430"/>
              <a:gd name="T72" fmla="*/ 9745 w 12803"/>
              <a:gd name="T73" fmla="*/ 5667 h 10430"/>
              <a:gd name="T74" fmla="*/ 10196 w 12803"/>
              <a:gd name="T75" fmla="*/ 5214 h 10430"/>
              <a:gd name="T76" fmla="*/ 10763 w 12803"/>
              <a:gd name="T77" fmla="*/ 5667 h 10430"/>
              <a:gd name="T78" fmla="*/ 10196 w 12803"/>
              <a:gd name="T79" fmla="*/ 6120 h 10430"/>
              <a:gd name="T80" fmla="*/ 10196 w 12803"/>
              <a:gd name="T81" fmla="*/ 6120 h 10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03" h="10430">
                <a:moveTo>
                  <a:pt x="8666" y="3155"/>
                </a:moveTo>
                <a:cubicBezTo>
                  <a:pt x="8813" y="3155"/>
                  <a:pt x="8958" y="3167"/>
                  <a:pt x="9103" y="3183"/>
                </a:cubicBezTo>
                <a:cubicBezTo>
                  <a:pt x="8711" y="1357"/>
                  <a:pt x="6760" y="0"/>
                  <a:pt x="4531" y="0"/>
                </a:cubicBezTo>
                <a:cubicBezTo>
                  <a:pt x="2040" y="0"/>
                  <a:pt x="0" y="1697"/>
                  <a:pt x="0" y="3854"/>
                </a:cubicBezTo>
                <a:cubicBezTo>
                  <a:pt x="0" y="5098"/>
                  <a:pt x="679" y="6120"/>
                  <a:pt x="1813" y="6914"/>
                </a:cubicBezTo>
                <a:lnTo>
                  <a:pt x="1360" y="8276"/>
                </a:lnTo>
                <a:lnTo>
                  <a:pt x="2945" y="7483"/>
                </a:lnTo>
                <a:cubicBezTo>
                  <a:pt x="3511" y="7594"/>
                  <a:pt x="3966" y="7709"/>
                  <a:pt x="4531" y="7709"/>
                </a:cubicBezTo>
                <a:cubicBezTo>
                  <a:pt x="4674" y="7709"/>
                  <a:pt x="4815" y="7703"/>
                  <a:pt x="4954" y="7692"/>
                </a:cubicBezTo>
                <a:cubicBezTo>
                  <a:pt x="4866" y="7389"/>
                  <a:pt x="4814" y="7072"/>
                  <a:pt x="4814" y="6742"/>
                </a:cubicBezTo>
                <a:cubicBezTo>
                  <a:pt x="4815" y="4762"/>
                  <a:pt x="6514" y="3155"/>
                  <a:pt x="8666" y="3155"/>
                </a:cubicBezTo>
                <a:close/>
                <a:moveTo>
                  <a:pt x="6230" y="1927"/>
                </a:moveTo>
                <a:cubicBezTo>
                  <a:pt x="6573" y="1927"/>
                  <a:pt x="6797" y="2152"/>
                  <a:pt x="6797" y="2493"/>
                </a:cubicBezTo>
                <a:cubicBezTo>
                  <a:pt x="6797" y="2832"/>
                  <a:pt x="6573" y="3059"/>
                  <a:pt x="6230" y="3059"/>
                </a:cubicBezTo>
                <a:cubicBezTo>
                  <a:pt x="5892" y="3059"/>
                  <a:pt x="5551" y="2832"/>
                  <a:pt x="5551" y="2493"/>
                </a:cubicBezTo>
                <a:cubicBezTo>
                  <a:pt x="5551" y="2151"/>
                  <a:pt x="5891" y="1927"/>
                  <a:pt x="6230" y="1927"/>
                </a:cubicBezTo>
                <a:close/>
                <a:moveTo>
                  <a:pt x="3059" y="3059"/>
                </a:moveTo>
                <a:cubicBezTo>
                  <a:pt x="2719" y="3059"/>
                  <a:pt x="2376" y="2832"/>
                  <a:pt x="2376" y="2493"/>
                </a:cubicBezTo>
                <a:cubicBezTo>
                  <a:pt x="2376" y="2152"/>
                  <a:pt x="2719" y="1927"/>
                  <a:pt x="3059" y="1927"/>
                </a:cubicBezTo>
                <a:cubicBezTo>
                  <a:pt x="3399" y="1927"/>
                  <a:pt x="3625" y="2151"/>
                  <a:pt x="3625" y="2493"/>
                </a:cubicBezTo>
                <a:cubicBezTo>
                  <a:pt x="3625" y="2832"/>
                  <a:pt x="3399" y="3059"/>
                  <a:pt x="3059" y="3059"/>
                </a:cubicBezTo>
                <a:close/>
                <a:moveTo>
                  <a:pt x="3059" y="3059"/>
                </a:moveTo>
                <a:close/>
                <a:moveTo>
                  <a:pt x="12803" y="6687"/>
                </a:moveTo>
                <a:cubicBezTo>
                  <a:pt x="12803" y="4876"/>
                  <a:pt x="10989" y="3399"/>
                  <a:pt x="8953" y="3399"/>
                </a:cubicBezTo>
                <a:cubicBezTo>
                  <a:pt x="6797" y="3399"/>
                  <a:pt x="5099" y="4877"/>
                  <a:pt x="5099" y="6687"/>
                </a:cubicBezTo>
                <a:cubicBezTo>
                  <a:pt x="5099" y="8504"/>
                  <a:pt x="6797" y="9975"/>
                  <a:pt x="8953" y="9975"/>
                </a:cubicBezTo>
                <a:cubicBezTo>
                  <a:pt x="9404" y="9975"/>
                  <a:pt x="9860" y="9862"/>
                  <a:pt x="10313" y="9749"/>
                </a:cubicBezTo>
                <a:lnTo>
                  <a:pt x="11555" y="10430"/>
                </a:lnTo>
                <a:lnTo>
                  <a:pt x="11214" y="9297"/>
                </a:lnTo>
                <a:cubicBezTo>
                  <a:pt x="12124" y="8614"/>
                  <a:pt x="12803" y="7709"/>
                  <a:pt x="12803" y="6687"/>
                </a:cubicBezTo>
                <a:close/>
                <a:moveTo>
                  <a:pt x="7703" y="6120"/>
                </a:moveTo>
                <a:cubicBezTo>
                  <a:pt x="7478" y="6120"/>
                  <a:pt x="7250" y="5896"/>
                  <a:pt x="7250" y="5667"/>
                </a:cubicBezTo>
                <a:cubicBezTo>
                  <a:pt x="7250" y="5441"/>
                  <a:pt x="7478" y="5214"/>
                  <a:pt x="7703" y="5214"/>
                </a:cubicBezTo>
                <a:cubicBezTo>
                  <a:pt x="8047" y="5214"/>
                  <a:pt x="8270" y="5441"/>
                  <a:pt x="8270" y="5667"/>
                </a:cubicBezTo>
                <a:cubicBezTo>
                  <a:pt x="8270" y="5896"/>
                  <a:pt x="8047" y="6120"/>
                  <a:pt x="7703" y="6120"/>
                </a:cubicBezTo>
                <a:close/>
                <a:moveTo>
                  <a:pt x="10196" y="6120"/>
                </a:moveTo>
                <a:cubicBezTo>
                  <a:pt x="9972" y="6120"/>
                  <a:pt x="9745" y="5896"/>
                  <a:pt x="9745" y="5667"/>
                </a:cubicBezTo>
                <a:cubicBezTo>
                  <a:pt x="9745" y="5441"/>
                  <a:pt x="9972" y="5214"/>
                  <a:pt x="10196" y="5214"/>
                </a:cubicBezTo>
                <a:cubicBezTo>
                  <a:pt x="10537" y="5214"/>
                  <a:pt x="10763" y="5441"/>
                  <a:pt x="10763" y="5667"/>
                </a:cubicBezTo>
                <a:cubicBezTo>
                  <a:pt x="10763" y="5896"/>
                  <a:pt x="10537" y="6120"/>
                  <a:pt x="10196" y="6120"/>
                </a:cubicBezTo>
                <a:close/>
                <a:moveTo>
                  <a:pt x="10196" y="6120"/>
                </a:moveTo>
                <a:close/>
              </a:path>
            </a:pathLst>
          </a:cu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50000">
                <a:srgbClr val="9F9967"/>
              </a:gs>
              <a:gs pos="0">
                <a:srgbClr val="BFBB9A"/>
              </a:gs>
              <a:gs pos="100000">
                <a:srgbClr val="7E7634"/>
              </a:gs>
            </a:gsLst>
            <a:lin scaled="1"/>
          </a:gradFill>
        </p:spPr>
        <p:style>
          <a:lnRef idx="1">
            <a:schemeClr val="accent6"/>
          </a:lnRef>
          <a:fillRef idx="2">
            <a:schemeClr val="accent6"/>
          </a:fillRef>
          <a:effectRef idx="1">
            <a:schemeClr val="accent6"/>
          </a:effectRef>
          <a:fontRef idx="minor">
            <a:schemeClr val="dk1"/>
          </a:fontRef>
        </p:style>
      </p:sp>
      <p:sp>
        <p:nvSpPr>
          <p:cNvPr id="29" name="iconfont-1122-840779"/>
          <p:cNvSpPr>
            <a:spLocks noChangeAspect="1"/>
          </p:cNvSpPr>
          <p:nvPr/>
        </p:nvSpPr>
        <p:spPr bwMode="auto">
          <a:xfrm>
            <a:off x="7092280" y="5805264"/>
            <a:ext cx="382945" cy="292679"/>
          </a:xfrm>
          <a:custGeom>
            <a:avLst/>
            <a:gdLst>
              <a:gd name="T0" fmla="*/ 3080 w 11631"/>
              <a:gd name="T1" fmla="*/ 2134 h 8890"/>
              <a:gd name="T2" fmla="*/ 2477 w 11631"/>
              <a:gd name="T3" fmla="*/ 2822 h 8890"/>
              <a:gd name="T4" fmla="*/ 3477 w 11631"/>
              <a:gd name="T5" fmla="*/ 3392 h 8890"/>
              <a:gd name="T6" fmla="*/ 4163 w 11631"/>
              <a:gd name="T7" fmla="*/ 2643 h 8890"/>
              <a:gd name="T8" fmla="*/ 4563 w 11631"/>
              <a:gd name="T9" fmla="*/ 2388 h 8890"/>
              <a:gd name="T10" fmla="*/ 4932 w 11631"/>
              <a:gd name="T11" fmla="*/ 2235 h 8890"/>
              <a:gd name="T12" fmla="*/ 3920 w 11631"/>
              <a:gd name="T13" fmla="*/ 3758 h 8890"/>
              <a:gd name="T14" fmla="*/ 4109 w 11631"/>
              <a:gd name="T15" fmla="*/ 4175 h 8890"/>
              <a:gd name="T16" fmla="*/ 4093 w 11631"/>
              <a:gd name="T17" fmla="*/ 4439 h 8890"/>
              <a:gd name="T18" fmla="*/ 3777 w 11631"/>
              <a:gd name="T19" fmla="*/ 5162 h 8890"/>
              <a:gd name="T20" fmla="*/ 5810 w 11631"/>
              <a:gd name="T21" fmla="*/ 6883 h 8890"/>
              <a:gd name="T22" fmla="*/ 5072 w 11631"/>
              <a:gd name="T23" fmla="*/ 6665 h 8890"/>
              <a:gd name="T24" fmla="*/ 4988 w 11631"/>
              <a:gd name="T25" fmla="*/ 5623 h 8890"/>
              <a:gd name="T26" fmla="*/ 4284 w 11631"/>
              <a:gd name="T27" fmla="*/ 5566 h 8890"/>
              <a:gd name="T28" fmla="*/ 3480 w 11631"/>
              <a:gd name="T29" fmla="*/ 6100 h 8890"/>
              <a:gd name="T30" fmla="*/ 4556 w 11631"/>
              <a:gd name="T31" fmla="*/ 7822 h 8890"/>
              <a:gd name="T32" fmla="*/ 6009 w 11631"/>
              <a:gd name="T33" fmla="*/ 7826 h 8890"/>
              <a:gd name="T34" fmla="*/ 8480 w 11631"/>
              <a:gd name="T35" fmla="*/ 6962 h 8890"/>
              <a:gd name="T36" fmla="*/ 8686 w 11631"/>
              <a:gd name="T37" fmla="*/ 7698 h 8890"/>
              <a:gd name="T38" fmla="*/ 9837 w 11631"/>
              <a:gd name="T39" fmla="*/ 7207 h 8890"/>
              <a:gd name="T40" fmla="*/ 8125 w 11631"/>
              <a:gd name="T41" fmla="*/ 5598 h 8890"/>
              <a:gd name="T42" fmla="*/ 8291 w 11631"/>
              <a:gd name="T43" fmla="*/ 6248 h 8890"/>
              <a:gd name="T44" fmla="*/ 7488 w 11631"/>
              <a:gd name="T45" fmla="*/ 6662 h 8890"/>
              <a:gd name="T46" fmla="*/ 7483 w 11631"/>
              <a:gd name="T47" fmla="*/ 5163 h 8890"/>
              <a:gd name="T48" fmla="*/ 9473 w 11631"/>
              <a:gd name="T49" fmla="*/ 4441 h 8890"/>
              <a:gd name="T50" fmla="*/ 7483 w 11631"/>
              <a:gd name="T51" fmla="*/ 3547 h 8890"/>
              <a:gd name="T52" fmla="*/ 9488 w 11631"/>
              <a:gd name="T53" fmla="*/ 2826 h 8890"/>
              <a:gd name="T54" fmla="*/ 6018 w 11631"/>
              <a:gd name="T55" fmla="*/ 2728 h 8890"/>
              <a:gd name="T56" fmla="*/ 6169 w 11631"/>
              <a:gd name="T57" fmla="*/ 1975 h 8890"/>
              <a:gd name="T58" fmla="*/ 7087 w 11631"/>
              <a:gd name="T59" fmla="*/ 1501 h 8890"/>
              <a:gd name="T60" fmla="*/ 9596 w 11631"/>
              <a:gd name="T61" fmla="*/ 1680 h 8890"/>
              <a:gd name="T62" fmla="*/ 9920 w 11631"/>
              <a:gd name="T63" fmla="*/ 2405 h 8890"/>
              <a:gd name="T64" fmla="*/ 9928 w 11631"/>
              <a:gd name="T65" fmla="*/ 7117 h 8890"/>
              <a:gd name="T66" fmla="*/ 9583 w 11631"/>
              <a:gd name="T67" fmla="*/ 7754 h 8890"/>
              <a:gd name="T68" fmla="*/ 8051 w 11631"/>
              <a:gd name="T69" fmla="*/ 7968 h 8890"/>
              <a:gd name="T70" fmla="*/ 7411 w 11631"/>
              <a:gd name="T71" fmla="*/ 8689 h 8890"/>
              <a:gd name="T72" fmla="*/ 8882 w 11631"/>
              <a:gd name="T73" fmla="*/ 8890 h 8890"/>
              <a:gd name="T74" fmla="*/ 11476 w 11631"/>
              <a:gd name="T75" fmla="*/ 6951 h 8890"/>
              <a:gd name="T76" fmla="*/ 11433 w 11631"/>
              <a:gd name="T77" fmla="*/ 2278 h 8890"/>
              <a:gd name="T78" fmla="*/ 7577 w 11631"/>
              <a:gd name="T79" fmla="*/ 634 h 8890"/>
              <a:gd name="T80" fmla="*/ 5238 w 11631"/>
              <a:gd name="T81" fmla="*/ 1104 h 8890"/>
              <a:gd name="T82" fmla="*/ 5571 w 11631"/>
              <a:gd name="T83" fmla="*/ 405 h 8890"/>
              <a:gd name="T84" fmla="*/ 4025 w 11631"/>
              <a:gd name="T85" fmla="*/ 255 h 8890"/>
              <a:gd name="T86" fmla="*/ 5810 w 11631"/>
              <a:gd name="T87" fmla="*/ 4441 h 8890"/>
              <a:gd name="T88" fmla="*/ 4860 w 11631"/>
              <a:gd name="T89" fmla="*/ 3996 h 8890"/>
              <a:gd name="T90" fmla="*/ 5555 w 11631"/>
              <a:gd name="T91" fmla="*/ 3549 h 8890"/>
              <a:gd name="T92" fmla="*/ 5810 w 11631"/>
              <a:gd name="T93" fmla="*/ 3994 h 8890"/>
              <a:gd name="T94" fmla="*/ 986 w 11631"/>
              <a:gd name="T95" fmla="*/ 879 h 8890"/>
              <a:gd name="T96" fmla="*/ 2659 w 11631"/>
              <a:gd name="T97" fmla="*/ 1824 h 8890"/>
              <a:gd name="T98" fmla="*/ 2782 w 11631"/>
              <a:gd name="T99" fmla="*/ 474 h 8890"/>
              <a:gd name="T100" fmla="*/ 1788 w 11631"/>
              <a:gd name="T101" fmla="*/ 174 h 8890"/>
              <a:gd name="T102" fmla="*/ 492 w 11631"/>
              <a:gd name="T103" fmla="*/ 3407 h 8890"/>
              <a:gd name="T104" fmla="*/ 1960 w 11631"/>
              <a:gd name="T105" fmla="*/ 4382 h 8890"/>
              <a:gd name="T106" fmla="*/ 285 w 11631"/>
              <a:gd name="T107" fmla="*/ 7421 h 8890"/>
              <a:gd name="T108" fmla="*/ 1572 w 11631"/>
              <a:gd name="T109" fmla="*/ 8681 h 8890"/>
              <a:gd name="T110" fmla="*/ 2339 w 11631"/>
              <a:gd name="T111" fmla="*/ 7072 h 8890"/>
              <a:gd name="T112" fmla="*/ 3073 w 11631"/>
              <a:gd name="T113" fmla="*/ 5011 h 8890"/>
              <a:gd name="T114" fmla="*/ 3057 w 11631"/>
              <a:gd name="T115" fmla="*/ 4319 h 8890"/>
              <a:gd name="T116" fmla="*/ 2026 w 11631"/>
              <a:gd name="T117" fmla="*/ 3083 h 8890"/>
              <a:gd name="T118" fmla="*/ 813 w 11631"/>
              <a:gd name="T119" fmla="*/ 2900 h 8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31" h="8890">
                <a:moveTo>
                  <a:pt x="4025" y="255"/>
                </a:moveTo>
                <a:cubicBezTo>
                  <a:pt x="3777" y="947"/>
                  <a:pt x="3419" y="1658"/>
                  <a:pt x="3080" y="2134"/>
                </a:cubicBezTo>
                <a:cubicBezTo>
                  <a:pt x="2935" y="2337"/>
                  <a:pt x="2828" y="2464"/>
                  <a:pt x="2649" y="2647"/>
                </a:cubicBezTo>
                <a:lnTo>
                  <a:pt x="2477" y="2822"/>
                </a:lnTo>
                <a:lnTo>
                  <a:pt x="2978" y="3107"/>
                </a:lnTo>
                <a:lnTo>
                  <a:pt x="3477" y="3392"/>
                </a:lnTo>
                <a:lnTo>
                  <a:pt x="3585" y="3286"/>
                </a:lnTo>
                <a:cubicBezTo>
                  <a:pt x="3716" y="3156"/>
                  <a:pt x="4016" y="2823"/>
                  <a:pt x="4163" y="2643"/>
                </a:cubicBezTo>
                <a:lnTo>
                  <a:pt x="4272" y="2510"/>
                </a:lnTo>
                <a:lnTo>
                  <a:pt x="4563" y="2388"/>
                </a:lnTo>
                <a:cubicBezTo>
                  <a:pt x="4723" y="2320"/>
                  <a:pt x="4871" y="2258"/>
                  <a:pt x="4893" y="2249"/>
                </a:cubicBezTo>
                <a:lnTo>
                  <a:pt x="4932" y="2235"/>
                </a:lnTo>
                <a:lnTo>
                  <a:pt x="4879" y="2333"/>
                </a:lnTo>
                <a:cubicBezTo>
                  <a:pt x="4590" y="2852"/>
                  <a:pt x="4204" y="3428"/>
                  <a:pt x="3920" y="3758"/>
                </a:cubicBezTo>
                <a:cubicBezTo>
                  <a:pt x="3856" y="3831"/>
                  <a:pt x="3806" y="3896"/>
                  <a:pt x="3807" y="3902"/>
                </a:cubicBezTo>
                <a:cubicBezTo>
                  <a:pt x="3807" y="3909"/>
                  <a:pt x="3943" y="4032"/>
                  <a:pt x="4109" y="4175"/>
                </a:cubicBezTo>
                <a:lnTo>
                  <a:pt x="4409" y="4434"/>
                </a:lnTo>
                <a:lnTo>
                  <a:pt x="4093" y="4439"/>
                </a:lnTo>
                <a:lnTo>
                  <a:pt x="3777" y="4441"/>
                </a:lnTo>
                <a:lnTo>
                  <a:pt x="3777" y="5162"/>
                </a:lnTo>
                <a:lnTo>
                  <a:pt x="5810" y="5162"/>
                </a:lnTo>
                <a:lnTo>
                  <a:pt x="5810" y="6883"/>
                </a:lnTo>
                <a:lnTo>
                  <a:pt x="5678" y="6873"/>
                </a:lnTo>
                <a:cubicBezTo>
                  <a:pt x="5389" y="6851"/>
                  <a:pt x="5173" y="6776"/>
                  <a:pt x="5072" y="6665"/>
                </a:cubicBezTo>
                <a:cubicBezTo>
                  <a:pt x="4954" y="6534"/>
                  <a:pt x="4922" y="6300"/>
                  <a:pt x="4965" y="5892"/>
                </a:cubicBezTo>
                <a:cubicBezTo>
                  <a:pt x="4978" y="5774"/>
                  <a:pt x="4988" y="5653"/>
                  <a:pt x="4988" y="5623"/>
                </a:cubicBezTo>
                <a:lnTo>
                  <a:pt x="4988" y="5566"/>
                </a:lnTo>
                <a:lnTo>
                  <a:pt x="4284" y="5566"/>
                </a:lnTo>
                <a:cubicBezTo>
                  <a:pt x="3716" y="5566"/>
                  <a:pt x="3575" y="5571"/>
                  <a:pt x="3553" y="5585"/>
                </a:cubicBezTo>
                <a:cubicBezTo>
                  <a:pt x="3514" y="5614"/>
                  <a:pt x="3490" y="5787"/>
                  <a:pt x="3480" y="6100"/>
                </a:cubicBezTo>
                <a:cubicBezTo>
                  <a:pt x="3468" y="6403"/>
                  <a:pt x="3486" y="6587"/>
                  <a:pt x="3542" y="6812"/>
                </a:cubicBezTo>
                <a:cubicBezTo>
                  <a:pt x="3682" y="7367"/>
                  <a:pt x="4016" y="7701"/>
                  <a:pt x="4556" y="7822"/>
                </a:cubicBezTo>
                <a:cubicBezTo>
                  <a:pt x="4683" y="7849"/>
                  <a:pt x="4733" y="7852"/>
                  <a:pt x="5241" y="7851"/>
                </a:cubicBezTo>
                <a:cubicBezTo>
                  <a:pt x="5659" y="7851"/>
                  <a:pt x="5841" y="7845"/>
                  <a:pt x="6009" y="7826"/>
                </a:cubicBezTo>
                <a:cubicBezTo>
                  <a:pt x="6952" y="7719"/>
                  <a:pt x="7715" y="7466"/>
                  <a:pt x="8318" y="7056"/>
                </a:cubicBezTo>
                <a:cubicBezTo>
                  <a:pt x="8402" y="7000"/>
                  <a:pt x="8475" y="6956"/>
                  <a:pt x="8480" y="6962"/>
                </a:cubicBezTo>
                <a:cubicBezTo>
                  <a:pt x="8485" y="6968"/>
                  <a:pt x="8532" y="7134"/>
                  <a:pt x="8585" y="7333"/>
                </a:cubicBezTo>
                <a:cubicBezTo>
                  <a:pt x="8638" y="7530"/>
                  <a:pt x="8683" y="7695"/>
                  <a:pt x="8686" y="7698"/>
                </a:cubicBezTo>
                <a:cubicBezTo>
                  <a:pt x="8689" y="7701"/>
                  <a:pt x="8950" y="7595"/>
                  <a:pt x="9266" y="7464"/>
                </a:cubicBezTo>
                <a:cubicBezTo>
                  <a:pt x="9638" y="7310"/>
                  <a:pt x="9840" y="7219"/>
                  <a:pt x="9837" y="7207"/>
                </a:cubicBezTo>
                <a:cubicBezTo>
                  <a:pt x="9832" y="7184"/>
                  <a:pt x="9072" y="5318"/>
                  <a:pt x="9064" y="5311"/>
                </a:cubicBezTo>
                <a:cubicBezTo>
                  <a:pt x="9058" y="5305"/>
                  <a:pt x="8135" y="5586"/>
                  <a:pt x="8125" y="5598"/>
                </a:cubicBezTo>
                <a:cubicBezTo>
                  <a:pt x="8122" y="5601"/>
                  <a:pt x="8158" y="5745"/>
                  <a:pt x="8206" y="5920"/>
                </a:cubicBezTo>
                <a:cubicBezTo>
                  <a:pt x="8252" y="6094"/>
                  <a:pt x="8291" y="6241"/>
                  <a:pt x="8291" y="6248"/>
                </a:cubicBezTo>
                <a:cubicBezTo>
                  <a:pt x="8291" y="6266"/>
                  <a:pt x="8063" y="6409"/>
                  <a:pt x="7917" y="6482"/>
                </a:cubicBezTo>
                <a:cubicBezTo>
                  <a:pt x="7809" y="6535"/>
                  <a:pt x="7508" y="6662"/>
                  <a:pt x="7488" y="6662"/>
                </a:cubicBezTo>
                <a:cubicBezTo>
                  <a:pt x="7485" y="6662"/>
                  <a:pt x="7483" y="6325"/>
                  <a:pt x="7483" y="5912"/>
                </a:cubicBezTo>
                <a:lnTo>
                  <a:pt x="7483" y="5163"/>
                </a:lnTo>
                <a:lnTo>
                  <a:pt x="9473" y="5163"/>
                </a:lnTo>
                <a:lnTo>
                  <a:pt x="9473" y="4441"/>
                </a:lnTo>
                <a:lnTo>
                  <a:pt x="7483" y="4441"/>
                </a:lnTo>
                <a:lnTo>
                  <a:pt x="7483" y="3547"/>
                </a:lnTo>
                <a:lnTo>
                  <a:pt x="9488" y="3547"/>
                </a:lnTo>
                <a:lnTo>
                  <a:pt x="9488" y="2826"/>
                </a:lnTo>
                <a:lnTo>
                  <a:pt x="5939" y="2826"/>
                </a:lnTo>
                <a:lnTo>
                  <a:pt x="6018" y="2728"/>
                </a:lnTo>
                <a:cubicBezTo>
                  <a:pt x="6227" y="2469"/>
                  <a:pt x="6469" y="2082"/>
                  <a:pt x="6442" y="2053"/>
                </a:cubicBezTo>
                <a:cubicBezTo>
                  <a:pt x="6438" y="2049"/>
                  <a:pt x="6315" y="2014"/>
                  <a:pt x="6169" y="1975"/>
                </a:cubicBezTo>
                <a:cubicBezTo>
                  <a:pt x="6024" y="1935"/>
                  <a:pt x="5891" y="1898"/>
                  <a:pt x="5875" y="1892"/>
                </a:cubicBezTo>
                <a:cubicBezTo>
                  <a:pt x="5829" y="1872"/>
                  <a:pt x="6603" y="1622"/>
                  <a:pt x="7087" y="1501"/>
                </a:cubicBezTo>
                <a:cubicBezTo>
                  <a:pt x="7973" y="1280"/>
                  <a:pt x="8664" y="1246"/>
                  <a:pt x="9142" y="1400"/>
                </a:cubicBezTo>
                <a:cubicBezTo>
                  <a:pt x="9329" y="1462"/>
                  <a:pt x="9456" y="1540"/>
                  <a:pt x="9596" y="1680"/>
                </a:cubicBezTo>
                <a:cubicBezTo>
                  <a:pt x="9703" y="1785"/>
                  <a:pt x="9739" y="1833"/>
                  <a:pt x="9786" y="1932"/>
                </a:cubicBezTo>
                <a:cubicBezTo>
                  <a:pt x="9860" y="2082"/>
                  <a:pt x="9899" y="2221"/>
                  <a:pt x="9920" y="2405"/>
                </a:cubicBezTo>
                <a:cubicBezTo>
                  <a:pt x="9932" y="2503"/>
                  <a:pt x="9935" y="3236"/>
                  <a:pt x="9932" y="4831"/>
                </a:cubicBezTo>
                <a:lnTo>
                  <a:pt x="9928" y="7117"/>
                </a:lnTo>
                <a:lnTo>
                  <a:pt x="9887" y="7245"/>
                </a:lnTo>
                <a:cubicBezTo>
                  <a:pt x="9814" y="7479"/>
                  <a:pt x="9733" y="7614"/>
                  <a:pt x="9583" y="7754"/>
                </a:cubicBezTo>
                <a:cubicBezTo>
                  <a:pt x="9362" y="7962"/>
                  <a:pt x="9061" y="8061"/>
                  <a:pt x="8657" y="8061"/>
                </a:cubicBezTo>
                <a:cubicBezTo>
                  <a:pt x="8497" y="8061"/>
                  <a:pt x="8448" y="8054"/>
                  <a:pt x="8051" y="7968"/>
                </a:cubicBezTo>
                <a:cubicBezTo>
                  <a:pt x="7815" y="7917"/>
                  <a:pt x="7616" y="7880"/>
                  <a:pt x="7612" y="7885"/>
                </a:cubicBezTo>
                <a:cubicBezTo>
                  <a:pt x="7600" y="7897"/>
                  <a:pt x="7411" y="8658"/>
                  <a:pt x="7411" y="8689"/>
                </a:cubicBezTo>
                <a:cubicBezTo>
                  <a:pt x="7411" y="8713"/>
                  <a:pt x="7459" y="8728"/>
                  <a:pt x="7728" y="8782"/>
                </a:cubicBezTo>
                <a:cubicBezTo>
                  <a:pt x="8161" y="8870"/>
                  <a:pt x="8366" y="8889"/>
                  <a:pt x="8882" y="8890"/>
                </a:cubicBezTo>
                <a:cubicBezTo>
                  <a:pt x="9397" y="8890"/>
                  <a:pt x="9520" y="8879"/>
                  <a:pt x="9854" y="8794"/>
                </a:cubicBezTo>
                <a:cubicBezTo>
                  <a:pt x="10799" y="8556"/>
                  <a:pt x="11354" y="7926"/>
                  <a:pt x="11476" y="6951"/>
                </a:cubicBezTo>
                <a:cubicBezTo>
                  <a:pt x="11527" y="6553"/>
                  <a:pt x="11573" y="5901"/>
                  <a:pt x="11595" y="5278"/>
                </a:cubicBezTo>
                <a:cubicBezTo>
                  <a:pt x="11631" y="4255"/>
                  <a:pt x="11567" y="3086"/>
                  <a:pt x="11433" y="2278"/>
                </a:cubicBezTo>
                <a:cubicBezTo>
                  <a:pt x="11384" y="1987"/>
                  <a:pt x="11312" y="1802"/>
                  <a:pt x="11162" y="1590"/>
                </a:cubicBezTo>
                <a:cubicBezTo>
                  <a:pt x="10588" y="777"/>
                  <a:pt x="9316" y="438"/>
                  <a:pt x="7577" y="634"/>
                </a:cubicBezTo>
                <a:cubicBezTo>
                  <a:pt x="6928" y="708"/>
                  <a:pt x="6065" y="881"/>
                  <a:pt x="5373" y="1075"/>
                </a:cubicBezTo>
                <a:cubicBezTo>
                  <a:pt x="5303" y="1096"/>
                  <a:pt x="5242" y="1109"/>
                  <a:pt x="5238" y="1104"/>
                </a:cubicBezTo>
                <a:cubicBezTo>
                  <a:pt x="5235" y="1101"/>
                  <a:pt x="5274" y="1021"/>
                  <a:pt x="5324" y="927"/>
                </a:cubicBezTo>
                <a:cubicBezTo>
                  <a:pt x="5473" y="659"/>
                  <a:pt x="5585" y="418"/>
                  <a:pt x="5571" y="405"/>
                </a:cubicBezTo>
                <a:cubicBezTo>
                  <a:pt x="5558" y="393"/>
                  <a:pt x="4156" y="0"/>
                  <a:pt x="4130" y="0"/>
                </a:cubicBezTo>
                <a:cubicBezTo>
                  <a:pt x="4123" y="0"/>
                  <a:pt x="4074" y="115"/>
                  <a:pt x="4025" y="255"/>
                </a:cubicBezTo>
                <a:close/>
                <a:moveTo>
                  <a:pt x="5810" y="3994"/>
                </a:moveTo>
                <a:lnTo>
                  <a:pt x="5810" y="4441"/>
                </a:lnTo>
                <a:lnTo>
                  <a:pt x="4423" y="4441"/>
                </a:lnTo>
                <a:lnTo>
                  <a:pt x="4860" y="3996"/>
                </a:lnTo>
                <a:lnTo>
                  <a:pt x="5298" y="3549"/>
                </a:lnTo>
                <a:lnTo>
                  <a:pt x="5555" y="3549"/>
                </a:lnTo>
                <a:lnTo>
                  <a:pt x="5810" y="3547"/>
                </a:lnTo>
                <a:lnTo>
                  <a:pt x="5810" y="3994"/>
                </a:lnTo>
                <a:close/>
                <a:moveTo>
                  <a:pt x="1788" y="174"/>
                </a:moveTo>
                <a:cubicBezTo>
                  <a:pt x="1397" y="251"/>
                  <a:pt x="1076" y="533"/>
                  <a:pt x="986" y="879"/>
                </a:cubicBezTo>
                <a:cubicBezTo>
                  <a:pt x="949" y="1022"/>
                  <a:pt x="955" y="1207"/>
                  <a:pt x="999" y="1349"/>
                </a:cubicBezTo>
                <a:cubicBezTo>
                  <a:pt x="1206" y="1994"/>
                  <a:pt x="2072" y="2244"/>
                  <a:pt x="2659" y="1824"/>
                </a:cubicBezTo>
                <a:cubicBezTo>
                  <a:pt x="2907" y="1648"/>
                  <a:pt x="3047" y="1386"/>
                  <a:pt x="3047" y="1096"/>
                </a:cubicBezTo>
                <a:cubicBezTo>
                  <a:pt x="3047" y="853"/>
                  <a:pt x="2963" y="656"/>
                  <a:pt x="2782" y="474"/>
                </a:cubicBezTo>
                <a:cubicBezTo>
                  <a:pt x="2627" y="318"/>
                  <a:pt x="2456" y="226"/>
                  <a:pt x="2241" y="180"/>
                </a:cubicBezTo>
                <a:cubicBezTo>
                  <a:pt x="2131" y="157"/>
                  <a:pt x="1891" y="154"/>
                  <a:pt x="1788" y="174"/>
                </a:cubicBezTo>
                <a:close/>
                <a:moveTo>
                  <a:pt x="813" y="2900"/>
                </a:moveTo>
                <a:cubicBezTo>
                  <a:pt x="639" y="3169"/>
                  <a:pt x="495" y="3397"/>
                  <a:pt x="492" y="3407"/>
                </a:cubicBezTo>
                <a:cubicBezTo>
                  <a:pt x="490" y="3417"/>
                  <a:pt x="758" y="3593"/>
                  <a:pt x="1090" y="3798"/>
                </a:cubicBezTo>
                <a:cubicBezTo>
                  <a:pt x="1886" y="4293"/>
                  <a:pt x="1837" y="4258"/>
                  <a:pt x="1960" y="4382"/>
                </a:cubicBezTo>
                <a:cubicBezTo>
                  <a:pt x="2300" y="4724"/>
                  <a:pt x="2303" y="5112"/>
                  <a:pt x="1973" y="5595"/>
                </a:cubicBezTo>
                <a:cubicBezTo>
                  <a:pt x="1700" y="5993"/>
                  <a:pt x="1009" y="6740"/>
                  <a:pt x="285" y="7421"/>
                </a:cubicBezTo>
                <a:cubicBezTo>
                  <a:pt x="127" y="7569"/>
                  <a:pt x="0" y="7696"/>
                  <a:pt x="1" y="7704"/>
                </a:cubicBezTo>
                <a:cubicBezTo>
                  <a:pt x="7" y="7718"/>
                  <a:pt x="1553" y="8681"/>
                  <a:pt x="1572" y="8681"/>
                </a:cubicBezTo>
                <a:cubicBezTo>
                  <a:pt x="1579" y="8681"/>
                  <a:pt x="1598" y="8654"/>
                  <a:pt x="1612" y="8619"/>
                </a:cubicBezTo>
                <a:cubicBezTo>
                  <a:pt x="1670" y="8488"/>
                  <a:pt x="2056" y="7663"/>
                  <a:pt x="2339" y="7072"/>
                </a:cubicBezTo>
                <a:cubicBezTo>
                  <a:pt x="2502" y="6731"/>
                  <a:pt x="2662" y="6384"/>
                  <a:pt x="2695" y="6300"/>
                </a:cubicBezTo>
                <a:cubicBezTo>
                  <a:pt x="2845" y="5925"/>
                  <a:pt x="3024" y="5315"/>
                  <a:pt x="3073" y="5011"/>
                </a:cubicBezTo>
                <a:cubicBezTo>
                  <a:pt x="3083" y="4948"/>
                  <a:pt x="3090" y="4792"/>
                  <a:pt x="3089" y="4665"/>
                </a:cubicBezTo>
                <a:cubicBezTo>
                  <a:pt x="3089" y="4477"/>
                  <a:pt x="3083" y="4413"/>
                  <a:pt x="3057" y="4319"/>
                </a:cubicBezTo>
                <a:cubicBezTo>
                  <a:pt x="3020" y="4176"/>
                  <a:pt x="2945" y="4017"/>
                  <a:pt x="2863" y="3902"/>
                </a:cubicBezTo>
                <a:cubicBezTo>
                  <a:pt x="2780" y="3787"/>
                  <a:pt x="2263" y="3280"/>
                  <a:pt x="2026" y="3083"/>
                </a:cubicBezTo>
                <a:cubicBezTo>
                  <a:pt x="1841" y="2929"/>
                  <a:pt x="1184" y="2428"/>
                  <a:pt x="1149" y="2415"/>
                </a:cubicBezTo>
                <a:cubicBezTo>
                  <a:pt x="1138" y="2411"/>
                  <a:pt x="1009" y="2597"/>
                  <a:pt x="813" y="2900"/>
                </a:cubicBezTo>
                <a:close/>
              </a:path>
            </a:pathLst>
          </a:custGeom>
        </p:spPr>
        <p:style>
          <a:lnRef idx="1">
            <a:schemeClr val="accent6"/>
          </a:lnRef>
          <a:fillRef idx="2">
            <a:schemeClr val="accent6"/>
          </a:fillRef>
          <a:effectRef idx="1">
            <a:schemeClr val="accent6"/>
          </a:effectRef>
          <a:fontRef idx="minor">
            <a:schemeClr val="dk1"/>
          </a:fontRef>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a:spcAft>
                <a:spcPts val="0"/>
              </a:spcAft>
              <a:defRPr/>
            </a:pP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多</a:t>
            </a:r>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APP</a:t>
            </a: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智能业务感知难点</a:t>
            </a:r>
            <a:endPar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l="4725" t="9299" r="7001" b="6095"/>
          <a:stretch>
            <a:fillRect/>
          </a:stretch>
        </p:blipFill>
        <p:spPr>
          <a:xfrm>
            <a:off x="3347864" y="1484784"/>
            <a:ext cx="5472608" cy="4180464"/>
          </a:xfrm>
          <a:prstGeom prst="rect">
            <a:avLst/>
          </a:prstGeom>
        </p:spPr>
      </p:pic>
      <p:sp>
        <p:nvSpPr>
          <p:cNvPr id="4" name="文本框 3"/>
          <p:cNvSpPr txBox="1"/>
          <p:nvPr/>
        </p:nvSpPr>
        <p:spPr>
          <a:xfrm>
            <a:off x="254875" y="1700808"/>
            <a:ext cx="2974731" cy="1200329"/>
          </a:xfrm>
          <a:prstGeom prst="rect">
            <a:avLst/>
          </a:prstGeom>
          <a:noFill/>
        </p:spPr>
        <p:txBody>
          <a:bodyPr wrap="square" rtlCol="0">
            <a:spAutoFit/>
          </a:bodyPr>
          <a:lstStyle/>
          <a:p>
            <a:r>
              <a:rPr lang="zh-CN" altLang="en-US" b="1" dirty="0">
                <a:ea typeface="楷体" panose="02010609060101010101" pitchFamily="49" charset="-122"/>
                <a:cs typeface="Times New Roman" panose="02020603050405020304" pitchFamily="18" charset="0"/>
              </a:rPr>
              <a:t>数据分布</a:t>
            </a:r>
            <a:r>
              <a:rPr lang="en-US" altLang="zh-CN" b="1" dirty="0">
                <a:ea typeface="楷体" panose="02010609060101010101" pitchFamily="49" charset="-122"/>
                <a:cs typeface="Times New Roman" panose="02020603050405020304" pitchFamily="18" charset="0"/>
              </a:rPr>
              <a:t>NonIID</a:t>
            </a:r>
            <a:r>
              <a:rPr lang="zh-CN" altLang="en-US" dirty="0">
                <a:ea typeface="楷体" panose="02010609060101010101" pitchFamily="49" charset="-122"/>
                <a:cs typeface="Times New Roman" panose="02020603050405020304" pitchFamily="18" charset="0"/>
              </a:rPr>
              <a:t>： </a:t>
            </a:r>
            <a:endParaRPr lang="en-US" altLang="zh-CN" dirty="0">
              <a:ea typeface="楷体" panose="02010609060101010101" pitchFamily="49" charset="-122"/>
              <a:cs typeface="Times New Roman" panose="02020603050405020304" pitchFamily="18" charset="0"/>
            </a:endParaRPr>
          </a:p>
          <a:p>
            <a:r>
              <a:rPr lang="en-US" altLang="zh-CN" dirty="0">
                <a:ea typeface="楷体" panose="02010609060101010101" pitchFamily="49" charset="-122"/>
                <a:cs typeface="Times New Roman" panose="02020603050405020304" pitchFamily="18" charset="0"/>
              </a:rPr>
              <a:t>    -- </a:t>
            </a:r>
            <a:r>
              <a:rPr lang="zh-CN" altLang="en-US" dirty="0">
                <a:ea typeface="楷体" panose="02010609060101010101" pitchFamily="49" charset="-122"/>
                <a:cs typeface="Times New Roman" panose="02020603050405020304" pitchFamily="18" charset="0"/>
              </a:rPr>
              <a:t>标记分布差异</a:t>
            </a:r>
            <a:endParaRPr lang="en-US" altLang="zh-CN" dirty="0">
              <a:ea typeface="楷体" panose="02010609060101010101" pitchFamily="49" charset="-122"/>
              <a:cs typeface="Times New Roman" panose="02020603050405020304" pitchFamily="18" charset="0"/>
            </a:endParaRPr>
          </a:p>
          <a:p>
            <a:r>
              <a:rPr lang="en-US" altLang="zh-CN" dirty="0">
                <a:ea typeface="楷体" panose="02010609060101010101" pitchFamily="49" charset="-122"/>
                <a:cs typeface="Times New Roman" panose="02020603050405020304" pitchFamily="18" charset="0"/>
              </a:rPr>
              <a:t>    -- </a:t>
            </a:r>
            <a:r>
              <a:rPr lang="zh-CN" altLang="en-US" dirty="0">
                <a:ea typeface="楷体" panose="02010609060101010101" pitchFamily="49" charset="-122"/>
                <a:cs typeface="Times New Roman" panose="02020603050405020304" pitchFamily="18" charset="0"/>
              </a:rPr>
              <a:t>特征分布差异</a:t>
            </a:r>
          </a:p>
        </p:txBody>
      </p:sp>
      <p:sp>
        <p:nvSpPr>
          <p:cNvPr id="5" name="文本框 4"/>
          <p:cNvSpPr txBox="1"/>
          <p:nvPr/>
        </p:nvSpPr>
        <p:spPr>
          <a:xfrm>
            <a:off x="185966" y="3212976"/>
            <a:ext cx="3112551" cy="2554545"/>
          </a:xfrm>
          <a:prstGeom prst="rect">
            <a:avLst/>
          </a:prstGeom>
          <a:noFill/>
        </p:spPr>
        <p:txBody>
          <a:bodyPr wrap="square" rtlCol="0">
            <a:spAutoFit/>
          </a:bodyPr>
          <a:lstStyle/>
          <a:p>
            <a:r>
              <a:rPr lang="zh-CN" altLang="en-US" sz="2000" dirty="0">
                <a:ea typeface="楷体" panose="02010609060101010101" pitchFamily="49" charset="-122"/>
                <a:cs typeface="Times New Roman" panose="02020603050405020304" pitchFamily="18" charset="0"/>
              </a:rPr>
              <a:t>右图展示了三个局点的标记分布，以及全局测试集的标记分布，仅看标记分布就存在很大差异，个别局点上还会有缺失类别，导致直接应用</a:t>
            </a:r>
            <a:r>
              <a:rPr lang="en-US" altLang="zh-CN" sz="2000" dirty="0">
                <a:ea typeface="楷体" panose="02010609060101010101" pitchFamily="49" charset="-122"/>
                <a:cs typeface="Times New Roman" panose="02020603050405020304" pitchFamily="18" charset="0"/>
              </a:rPr>
              <a:t>FedAvg</a:t>
            </a:r>
            <a:r>
              <a:rPr lang="zh-CN" altLang="en-US" sz="2000" dirty="0">
                <a:ea typeface="楷体" panose="02010609060101010101" pitchFamily="49" charset="-122"/>
                <a:cs typeface="Times New Roman" panose="02020603050405020304" pitchFamily="18" charset="0"/>
              </a:rPr>
              <a:t>会出现模型参数点对点聚合不准的问题</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a:spcAft>
                <a:spcPts val="0"/>
              </a:spcAft>
              <a:defRPr/>
            </a:pPr>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SA</a:t>
            </a: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卷积网络设计</a:t>
            </a:r>
            <a:endPar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grpSp>
        <p:nvGrpSpPr>
          <p:cNvPr id="12" name="组合 11"/>
          <p:cNvGrpSpPr/>
          <p:nvPr/>
        </p:nvGrpSpPr>
        <p:grpSpPr>
          <a:xfrm>
            <a:off x="1067628" y="2249578"/>
            <a:ext cx="2736304" cy="2068497"/>
            <a:chOff x="611560" y="2996953"/>
            <a:chExt cx="3456384" cy="2454472"/>
          </a:xfrm>
        </p:grpSpPr>
        <p:sp>
          <p:nvSpPr>
            <p:cNvPr id="13" name="立方体 12"/>
            <p:cNvSpPr/>
            <p:nvPr/>
          </p:nvSpPr>
          <p:spPr bwMode="auto">
            <a:xfrm>
              <a:off x="755576" y="2996953"/>
              <a:ext cx="1368152" cy="1719808"/>
            </a:xfrm>
            <a:prstGeom prst="cube">
              <a:avLst>
                <a:gd name="adj" fmla="val 81120"/>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5" name="立方体 14"/>
            <p:cNvSpPr/>
            <p:nvPr/>
          </p:nvSpPr>
          <p:spPr bwMode="auto">
            <a:xfrm>
              <a:off x="2843808" y="4115817"/>
              <a:ext cx="504056" cy="504056"/>
            </a:xfrm>
            <a:prstGeom prst="cube">
              <a:avLst>
                <a:gd name="adj" fmla="val 59769"/>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6" name="文本框 15"/>
            <p:cNvSpPr txBox="1"/>
            <p:nvPr/>
          </p:nvSpPr>
          <p:spPr>
            <a:xfrm>
              <a:off x="611560" y="5013177"/>
              <a:ext cx="1656184" cy="438248"/>
            </a:xfrm>
            <a:prstGeom prst="rect">
              <a:avLst/>
            </a:prstGeom>
            <a:noFill/>
          </p:spPr>
          <p:txBody>
            <a:bodyPr wrap="square" rtlCol="0">
              <a:spAutoFit/>
            </a:bodyPr>
            <a:lstStyle/>
            <a:p>
              <a:r>
                <a:rPr lang="en-US" altLang="zh-CN" sz="1800" dirty="0"/>
                <a:t>1 * 3 * 256</a:t>
              </a:r>
              <a:endParaRPr lang="zh-CN" altLang="en-US" sz="1800" dirty="0"/>
            </a:p>
          </p:txBody>
        </p:sp>
        <p:sp>
          <p:nvSpPr>
            <p:cNvPr id="18" name="文本框 17"/>
            <p:cNvSpPr txBox="1"/>
            <p:nvPr/>
          </p:nvSpPr>
          <p:spPr>
            <a:xfrm>
              <a:off x="2411760" y="5013176"/>
              <a:ext cx="1656184" cy="438248"/>
            </a:xfrm>
            <a:prstGeom prst="rect">
              <a:avLst/>
            </a:prstGeom>
            <a:noFill/>
          </p:spPr>
          <p:txBody>
            <a:bodyPr wrap="square" rtlCol="0">
              <a:spAutoFit/>
            </a:bodyPr>
            <a:lstStyle/>
            <a:p>
              <a:r>
                <a:rPr lang="en-US" altLang="zh-CN" sz="1800" dirty="0"/>
                <a:t>1 * 1 * 3</a:t>
              </a:r>
              <a:endParaRPr lang="zh-CN" altLang="en-US" sz="1800" dirty="0"/>
            </a:p>
          </p:txBody>
        </p:sp>
        <p:cxnSp>
          <p:nvCxnSpPr>
            <p:cNvPr id="20" name="直接箭头连接符 19"/>
            <p:cNvCxnSpPr/>
            <p:nvPr/>
          </p:nvCxnSpPr>
          <p:spPr bwMode="auto">
            <a:xfrm flipV="1">
              <a:off x="2471592" y="3879994"/>
              <a:ext cx="432048" cy="504056"/>
            </a:xfrm>
            <a:prstGeom prst="straightConnector1">
              <a:avLst/>
            </a:prstGeom>
            <a:solidFill>
              <a:schemeClr val="accent1"/>
            </a:solidFill>
            <a:ln w="12700" cap="flat" cmpd="sng" algn="ctr">
              <a:solidFill>
                <a:schemeClr val="tx1"/>
              </a:solidFill>
              <a:prstDash val="solid"/>
              <a:round/>
              <a:headEnd type="none" w="med" len="med"/>
              <a:tailEnd type="triangle"/>
            </a:ln>
          </p:spPr>
        </p:cxnSp>
        <p:cxnSp>
          <p:nvCxnSpPr>
            <p:cNvPr id="21" name="直接箭头连接符 20"/>
            <p:cNvCxnSpPr/>
            <p:nvPr/>
          </p:nvCxnSpPr>
          <p:spPr bwMode="auto">
            <a:xfrm>
              <a:off x="2483768" y="4365104"/>
              <a:ext cx="0" cy="254769"/>
            </a:xfrm>
            <a:prstGeom prst="straightConnector1">
              <a:avLst/>
            </a:prstGeom>
            <a:solidFill>
              <a:schemeClr val="accent1"/>
            </a:solidFill>
            <a:ln w="12700" cap="flat" cmpd="sng" algn="ctr">
              <a:solidFill>
                <a:schemeClr val="tx1"/>
              </a:solidFill>
              <a:prstDash val="solid"/>
              <a:round/>
              <a:headEnd type="none" w="med" len="med"/>
              <a:tailEnd type="triangle"/>
            </a:ln>
          </p:spPr>
        </p:cxnSp>
      </p:grpSp>
      <p:grpSp>
        <p:nvGrpSpPr>
          <p:cNvPr id="22" name="组合 21"/>
          <p:cNvGrpSpPr/>
          <p:nvPr/>
        </p:nvGrpSpPr>
        <p:grpSpPr>
          <a:xfrm>
            <a:off x="4572000" y="2564904"/>
            <a:ext cx="3096613" cy="1707287"/>
            <a:chOff x="3686551" y="1376537"/>
            <a:chExt cx="3456384" cy="1984447"/>
          </a:xfrm>
        </p:grpSpPr>
        <p:sp>
          <p:nvSpPr>
            <p:cNvPr id="30" name="立方体 29"/>
            <p:cNvSpPr/>
            <p:nvPr/>
          </p:nvSpPr>
          <p:spPr bwMode="auto">
            <a:xfrm>
              <a:off x="3765783" y="1376537"/>
              <a:ext cx="1764195" cy="1310897"/>
            </a:xfrm>
            <a:prstGeom prst="cube">
              <a:avLst>
                <a:gd name="adj" fmla="val 83288"/>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1" name="立方体 30"/>
            <p:cNvSpPr/>
            <p:nvPr/>
          </p:nvSpPr>
          <p:spPr bwMode="auto">
            <a:xfrm>
              <a:off x="5918799" y="2094292"/>
              <a:ext cx="1008112" cy="541511"/>
            </a:xfrm>
            <a:prstGeom prst="cube">
              <a:avLst>
                <a:gd name="adj" fmla="val 59769"/>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2" name="文本框 31"/>
            <p:cNvSpPr txBox="1"/>
            <p:nvPr/>
          </p:nvSpPr>
          <p:spPr>
            <a:xfrm>
              <a:off x="3686551" y="2991652"/>
              <a:ext cx="1656184" cy="369332"/>
            </a:xfrm>
            <a:prstGeom prst="rect">
              <a:avLst/>
            </a:prstGeom>
            <a:noFill/>
          </p:spPr>
          <p:txBody>
            <a:bodyPr wrap="square" rtlCol="0">
              <a:spAutoFit/>
            </a:bodyPr>
            <a:lstStyle/>
            <a:p>
              <a:r>
                <a:rPr lang="en-US" altLang="zh-CN" sz="1800" dirty="0"/>
                <a:t>3 * 1 * 256</a:t>
              </a:r>
              <a:endParaRPr lang="zh-CN" altLang="en-US" sz="1800" dirty="0"/>
            </a:p>
          </p:txBody>
        </p:sp>
        <p:sp>
          <p:nvSpPr>
            <p:cNvPr id="33" name="文本框 32"/>
            <p:cNvSpPr txBox="1"/>
            <p:nvPr/>
          </p:nvSpPr>
          <p:spPr>
            <a:xfrm>
              <a:off x="5486751" y="2991651"/>
              <a:ext cx="1656184" cy="369332"/>
            </a:xfrm>
            <a:prstGeom prst="rect">
              <a:avLst/>
            </a:prstGeom>
            <a:noFill/>
          </p:spPr>
          <p:txBody>
            <a:bodyPr wrap="square" rtlCol="0">
              <a:spAutoFit/>
            </a:bodyPr>
            <a:lstStyle/>
            <a:p>
              <a:r>
                <a:rPr lang="en-US" altLang="zh-CN" sz="1800" dirty="0"/>
                <a:t>3 * 1 * 3</a:t>
              </a:r>
              <a:endParaRPr lang="zh-CN" altLang="en-US" sz="1800" dirty="0"/>
            </a:p>
          </p:txBody>
        </p:sp>
        <p:cxnSp>
          <p:nvCxnSpPr>
            <p:cNvPr id="34" name="直接箭头连接符 33"/>
            <p:cNvCxnSpPr/>
            <p:nvPr/>
          </p:nvCxnSpPr>
          <p:spPr bwMode="auto">
            <a:xfrm flipV="1">
              <a:off x="5546583" y="1858470"/>
              <a:ext cx="432048" cy="504056"/>
            </a:xfrm>
            <a:prstGeom prst="straightConnector1">
              <a:avLst/>
            </a:prstGeom>
            <a:solidFill>
              <a:schemeClr val="accent1"/>
            </a:solidFill>
            <a:ln w="12700" cap="flat" cmpd="sng" algn="ctr">
              <a:solidFill>
                <a:schemeClr val="tx1"/>
              </a:solidFill>
              <a:prstDash val="solid"/>
              <a:round/>
              <a:headEnd type="none" w="med" len="med"/>
              <a:tailEnd type="triangle"/>
            </a:ln>
          </p:spPr>
        </p:cxnSp>
        <p:cxnSp>
          <p:nvCxnSpPr>
            <p:cNvPr id="35" name="直接箭头连接符 34"/>
            <p:cNvCxnSpPr/>
            <p:nvPr/>
          </p:nvCxnSpPr>
          <p:spPr bwMode="auto">
            <a:xfrm>
              <a:off x="5558759" y="2343580"/>
              <a:ext cx="0" cy="254769"/>
            </a:xfrm>
            <a:prstGeom prst="straightConnector1">
              <a:avLst/>
            </a:prstGeom>
            <a:solidFill>
              <a:schemeClr val="accent1"/>
            </a:solidFill>
            <a:ln w="12700" cap="flat" cmpd="sng" algn="ctr">
              <a:solidFill>
                <a:schemeClr val="tx1"/>
              </a:solidFill>
              <a:prstDash val="solid"/>
              <a:round/>
              <a:headEnd type="none" w="med" len="med"/>
              <a:tailEnd type="triangle"/>
            </a:ln>
          </p:spPr>
        </p:cxnSp>
      </p:grpSp>
      <p:sp>
        <p:nvSpPr>
          <p:cNvPr id="36" name="文本框 35"/>
          <p:cNvSpPr txBox="1"/>
          <p:nvPr/>
        </p:nvSpPr>
        <p:spPr>
          <a:xfrm>
            <a:off x="3559164" y="2960806"/>
            <a:ext cx="864096" cy="461665"/>
          </a:xfrm>
          <a:prstGeom prst="rect">
            <a:avLst/>
          </a:prstGeom>
          <a:noFill/>
        </p:spPr>
        <p:txBody>
          <a:bodyPr wrap="square" rtlCol="0">
            <a:spAutoFit/>
          </a:bodyPr>
          <a:lstStyle/>
          <a:p>
            <a:pPr algn="ctr"/>
            <a:r>
              <a:rPr lang="en-US" altLang="zh-CN" dirty="0"/>
              <a:t>OR</a:t>
            </a:r>
            <a:endParaRPr lang="zh-CN" altLang="en-US" dirty="0"/>
          </a:p>
        </p:txBody>
      </p:sp>
      <p:sp>
        <p:nvSpPr>
          <p:cNvPr id="37" name="文本框 36"/>
          <p:cNvSpPr txBox="1"/>
          <p:nvPr/>
        </p:nvSpPr>
        <p:spPr>
          <a:xfrm>
            <a:off x="1873641" y="4317771"/>
            <a:ext cx="2698348" cy="461665"/>
          </a:xfrm>
          <a:prstGeom prst="rect">
            <a:avLst/>
          </a:prstGeom>
          <a:noFill/>
        </p:spPr>
        <p:txBody>
          <a:bodyPr wrap="square" rtlCol="0">
            <a:spAutoFit/>
          </a:bodyPr>
          <a:lstStyle/>
          <a:p>
            <a:pPr algn="ctr"/>
            <a:r>
              <a:rPr lang="en-US" altLang="zh-CN" dirty="0">
                <a:ea typeface="楷体" panose="02010609060101010101" pitchFamily="49" charset="-122"/>
                <a:cs typeface="Times New Roman" panose="02020603050405020304" pitchFamily="18" charset="0"/>
              </a:rPr>
              <a:t>Type A (</a:t>
            </a:r>
            <a:r>
              <a:rPr lang="zh-CN" altLang="en-US" dirty="0">
                <a:ea typeface="楷体" panose="02010609060101010101" pitchFamily="49" charset="-122"/>
                <a:cs typeface="Times New Roman" panose="02020603050405020304" pitchFamily="18" charset="0"/>
              </a:rPr>
              <a:t>效果更好</a:t>
            </a:r>
            <a:r>
              <a:rPr lang="en-US" altLang="zh-CN" dirty="0">
                <a:ea typeface="楷体" panose="02010609060101010101" pitchFamily="49" charset="-122"/>
                <a:cs typeface="Times New Roman" panose="02020603050405020304" pitchFamily="18" charset="0"/>
              </a:rPr>
              <a:t>)</a:t>
            </a:r>
            <a:endParaRPr lang="zh-CN" altLang="en-US" dirty="0">
              <a:ea typeface="楷体" panose="02010609060101010101" pitchFamily="49" charset="-122"/>
              <a:cs typeface="Times New Roman" panose="02020603050405020304" pitchFamily="18" charset="0"/>
            </a:endParaRPr>
          </a:p>
        </p:txBody>
      </p:sp>
      <p:sp>
        <p:nvSpPr>
          <p:cNvPr id="38" name="文本框 37"/>
          <p:cNvSpPr txBox="1"/>
          <p:nvPr/>
        </p:nvSpPr>
        <p:spPr>
          <a:xfrm>
            <a:off x="5148064" y="4241571"/>
            <a:ext cx="1872208" cy="461665"/>
          </a:xfrm>
          <a:prstGeom prst="rect">
            <a:avLst/>
          </a:prstGeom>
          <a:noFill/>
        </p:spPr>
        <p:txBody>
          <a:bodyPr wrap="square" rtlCol="0">
            <a:spAutoFit/>
          </a:bodyPr>
          <a:lstStyle/>
          <a:p>
            <a:pPr algn="ctr"/>
            <a:r>
              <a:rPr lang="en-US" altLang="zh-CN" dirty="0"/>
              <a:t>Type B</a:t>
            </a:r>
            <a:endParaRPr lang="zh-CN" altLang="en-US" dirty="0"/>
          </a:p>
        </p:txBody>
      </p:sp>
      <p:sp>
        <p:nvSpPr>
          <p:cNvPr id="39" name="文本框 38"/>
          <p:cNvSpPr txBox="1"/>
          <p:nvPr/>
        </p:nvSpPr>
        <p:spPr>
          <a:xfrm>
            <a:off x="323528" y="1220201"/>
            <a:ext cx="8136904" cy="954107"/>
          </a:xfrm>
          <a:prstGeom prst="rect">
            <a:avLst/>
          </a:prstGeom>
          <a:noFill/>
        </p:spPr>
        <p:txBody>
          <a:bodyPr wrap="square" rtlCol="0">
            <a:spAutoFit/>
          </a:bodyPr>
          <a:lstStyle/>
          <a:p>
            <a:r>
              <a:rPr lang="en-US" altLang="zh-CN" sz="2000" b="1" dirty="0">
                <a:ea typeface="楷体" panose="02010609060101010101" pitchFamily="49" charset="-122"/>
                <a:cs typeface="Times New Roman" panose="02020603050405020304" pitchFamily="18" charset="0"/>
              </a:rPr>
              <a:t>SA</a:t>
            </a:r>
            <a:r>
              <a:rPr lang="zh-CN" altLang="en-US" sz="2000" b="1" dirty="0">
                <a:ea typeface="楷体" panose="02010609060101010101" pitchFamily="49" charset="-122"/>
                <a:cs typeface="Times New Roman" panose="02020603050405020304" pitchFamily="18" charset="0"/>
              </a:rPr>
              <a:t>卷积神经网络设计</a:t>
            </a:r>
            <a:r>
              <a:rPr lang="en-US" altLang="zh-CN" sz="2000" b="1" dirty="0">
                <a:ea typeface="楷体" panose="02010609060101010101" pitchFamily="49" charset="-122"/>
                <a:cs typeface="Times New Roman" panose="02020603050405020304" pitchFamily="18" charset="0"/>
              </a:rPr>
              <a:t>(</a:t>
            </a:r>
            <a:r>
              <a:rPr lang="zh-CN" altLang="en-US" sz="2000" b="1" dirty="0">
                <a:ea typeface="楷体" panose="02010609060101010101" pitchFamily="49" charset="-122"/>
                <a:cs typeface="Times New Roman" panose="02020603050405020304" pitchFamily="18" charset="0"/>
              </a:rPr>
              <a:t>非常重要</a:t>
            </a:r>
            <a:r>
              <a:rPr lang="en-US" altLang="zh-CN" sz="2000" b="1" dirty="0">
                <a:ea typeface="楷体" panose="02010609060101010101" pitchFamily="49" charset="-122"/>
                <a:cs typeface="Times New Roman" panose="02020603050405020304" pitchFamily="18" charset="0"/>
              </a:rPr>
              <a:t>)</a:t>
            </a:r>
            <a:r>
              <a:rPr lang="zh-CN" altLang="en-US" sz="2000" dirty="0">
                <a:ea typeface="楷体" panose="02010609060101010101" pitchFamily="49" charset="-122"/>
                <a:cs typeface="Times New Roman" panose="02020603050405020304" pitchFamily="18" charset="0"/>
              </a:rPr>
              <a:t>：</a:t>
            </a:r>
            <a:endParaRPr lang="en-US" altLang="zh-CN" sz="2000" dirty="0">
              <a:ea typeface="楷体" panose="02010609060101010101" pitchFamily="49" charset="-122"/>
              <a:cs typeface="Times New Roman" panose="02020603050405020304" pitchFamily="18" charset="0"/>
            </a:endParaRPr>
          </a:p>
          <a:p>
            <a:r>
              <a:rPr lang="en-US" altLang="zh-CN" sz="1800" dirty="0">
                <a:ea typeface="楷体" panose="02010609060101010101" pitchFamily="49" charset="-122"/>
                <a:cs typeface="Times New Roman" panose="02020603050405020304" pitchFamily="18" charset="0"/>
              </a:rPr>
              <a:t>    -- </a:t>
            </a:r>
            <a:r>
              <a:rPr lang="zh-CN" altLang="en-US" sz="1800" dirty="0">
                <a:ea typeface="楷体" panose="02010609060101010101" pitchFamily="49" charset="-122"/>
                <a:cs typeface="Times New Roman" panose="02020603050405020304" pitchFamily="18" charset="0"/>
              </a:rPr>
              <a:t>卷积核的设计需要考虑信息流的存储方式</a:t>
            </a:r>
            <a:endParaRPr lang="en-US" altLang="zh-CN" sz="1800" dirty="0">
              <a:ea typeface="楷体" panose="02010609060101010101" pitchFamily="49" charset="-122"/>
              <a:cs typeface="Times New Roman" panose="02020603050405020304" pitchFamily="18" charset="0"/>
            </a:endParaRPr>
          </a:p>
          <a:p>
            <a:r>
              <a:rPr lang="en-US" altLang="zh-CN" sz="1800" dirty="0">
                <a:ea typeface="楷体" panose="02010609060101010101" pitchFamily="49" charset="-122"/>
                <a:cs typeface="Times New Roman" panose="02020603050405020304" pitchFamily="18" charset="0"/>
              </a:rPr>
              <a:t>    -- SA</a:t>
            </a:r>
            <a:r>
              <a:rPr lang="zh-CN" altLang="en-US" sz="1800" dirty="0">
                <a:ea typeface="楷体" panose="02010609060101010101" pitchFamily="49" charset="-122"/>
                <a:cs typeface="Times New Roman" panose="02020603050405020304" pitchFamily="18" charset="0"/>
              </a:rPr>
              <a:t>中信息按行存储，可以理解为</a:t>
            </a:r>
            <a:r>
              <a:rPr lang="en-US" altLang="zh-CN" sz="1800" dirty="0">
                <a:ea typeface="楷体" panose="02010609060101010101" pitchFamily="49" charset="-122"/>
                <a:cs typeface="Times New Roman" panose="02020603050405020304" pitchFamily="18" charset="0"/>
              </a:rPr>
              <a:t>3</a:t>
            </a:r>
            <a:r>
              <a:rPr lang="zh-CN" altLang="en-US" sz="1800" dirty="0">
                <a:ea typeface="楷体" panose="02010609060101010101" pitchFamily="49" charset="-122"/>
                <a:cs typeface="Times New Roman" panose="02020603050405020304" pitchFamily="18" charset="0"/>
              </a:rPr>
              <a:t>行</a:t>
            </a:r>
            <a:r>
              <a:rPr lang="en-US" altLang="zh-CN" sz="1800" dirty="0">
                <a:ea typeface="楷体" panose="02010609060101010101" pitchFamily="49" charset="-122"/>
                <a:cs typeface="Times New Roman" panose="02020603050405020304" pitchFamily="18" charset="0"/>
              </a:rPr>
              <a:t>256</a:t>
            </a:r>
            <a:r>
              <a:rPr lang="zh-CN" altLang="en-US" sz="1800" dirty="0">
                <a:ea typeface="楷体" panose="02010609060101010101" pitchFamily="49" charset="-122"/>
                <a:cs typeface="Times New Roman" panose="02020603050405020304" pitchFamily="18" charset="0"/>
              </a:rPr>
              <a:t>列</a:t>
            </a:r>
          </a:p>
        </p:txBody>
      </p:sp>
      <p:graphicFrame>
        <p:nvGraphicFramePr>
          <p:cNvPr id="2" name="表格 1"/>
          <p:cNvGraphicFramePr>
            <a:graphicFrameLocks noGrp="1"/>
          </p:cNvGraphicFramePr>
          <p:nvPr/>
        </p:nvGraphicFramePr>
        <p:xfrm>
          <a:off x="503548" y="4855005"/>
          <a:ext cx="8136903" cy="1417371"/>
        </p:xfrm>
        <a:graphic>
          <a:graphicData uri="http://schemas.openxmlformats.org/drawingml/2006/table">
            <a:tbl>
              <a:tblPr firstRow="1" bandRow="1">
                <a:tableStyleId>{5C22544A-7EE6-4342-B048-85BDC9FD1C3A}</a:tableStyleId>
              </a:tblPr>
              <a:tblGrid>
                <a:gridCol w="1162415">
                  <a:extLst>
                    <a:ext uri="{9D8B030D-6E8A-4147-A177-3AD203B41FA5}">
                      <a16:colId xmlns:a16="http://schemas.microsoft.com/office/drawing/2014/main" val="20000"/>
                    </a:ext>
                  </a:extLst>
                </a:gridCol>
                <a:gridCol w="1121267">
                  <a:extLst>
                    <a:ext uri="{9D8B030D-6E8A-4147-A177-3AD203B41FA5}">
                      <a16:colId xmlns:a16="http://schemas.microsoft.com/office/drawing/2014/main" val="20001"/>
                    </a:ext>
                  </a:extLst>
                </a:gridCol>
                <a:gridCol w="1121267">
                  <a:extLst>
                    <a:ext uri="{9D8B030D-6E8A-4147-A177-3AD203B41FA5}">
                      <a16:colId xmlns:a16="http://schemas.microsoft.com/office/drawing/2014/main" val="20002"/>
                    </a:ext>
                  </a:extLst>
                </a:gridCol>
                <a:gridCol w="1121267">
                  <a:extLst>
                    <a:ext uri="{9D8B030D-6E8A-4147-A177-3AD203B41FA5}">
                      <a16:colId xmlns:a16="http://schemas.microsoft.com/office/drawing/2014/main" val="20003"/>
                    </a:ext>
                  </a:extLst>
                </a:gridCol>
                <a:gridCol w="1121267">
                  <a:extLst>
                    <a:ext uri="{9D8B030D-6E8A-4147-A177-3AD203B41FA5}">
                      <a16:colId xmlns:a16="http://schemas.microsoft.com/office/drawing/2014/main" val="20004"/>
                    </a:ext>
                  </a:extLst>
                </a:gridCol>
                <a:gridCol w="1121267">
                  <a:extLst>
                    <a:ext uri="{9D8B030D-6E8A-4147-A177-3AD203B41FA5}">
                      <a16:colId xmlns:a16="http://schemas.microsoft.com/office/drawing/2014/main" val="20005"/>
                    </a:ext>
                  </a:extLst>
                </a:gridCol>
                <a:gridCol w="1368153">
                  <a:extLst>
                    <a:ext uri="{9D8B030D-6E8A-4147-A177-3AD203B41FA5}">
                      <a16:colId xmlns:a16="http://schemas.microsoft.com/office/drawing/2014/main" val="20006"/>
                    </a:ext>
                  </a:extLst>
                </a:gridCol>
              </a:tblGrid>
              <a:tr h="472457">
                <a:tc>
                  <a:txBody>
                    <a:bodyPr/>
                    <a:lstStyle/>
                    <a:p>
                      <a:pPr algn="ctr"/>
                      <a:r>
                        <a:rPr lang="en-US" altLang="zh-CN"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Model</a:t>
                      </a:r>
                      <a:endPar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参数量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运行时间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局点</a:t>
                      </a:r>
                      <a:r>
                        <a:rPr lang="en-US" altLang="zh-CN"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r>
                        <a:rPr lang="en-US" altLang="zh-CN" sz="1400" b="0" baseline="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ACC</a:t>
                      </a:r>
                      <a:endPar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局点</a:t>
                      </a:r>
                      <a:r>
                        <a:rPr lang="en-US" altLang="zh-CN"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1400" b="0" baseline="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ACC</a:t>
                      </a:r>
                      <a:endPar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局点</a:t>
                      </a:r>
                      <a:r>
                        <a:rPr lang="en-US" altLang="zh-CN"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3 ACC</a:t>
                      </a:r>
                      <a:endPar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数据集中</a:t>
                      </a:r>
                      <a:r>
                        <a:rPr lang="en-US" altLang="zh-CN"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ACC</a:t>
                      </a:r>
                      <a:endPar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472457">
                <a:tc>
                  <a:txBody>
                    <a:bodyPr/>
                    <a:lstStyle/>
                    <a:p>
                      <a:pPr algn="ctr"/>
                      <a:r>
                        <a:rPr lang="en-US" altLang="zh-CN" sz="1400" b="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Type A</a:t>
                      </a:r>
                      <a:endParaRPr lang="zh-CN" altLang="en-US" sz="1400" b="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b="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2, 037, 629</a:t>
                      </a:r>
                      <a:endParaRPr lang="zh-CN" altLang="en-US" sz="1400" b="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b="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2.51h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b="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0.757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b="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0.803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b="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0.755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b="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0.932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472457">
                <a:tc>
                  <a:txBody>
                    <a:bodyPr/>
                    <a:lstStyle/>
                    <a:p>
                      <a:pPr algn="ctr"/>
                      <a:r>
                        <a:rPr lang="en-US" altLang="zh-CN" sz="1400" b="0"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Type B</a:t>
                      </a:r>
                      <a:endParaRPr lang="zh-CN" altLang="en-US" sz="1400" b="0"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b="0"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726, 293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b="0"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1.89h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b="0"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0.659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b="0"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0.742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b="0"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0.708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b="0"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0.916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a:spcAft>
                <a:spcPts val="0"/>
              </a:spcAft>
              <a:defRPr/>
            </a:pPr>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FedPAN</a:t>
            </a: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应用效果</a:t>
            </a:r>
            <a:endPar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graphicFrame>
        <p:nvGraphicFramePr>
          <p:cNvPr id="23" name="表格 22"/>
          <p:cNvGraphicFramePr>
            <a:graphicFrameLocks noGrp="1"/>
          </p:cNvGraphicFramePr>
          <p:nvPr/>
        </p:nvGraphicFramePr>
        <p:xfrm>
          <a:off x="539553" y="1549302"/>
          <a:ext cx="7920879" cy="1301763"/>
        </p:xfrm>
        <a:graphic>
          <a:graphicData uri="http://schemas.openxmlformats.org/drawingml/2006/table">
            <a:tbl>
              <a:tblPr firstRow="1" bandRow="1">
                <a:tableStyleId>{5C22544A-7EE6-4342-B048-85BDC9FD1C3A}</a:tableStyleId>
              </a:tblPr>
              <a:tblGrid>
                <a:gridCol w="1584176">
                  <a:extLst>
                    <a:ext uri="{9D8B030D-6E8A-4147-A177-3AD203B41FA5}">
                      <a16:colId xmlns:a16="http://schemas.microsoft.com/office/drawing/2014/main" val="20000"/>
                    </a:ext>
                  </a:extLst>
                </a:gridCol>
                <a:gridCol w="1488165">
                  <a:extLst>
                    <a:ext uri="{9D8B030D-6E8A-4147-A177-3AD203B41FA5}">
                      <a16:colId xmlns:a16="http://schemas.microsoft.com/office/drawing/2014/main" val="20001"/>
                    </a:ext>
                  </a:extLst>
                </a:gridCol>
                <a:gridCol w="1488165">
                  <a:extLst>
                    <a:ext uri="{9D8B030D-6E8A-4147-A177-3AD203B41FA5}">
                      <a16:colId xmlns:a16="http://schemas.microsoft.com/office/drawing/2014/main" val="20002"/>
                    </a:ext>
                  </a:extLst>
                </a:gridCol>
                <a:gridCol w="1488165">
                  <a:extLst>
                    <a:ext uri="{9D8B030D-6E8A-4147-A177-3AD203B41FA5}">
                      <a16:colId xmlns:a16="http://schemas.microsoft.com/office/drawing/2014/main" val="20003"/>
                    </a:ext>
                  </a:extLst>
                </a:gridCol>
                <a:gridCol w="1872208">
                  <a:extLst>
                    <a:ext uri="{9D8B030D-6E8A-4147-A177-3AD203B41FA5}">
                      <a16:colId xmlns:a16="http://schemas.microsoft.com/office/drawing/2014/main" val="20004"/>
                    </a:ext>
                  </a:extLst>
                </a:gridCol>
              </a:tblGrid>
              <a:tr h="433921">
                <a:tc>
                  <a:txBody>
                    <a:bodyPr/>
                    <a:lstStyle/>
                    <a:p>
                      <a:pPr algn="ctr"/>
                      <a:r>
                        <a:rPr lang="en-US" altLang="zh-CN" sz="18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FedAvg</a:t>
                      </a:r>
                      <a:endParaRPr lang="zh-CN" altLang="en-US" sz="18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局点</a:t>
                      </a: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 ACC</a:t>
                      </a:r>
                      <a:endPar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局点</a:t>
                      </a: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 ACC</a:t>
                      </a:r>
                      <a:endPar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局点</a:t>
                      </a: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3 ACC</a:t>
                      </a:r>
                      <a:endPar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全局测试集</a:t>
                      </a: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ACC</a:t>
                      </a:r>
                      <a:endPar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433921">
                <a:tc>
                  <a:txBody>
                    <a:bodyPr/>
                    <a:lstStyle/>
                    <a:p>
                      <a:pPr algn="ctr"/>
                      <a:r>
                        <a:rPr lang="en-US" altLang="zh-CN"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E=5</a:t>
                      </a:r>
                      <a:endPar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43392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E=10</a:t>
                      </a:r>
                      <a:endPar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bl>
          </a:graphicData>
        </a:graphic>
      </p:graphicFrame>
      <p:graphicFrame>
        <p:nvGraphicFramePr>
          <p:cNvPr id="24" name="表格 23"/>
          <p:cNvGraphicFramePr>
            <a:graphicFrameLocks noGrp="1"/>
          </p:cNvGraphicFramePr>
          <p:nvPr/>
        </p:nvGraphicFramePr>
        <p:xfrm>
          <a:off x="539552" y="3140968"/>
          <a:ext cx="7920879" cy="1301763"/>
        </p:xfrm>
        <a:graphic>
          <a:graphicData uri="http://schemas.openxmlformats.org/drawingml/2006/table">
            <a:tbl>
              <a:tblPr firstRow="1" bandRow="1">
                <a:tableStyleId>{5C22544A-7EE6-4342-B048-85BDC9FD1C3A}</a:tableStyleId>
              </a:tblPr>
              <a:tblGrid>
                <a:gridCol w="1584176">
                  <a:extLst>
                    <a:ext uri="{9D8B030D-6E8A-4147-A177-3AD203B41FA5}">
                      <a16:colId xmlns:a16="http://schemas.microsoft.com/office/drawing/2014/main" val="20000"/>
                    </a:ext>
                  </a:extLst>
                </a:gridCol>
                <a:gridCol w="1488165">
                  <a:extLst>
                    <a:ext uri="{9D8B030D-6E8A-4147-A177-3AD203B41FA5}">
                      <a16:colId xmlns:a16="http://schemas.microsoft.com/office/drawing/2014/main" val="20001"/>
                    </a:ext>
                  </a:extLst>
                </a:gridCol>
                <a:gridCol w="1488165">
                  <a:extLst>
                    <a:ext uri="{9D8B030D-6E8A-4147-A177-3AD203B41FA5}">
                      <a16:colId xmlns:a16="http://schemas.microsoft.com/office/drawing/2014/main" val="20002"/>
                    </a:ext>
                  </a:extLst>
                </a:gridCol>
                <a:gridCol w="1488165">
                  <a:extLst>
                    <a:ext uri="{9D8B030D-6E8A-4147-A177-3AD203B41FA5}">
                      <a16:colId xmlns:a16="http://schemas.microsoft.com/office/drawing/2014/main" val="20003"/>
                    </a:ext>
                  </a:extLst>
                </a:gridCol>
                <a:gridCol w="1872208">
                  <a:extLst>
                    <a:ext uri="{9D8B030D-6E8A-4147-A177-3AD203B41FA5}">
                      <a16:colId xmlns:a16="http://schemas.microsoft.com/office/drawing/2014/main" val="20004"/>
                    </a:ext>
                  </a:extLst>
                </a:gridCol>
              </a:tblGrid>
              <a:tr h="433921">
                <a:tc>
                  <a:txBody>
                    <a:bodyPr/>
                    <a:lstStyle/>
                    <a:p>
                      <a:pPr algn="ctr"/>
                      <a:r>
                        <a:rPr lang="en-US" altLang="zh-CN" sz="18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FedPAN</a:t>
                      </a:r>
                      <a:endParaRPr lang="zh-CN" altLang="en-US" sz="18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局点</a:t>
                      </a: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 ACC</a:t>
                      </a:r>
                      <a:endPar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局点</a:t>
                      </a: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 ACC</a:t>
                      </a:r>
                      <a:endPar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局点</a:t>
                      </a: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3 ACC</a:t>
                      </a:r>
                      <a:endPar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全局测试集</a:t>
                      </a: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ACC</a:t>
                      </a:r>
                      <a:endPar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433921">
                <a:tc>
                  <a:txBody>
                    <a:bodyPr/>
                    <a:lstStyle/>
                    <a:p>
                      <a:pPr algn="ctr"/>
                      <a:r>
                        <a:rPr lang="en-US" altLang="zh-CN"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E=5</a:t>
                      </a:r>
                      <a:endPar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0.873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43392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E=10</a:t>
                      </a:r>
                      <a:endPar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bl>
          </a:graphicData>
        </a:graphic>
      </p:graphicFrame>
      <p:sp>
        <p:nvSpPr>
          <p:cNvPr id="25" name="文本框 24"/>
          <p:cNvSpPr txBox="1"/>
          <p:nvPr/>
        </p:nvSpPr>
        <p:spPr>
          <a:xfrm>
            <a:off x="467544" y="4914063"/>
            <a:ext cx="8274465" cy="1323439"/>
          </a:xfrm>
          <a:prstGeom prst="rect">
            <a:avLst/>
          </a:prstGeom>
          <a:noFill/>
        </p:spPr>
        <p:txBody>
          <a:bodyPr wrap="square" rtlCol="0">
            <a:spAutoFit/>
          </a:bodyPr>
          <a:lstStyle/>
          <a:p>
            <a:r>
              <a:rPr lang="zh-CN" altLang="en-US" sz="2000" dirty="0">
                <a:ea typeface="楷体" panose="02010609060101010101" pitchFamily="49" charset="-122"/>
                <a:cs typeface="Times New Roman" panose="02020603050405020304" pitchFamily="18" charset="0"/>
              </a:rPr>
              <a:t>验证结果分析：</a:t>
            </a:r>
            <a:endParaRPr lang="en-US" altLang="zh-CN" sz="2000" dirty="0">
              <a:ea typeface="楷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zh-CN" altLang="en-US" sz="2000" dirty="0">
                <a:ea typeface="楷体" panose="02010609060101010101" pitchFamily="49" charset="-122"/>
                <a:cs typeface="Times New Roman" panose="02020603050405020304" pitchFamily="18" charset="0"/>
              </a:rPr>
              <a:t>由于数据异构，</a:t>
            </a:r>
            <a:r>
              <a:rPr lang="en-US" altLang="zh-CN" sz="2000" dirty="0">
                <a:ea typeface="楷体" panose="02010609060101010101" pitchFamily="49" charset="-122"/>
                <a:cs typeface="Times New Roman" panose="02020603050405020304" pitchFamily="18" charset="0"/>
              </a:rPr>
              <a:t>FedAvg</a:t>
            </a:r>
            <a:r>
              <a:rPr lang="zh-CN" altLang="en-US" sz="2000" dirty="0">
                <a:ea typeface="楷体" panose="02010609060101010101" pitchFamily="49" charset="-122"/>
                <a:cs typeface="Times New Roman" panose="02020603050405020304" pitchFamily="18" charset="0"/>
              </a:rPr>
              <a:t>使用点对点参数聚合的模型性能只有</a:t>
            </a:r>
            <a:r>
              <a:rPr lang="en-US" altLang="zh-CN" sz="2000" dirty="0">
                <a:ea typeface="楷体" panose="02010609060101010101" pitchFamily="49" charset="-122"/>
                <a:cs typeface="Times New Roman" panose="02020603050405020304" pitchFamily="18" charset="0"/>
              </a:rPr>
              <a:t>0.837</a:t>
            </a:r>
          </a:p>
          <a:p>
            <a:pPr marL="342900" indent="-342900">
              <a:buFont typeface="Arial" panose="020B0604020202020204" pitchFamily="34" charset="0"/>
              <a:buChar char="•"/>
            </a:pPr>
            <a:r>
              <a:rPr lang="zh-CN" altLang="en-US" sz="2000" dirty="0">
                <a:ea typeface="楷体" panose="02010609060101010101" pitchFamily="49" charset="-122"/>
                <a:cs typeface="Times New Roman" panose="02020603050405020304" pitchFamily="18" charset="0"/>
              </a:rPr>
              <a:t>采用了</a:t>
            </a:r>
            <a:r>
              <a:rPr lang="en-US" altLang="zh-CN" sz="2000" dirty="0">
                <a:ea typeface="楷体" panose="02010609060101010101" pitchFamily="49" charset="-122"/>
                <a:cs typeface="Times New Roman" panose="02020603050405020304" pitchFamily="18" charset="0"/>
              </a:rPr>
              <a:t>FedPAN</a:t>
            </a:r>
            <a:r>
              <a:rPr lang="zh-CN" altLang="en-US" sz="2000" dirty="0">
                <a:ea typeface="楷体" panose="02010609060101010101" pitchFamily="49" charset="-122"/>
                <a:cs typeface="Times New Roman" panose="02020603050405020304" pitchFamily="18" charset="0"/>
              </a:rPr>
              <a:t>的结果可以达到</a:t>
            </a:r>
            <a:r>
              <a:rPr lang="en-US" altLang="zh-CN" sz="2000" dirty="0">
                <a:ea typeface="楷体" panose="02010609060101010101" pitchFamily="49" charset="-122"/>
                <a:cs typeface="Times New Roman" panose="02020603050405020304" pitchFamily="18" charset="0"/>
              </a:rPr>
              <a:t>0.893</a:t>
            </a:r>
            <a:r>
              <a:rPr lang="zh-CN" altLang="en-US" sz="2000" dirty="0">
                <a:ea typeface="楷体" panose="02010609060101010101" pitchFamily="49" charset="-122"/>
                <a:cs typeface="Times New Roman" panose="02020603050405020304" pitchFamily="18" charset="0"/>
              </a:rPr>
              <a:t>，拉近了与数据集中式训练的效果</a:t>
            </a:r>
            <a:r>
              <a:rPr lang="en-US" altLang="zh-CN" sz="2000" dirty="0">
                <a:ea typeface="楷体" panose="02010609060101010101" pitchFamily="49" charset="-122"/>
                <a:cs typeface="Times New Roman" panose="02020603050405020304" pitchFamily="18" charset="0"/>
              </a:rPr>
              <a:t>(0.932)</a:t>
            </a:r>
            <a:r>
              <a:rPr lang="zh-CN" altLang="en-US" sz="2000" dirty="0">
                <a:ea typeface="楷体" panose="02010609060101010101" pitchFamily="49" charset="-122"/>
                <a:cs typeface="Times New Roman" panose="02020603050405020304" pitchFamily="18" charset="0"/>
              </a:rPr>
              <a:t>的差距</a:t>
            </a:r>
            <a:endParaRPr lang="en-US" altLang="zh-CN" sz="2000" dirty="0">
              <a:ea typeface="楷体" panose="02010609060101010101" pitchFamily="49" charset="-122"/>
              <a:cs typeface="Times New Roman" panose="02020603050405020304" pitchFamily="18" charset="0"/>
            </a:endParaRPr>
          </a:p>
        </p:txBody>
      </p:sp>
      <p:sp>
        <p:nvSpPr>
          <p:cNvPr id="27" name="文本框 26"/>
          <p:cNvSpPr txBox="1"/>
          <p:nvPr/>
        </p:nvSpPr>
        <p:spPr>
          <a:xfrm>
            <a:off x="5433577" y="4509120"/>
            <a:ext cx="3013310" cy="338554"/>
          </a:xfrm>
          <a:prstGeom prst="rect">
            <a:avLst/>
          </a:prstGeom>
          <a:noFill/>
        </p:spPr>
        <p:txBody>
          <a:bodyPr wrap="square" rtlCol="0">
            <a:spAutoFit/>
          </a:bodyPr>
          <a:lstStyle/>
          <a:p>
            <a:r>
              <a:rPr lang="en-US" altLang="zh-CN" sz="1600" dirty="0">
                <a:ea typeface="楷体" panose="02010609060101010101" pitchFamily="49" charset="-122"/>
                <a:cs typeface="Times New Roman" panose="02020603050405020304" pitchFamily="18" charset="0"/>
              </a:rPr>
              <a:t>* E</a:t>
            </a:r>
            <a:r>
              <a:rPr lang="zh-CN" altLang="en-US" sz="1600" dirty="0">
                <a:ea typeface="楷体" panose="02010609060101010101" pitchFamily="49" charset="-122"/>
                <a:cs typeface="Times New Roman" panose="02020603050405020304" pitchFamily="18" charset="0"/>
              </a:rPr>
              <a:t>代表客户端本地迭代的轮次</a:t>
            </a:r>
            <a:endParaRPr lang="en-US" altLang="zh-CN" sz="1600" dirty="0">
              <a:ea typeface="楷体" panose="02010609060101010101" pitchFamily="49" charset="-122"/>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541" y="154182"/>
            <a:ext cx="6452376" cy="626403"/>
          </a:xfrm>
        </p:spPr>
        <p:txBody>
          <a:bodyPr/>
          <a:lstStyle/>
          <a:p>
            <a:pPr algn="l"/>
            <a:r>
              <a:rPr kumimoji="1" lang="zh-CN" altLang="en-US" sz="3200" b="0" dirty="0">
                <a:solidFill>
                  <a:srgbClr val="FF0000"/>
                </a:solidFill>
                <a:effectLst/>
                <a:cs typeface="Verdana" panose="020B0604030504040204" pitchFamily="34" charset="0"/>
              </a:rPr>
              <a:t>智能系统设计与应用 </a:t>
            </a:r>
            <a:r>
              <a:rPr kumimoji="1" lang="en-US" altLang="zh-CN" sz="2400" b="0" dirty="0">
                <a:solidFill>
                  <a:prstClr val="black"/>
                </a:solidFill>
                <a:effectLst/>
                <a:cs typeface="Verdana" panose="020B0604030504040204" pitchFamily="34" charset="0"/>
              </a:rPr>
              <a:t>(</a:t>
            </a:r>
            <a:r>
              <a:rPr kumimoji="1" lang="en-US" altLang="zh-CN" sz="2000" b="0" dirty="0">
                <a:solidFill>
                  <a:prstClr val="black"/>
                </a:solidFill>
                <a:effectLst/>
                <a:cs typeface="Verdana" panose="020B0604030504040204" pitchFamily="34" charset="0"/>
              </a:rPr>
              <a:t>2022 </a:t>
            </a:r>
            <a:r>
              <a:rPr kumimoji="1" lang="zh-CN" altLang="en-US" sz="2400" b="0" dirty="0">
                <a:solidFill>
                  <a:prstClr val="black"/>
                </a:solidFill>
                <a:effectLst/>
                <a:cs typeface="Verdana" panose="020B0604030504040204" pitchFamily="34" charset="0"/>
              </a:rPr>
              <a:t>春季学期</a:t>
            </a:r>
            <a:r>
              <a:rPr kumimoji="1" lang="en-US" altLang="zh-CN" sz="2400" b="0" dirty="0">
                <a:solidFill>
                  <a:prstClr val="black"/>
                </a:solidFill>
                <a:effectLst/>
                <a:cs typeface="Verdana" panose="020B0604030504040204" pitchFamily="34" charset="0"/>
              </a:rPr>
              <a:t>)</a:t>
            </a:r>
            <a:r>
              <a:rPr kumimoji="1" lang="zh-CN" altLang="en-US" sz="3200" b="0" dirty="0">
                <a:solidFill>
                  <a:srgbClr val="FF0000"/>
                </a:solidFill>
                <a:effectLst/>
                <a:cs typeface="Verdana" panose="020B0604030504040204" pitchFamily="34" charset="0"/>
              </a:rPr>
              <a:t> </a:t>
            </a:r>
            <a:endParaRPr lang="zh-CN" altLang="en-US" sz="3200" b="0" dirty="0">
              <a:solidFill>
                <a:srgbClr val="FF0000"/>
              </a:solidFill>
              <a:effectLst/>
            </a:endParaRPr>
          </a:p>
        </p:txBody>
      </p:sp>
      <p:sp>
        <p:nvSpPr>
          <p:cNvPr id="4" name="内容占位符 2"/>
          <p:cNvSpPr txBox="1"/>
          <p:nvPr/>
        </p:nvSpPr>
        <p:spPr>
          <a:xfrm>
            <a:off x="6402659" y="5890879"/>
            <a:ext cx="2741341" cy="509921"/>
          </a:xfrm>
          <a:prstGeom prst="rect">
            <a:avLst/>
          </a:prstGeom>
        </p:spPr>
        <p:txBody>
          <a:bodyPr vert="horz" lIns="91440" tIns="4680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zh-CN" altLang="en-US" sz="2400" dirty="0"/>
              <a:t>主讲教师：詹德川</a:t>
            </a:r>
          </a:p>
        </p:txBody>
      </p:sp>
      <p:sp>
        <p:nvSpPr>
          <p:cNvPr id="5" name="内容占位符 2"/>
          <p:cNvSpPr txBox="1"/>
          <p:nvPr/>
        </p:nvSpPr>
        <p:spPr>
          <a:xfrm>
            <a:off x="466725" y="1642745"/>
            <a:ext cx="8209915" cy="2364105"/>
          </a:xfrm>
          <a:prstGeom prst="rect">
            <a:avLst/>
          </a:prstGeom>
        </p:spPr>
        <p:txBody>
          <a:bodyPr vert="horz" lIns="91440" tIns="4680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altLang="zh-CN" sz="3600" dirty="0">
                <a:solidFill>
                  <a:schemeClr val="tx1"/>
                </a:solidFill>
                <a:effectLst>
                  <a:outerShdw blurRad="38100" dist="19050" dir="2700000" algn="tl" rotWithShape="0">
                    <a:schemeClr val="dk1">
                      <a:alpha val="40000"/>
                    </a:schemeClr>
                  </a:outerShdw>
                </a:effectLst>
              </a:rPr>
              <a:t>Case VI:</a:t>
            </a:r>
          </a:p>
          <a:p>
            <a:pPr marL="0" indent="0" algn="ctr">
              <a:buNone/>
            </a:pPr>
            <a:r>
              <a:rPr lang="en-US" altLang="zh-CN" sz="3600" dirty="0">
                <a:effectLst>
                  <a:outerShdw blurRad="38100" dist="19050" dir="2700000" algn="tl" rotWithShape="0">
                    <a:schemeClr val="dk1">
                      <a:alpha val="40000"/>
                    </a:schemeClr>
                  </a:outerShdw>
                </a:effectLst>
              </a:rPr>
              <a:t>How to Measure the Difference</a:t>
            </a:r>
            <a:endParaRPr lang="zh-CN" altLang="en-US" sz="3600" dirty="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206327" cy="369332"/>
          </a:xfrm>
          <a:prstGeom prst="rect">
            <a:avLst/>
          </a:prstGeom>
        </p:spPr>
        <p:txBody>
          <a:bodyPr wrap="none">
            <a:spAutoFit/>
          </a:bodyPr>
          <a:lstStyle/>
          <a:p>
            <a:r>
              <a:rPr lang="zh-CN" altLang="en-US" b="1" dirty="0">
                <a:solidFill>
                  <a:srgbClr val="0000CC"/>
                </a:solidFill>
                <a:latin typeface="楷体" pitchFamily="49" charset="-122"/>
                <a:ea typeface="楷体" pitchFamily="49" charset="-122"/>
              </a:rPr>
              <a:t>利用多视图信息进行度量学习</a:t>
            </a:r>
            <a:endParaRPr lang="en-US" altLang="zh-CN" b="1" dirty="0">
              <a:solidFill>
                <a:srgbClr val="0000CC"/>
              </a:solidFill>
              <a:latin typeface="楷体" pitchFamily="49" charset="-122"/>
              <a:ea typeface="楷体" pitchFamily="49" charset="-122"/>
            </a:endParaRPr>
          </a:p>
        </p:txBody>
      </p:sp>
      <p:sp>
        <p:nvSpPr>
          <p:cNvPr id="3" name="标题 1"/>
          <p:cNvSpPr txBox="1">
            <a:spLocks/>
          </p:cNvSpPr>
          <p:nvPr/>
        </p:nvSpPr>
        <p:spPr>
          <a:xfrm>
            <a:off x="250824" y="466502"/>
            <a:ext cx="6553423" cy="730250"/>
          </a:xfrm>
          <a:prstGeom prst="rect">
            <a:avLst/>
          </a:prstGeom>
        </p:spPr>
        <p:txBody>
          <a:bodyPr/>
          <a:lstStyle>
            <a:lvl1pPr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Monaco" pitchFamily="49" charset="0"/>
                <a:ea typeface="楷体" pitchFamily="49" charset="-122"/>
                <a:cs typeface="+mj-cs"/>
              </a:defRPr>
            </a:lvl1pPr>
            <a:lvl2pPr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2pPr>
            <a:lvl3pPr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3pPr>
            <a:lvl4pPr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4pPr>
            <a:lvl5pPr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5pPr>
            <a:lvl6pPr marL="457200"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6pPr>
            <a:lvl7pPr marL="914400"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7pPr>
            <a:lvl8pPr marL="1371600"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8pPr>
            <a:lvl9pPr marL="1828800"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9pPr>
          </a:lstStyle>
          <a:p>
            <a:pPr lvl="0"/>
            <a:r>
              <a:rPr lang="zh-CN" altLang="en-US" sz="2800" dirty="0">
                <a:effectLst/>
              </a:rPr>
              <a:t>基于双视图关联距离度量的半监督学习</a:t>
            </a:r>
          </a:p>
        </p:txBody>
      </p:sp>
      <p:grpSp>
        <p:nvGrpSpPr>
          <p:cNvPr id="4" name="组合 3"/>
          <p:cNvGrpSpPr/>
          <p:nvPr/>
        </p:nvGrpSpPr>
        <p:grpSpPr>
          <a:xfrm>
            <a:off x="539552" y="1484784"/>
            <a:ext cx="1928826" cy="500066"/>
            <a:chOff x="1000100" y="1428736"/>
            <a:chExt cx="1928826" cy="500066"/>
          </a:xfrm>
        </p:grpSpPr>
        <p:sp>
          <p:nvSpPr>
            <p:cNvPr id="5" name="椭圆 4"/>
            <p:cNvSpPr/>
            <p:nvPr/>
          </p:nvSpPr>
          <p:spPr bwMode="auto">
            <a:xfrm>
              <a:off x="1000100" y="1428736"/>
              <a:ext cx="1928826" cy="500066"/>
            </a:xfrm>
            <a:prstGeom prst="ellipse">
              <a:avLst/>
            </a:prstGeom>
            <a:solidFill>
              <a:srgbClr val="CCEC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latin typeface="Times New Roman" pitchFamily="18" charset="0"/>
                <a:ea typeface="宋体" pitchFamily="2" charset="-122"/>
              </a:endParaRPr>
            </a:p>
          </p:txBody>
        </p:sp>
        <p:sp>
          <p:nvSpPr>
            <p:cNvPr id="6" name="TextBox 5"/>
            <p:cNvSpPr txBox="1"/>
            <p:nvPr/>
          </p:nvSpPr>
          <p:spPr>
            <a:xfrm>
              <a:off x="1500166" y="1500174"/>
              <a:ext cx="857256" cy="400110"/>
            </a:xfrm>
            <a:prstGeom prst="rect">
              <a:avLst/>
            </a:prstGeom>
            <a:noFill/>
          </p:spPr>
          <p:txBody>
            <a:bodyPr wrap="square" rtlCol="0">
              <a:spAutoFit/>
            </a:bodyPr>
            <a:lstStyle/>
            <a:p>
              <a:r>
                <a:rPr lang="zh-CN" altLang="en-US" sz="2000" b="1" dirty="0">
                  <a:latin typeface="华文楷体" pitchFamily="2" charset="-122"/>
                  <a:ea typeface="华文楷体" pitchFamily="2" charset="-122"/>
                </a:rPr>
                <a:t>视图</a:t>
              </a:r>
              <a:r>
                <a:rPr lang="en-US" altLang="zh-CN" sz="2000" b="1" dirty="0">
                  <a:latin typeface="华文楷体" pitchFamily="2" charset="-122"/>
                  <a:ea typeface="华文楷体" pitchFamily="2" charset="-122"/>
                </a:rPr>
                <a:t>1</a:t>
              </a:r>
              <a:endParaRPr lang="zh-CN" altLang="en-US" sz="2000" b="1" dirty="0">
                <a:latin typeface="华文楷体" pitchFamily="2" charset="-122"/>
                <a:ea typeface="华文楷体" pitchFamily="2" charset="-122"/>
              </a:endParaRPr>
            </a:p>
          </p:txBody>
        </p:sp>
      </p:grpSp>
      <p:grpSp>
        <p:nvGrpSpPr>
          <p:cNvPr id="7" name="组合 6"/>
          <p:cNvGrpSpPr/>
          <p:nvPr/>
        </p:nvGrpSpPr>
        <p:grpSpPr>
          <a:xfrm>
            <a:off x="5540212" y="1556222"/>
            <a:ext cx="1928826" cy="500066"/>
            <a:chOff x="1000100" y="1428736"/>
            <a:chExt cx="1928826" cy="500066"/>
          </a:xfrm>
        </p:grpSpPr>
        <p:sp>
          <p:nvSpPr>
            <p:cNvPr id="8" name="椭圆 7"/>
            <p:cNvSpPr/>
            <p:nvPr/>
          </p:nvSpPr>
          <p:spPr bwMode="auto">
            <a:xfrm>
              <a:off x="1000100" y="1428736"/>
              <a:ext cx="1928826" cy="500066"/>
            </a:xfrm>
            <a:prstGeom prst="ellipse">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latin typeface="Times New Roman" pitchFamily="18" charset="0"/>
                <a:ea typeface="宋体" pitchFamily="2" charset="-122"/>
              </a:endParaRPr>
            </a:p>
          </p:txBody>
        </p:sp>
        <p:sp>
          <p:nvSpPr>
            <p:cNvPr id="9" name="TextBox 8"/>
            <p:cNvSpPr txBox="1"/>
            <p:nvPr/>
          </p:nvSpPr>
          <p:spPr>
            <a:xfrm>
              <a:off x="1500166" y="1500174"/>
              <a:ext cx="857256" cy="400110"/>
            </a:xfrm>
            <a:prstGeom prst="rect">
              <a:avLst/>
            </a:prstGeom>
            <a:noFill/>
          </p:spPr>
          <p:txBody>
            <a:bodyPr wrap="square" rtlCol="0">
              <a:spAutoFit/>
            </a:bodyPr>
            <a:lstStyle/>
            <a:p>
              <a:r>
                <a:rPr lang="zh-CN" altLang="en-US" sz="2000" b="1" dirty="0">
                  <a:latin typeface="华文楷体" pitchFamily="2" charset="-122"/>
                  <a:ea typeface="华文楷体" pitchFamily="2" charset="-122"/>
                </a:rPr>
                <a:t>视图</a:t>
              </a:r>
              <a:r>
                <a:rPr lang="en-US" altLang="zh-CN" sz="2000" b="1" dirty="0">
                  <a:latin typeface="华文楷体" pitchFamily="2" charset="-122"/>
                  <a:ea typeface="华文楷体" pitchFamily="2" charset="-122"/>
                </a:rPr>
                <a:t>2</a:t>
              </a:r>
              <a:endParaRPr lang="zh-CN" altLang="en-US" sz="2000" b="1" dirty="0">
                <a:latin typeface="华文楷体" pitchFamily="2" charset="-122"/>
                <a:ea typeface="华文楷体" pitchFamily="2" charset="-122"/>
              </a:endParaRPr>
            </a:p>
          </p:txBody>
        </p:sp>
      </p:grpSp>
      <p:grpSp>
        <p:nvGrpSpPr>
          <p:cNvPr id="10" name="组合 9"/>
          <p:cNvGrpSpPr/>
          <p:nvPr/>
        </p:nvGrpSpPr>
        <p:grpSpPr>
          <a:xfrm>
            <a:off x="3468510" y="2199164"/>
            <a:ext cx="1143008" cy="1000132"/>
            <a:chOff x="3714744" y="2143116"/>
            <a:chExt cx="1143008" cy="1000132"/>
          </a:xfrm>
        </p:grpSpPr>
        <p:sp>
          <p:nvSpPr>
            <p:cNvPr id="11" name="正五边形 10"/>
            <p:cNvSpPr/>
            <p:nvPr/>
          </p:nvSpPr>
          <p:spPr bwMode="auto">
            <a:xfrm>
              <a:off x="3714744" y="2143116"/>
              <a:ext cx="1143008" cy="1000132"/>
            </a:xfrm>
            <a:prstGeom prst="pentagon">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latin typeface="Times New Roman" pitchFamily="18" charset="0"/>
                <a:ea typeface="宋体" pitchFamily="2" charset="-122"/>
              </a:endParaRPr>
            </a:p>
          </p:txBody>
        </p:sp>
        <p:sp>
          <p:nvSpPr>
            <p:cNvPr id="12" name="TextBox 11"/>
            <p:cNvSpPr txBox="1"/>
            <p:nvPr/>
          </p:nvSpPr>
          <p:spPr>
            <a:xfrm>
              <a:off x="3929058" y="2357430"/>
              <a:ext cx="714380" cy="707886"/>
            </a:xfrm>
            <a:prstGeom prst="rect">
              <a:avLst/>
            </a:prstGeom>
            <a:noFill/>
          </p:spPr>
          <p:txBody>
            <a:bodyPr wrap="square" rtlCol="0">
              <a:spAutoFit/>
            </a:bodyPr>
            <a:lstStyle/>
            <a:p>
              <a:r>
                <a:rPr lang="zh-CN" altLang="en-US" sz="2000" b="1" dirty="0">
                  <a:latin typeface="华文楷体" pitchFamily="2" charset="-122"/>
                  <a:ea typeface="华文楷体" pitchFamily="2" charset="-122"/>
                </a:rPr>
                <a:t>条件独立</a:t>
              </a:r>
            </a:p>
          </p:txBody>
        </p:sp>
      </p:grpSp>
      <p:sp>
        <p:nvSpPr>
          <p:cNvPr id="13" name="右箭头 12"/>
          <p:cNvSpPr/>
          <p:nvPr/>
        </p:nvSpPr>
        <p:spPr bwMode="auto">
          <a:xfrm rot="2144560">
            <a:off x="2755701" y="2034387"/>
            <a:ext cx="571504" cy="142876"/>
          </a:xfrm>
          <a:prstGeom prst="rightArrow">
            <a:avLst/>
          </a:prstGeom>
          <a:solidFill>
            <a:schemeClr val="accent6">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latin typeface="Times New Roman" pitchFamily="18" charset="0"/>
              <a:ea typeface="宋体" pitchFamily="2" charset="-122"/>
            </a:endParaRPr>
          </a:p>
        </p:txBody>
      </p:sp>
      <p:sp>
        <p:nvSpPr>
          <p:cNvPr id="14" name="右箭头 13"/>
          <p:cNvSpPr/>
          <p:nvPr/>
        </p:nvSpPr>
        <p:spPr bwMode="auto">
          <a:xfrm rot="5400000">
            <a:off x="3754261" y="3481725"/>
            <a:ext cx="571504" cy="322039"/>
          </a:xfrm>
          <a:prstGeom prst="rightArrow">
            <a:avLst/>
          </a:prstGeom>
          <a:solidFill>
            <a:schemeClr val="accent6">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latin typeface="Times New Roman" pitchFamily="18" charset="0"/>
              <a:ea typeface="宋体" pitchFamily="2" charset="-122"/>
            </a:endParaRPr>
          </a:p>
        </p:txBody>
      </p:sp>
      <p:sp>
        <p:nvSpPr>
          <p:cNvPr id="15" name="右箭头 14"/>
          <p:cNvSpPr/>
          <p:nvPr/>
        </p:nvSpPr>
        <p:spPr bwMode="auto">
          <a:xfrm rot="8725884">
            <a:off x="4673039" y="2134371"/>
            <a:ext cx="571504" cy="142876"/>
          </a:xfrm>
          <a:prstGeom prst="rightArrow">
            <a:avLst/>
          </a:prstGeom>
          <a:solidFill>
            <a:schemeClr val="accent6">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latin typeface="Times New Roman" pitchFamily="18" charset="0"/>
              <a:ea typeface="宋体" pitchFamily="2" charset="-122"/>
            </a:endParaRPr>
          </a:p>
        </p:txBody>
      </p:sp>
      <p:grpSp>
        <p:nvGrpSpPr>
          <p:cNvPr id="17" name="组合 6"/>
          <p:cNvGrpSpPr/>
          <p:nvPr/>
        </p:nvGrpSpPr>
        <p:grpSpPr>
          <a:xfrm>
            <a:off x="3057588" y="4357519"/>
            <a:ext cx="1928826" cy="500066"/>
            <a:chOff x="1000100" y="1428736"/>
            <a:chExt cx="1928826" cy="500066"/>
          </a:xfrm>
        </p:grpSpPr>
        <p:sp>
          <p:nvSpPr>
            <p:cNvPr id="18" name="椭圆 4"/>
            <p:cNvSpPr/>
            <p:nvPr/>
          </p:nvSpPr>
          <p:spPr bwMode="auto">
            <a:xfrm>
              <a:off x="1000100" y="1428736"/>
              <a:ext cx="1928826" cy="500066"/>
            </a:xfrm>
            <a:prstGeom prst="ellipse">
              <a:avLst/>
            </a:prstGeom>
            <a:solidFill>
              <a:srgbClr val="CCEC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latin typeface="Times New Roman" pitchFamily="18" charset="0"/>
                <a:ea typeface="宋体" pitchFamily="2" charset="-122"/>
              </a:endParaRPr>
            </a:p>
          </p:txBody>
        </p:sp>
        <p:sp>
          <p:nvSpPr>
            <p:cNvPr id="19" name="TextBox 18"/>
            <p:cNvSpPr txBox="1"/>
            <p:nvPr/>
          </p:nvSpPr>
          <p:spPr>
            <a:xfrm>
              <a:off x="1352512" y="1500174"/>
              <a:ext cx="1261691" cy="400110"/>
            </a:xfrm>
            <a:prstGeom prst="rect">
              <a:avLst/>
            </a:prstGeom>
            <a:noFill/>
          </p:spPr>
          <p:txBody>
            <a:bodyPr wrap="square" rtlCol="0">
              <a:spAutoFit/>
            </a:bodyPr>
            <a:lstStyle/>
            <a:p>
              <a:r>
                <a:rPr lang="zh-CN" altLang="en-US" sz="2000" b="1" dirty="0">
                  <a:latin typeface="华文楷体" pitchFamily="2" charset="-122"/>
                  <a:ea typeface="华文楷体" pitchFamily="2" charset="-122"/>
                </a:rPr>
                <a:t>真实类别</a:t>
              </a:r>
            </a:p>
          </p:txBody>
        </p:sp>
      </p:grpSp>
      <p:sp>
        <p:nvSpPr>
          <p:cNvPr id="20" name="TextBox 19"/>
          <p:cNvSpPr txBox="1"/>
          <p:nvPr/>
        </p:nvSpPr>
        <p:spPr>
          <a:xfrm>
            <a:off x="3543947" y="5664960"/>
            <a:ext cx="1000132" cy="400110"/>
          </a:xfrm>
          <a:prstGeom prst="rect">
            <a:avLst/>
          </a:prstGeom>
          <a:noFill/>
        </p:spPr>
        <p:txBody>
          <a:bodyPr wrap="square" rtlCol="0">
            <a:spAutoFit/>
          </a:bodyPr>
          <a:lstStyle/>
          <a:p>
            <a:r>
              <a:rPr lang="zh-CN" altLang="en-US" sz="2000" b="1" dirty="0">
                <a:latin typeface="华文楷体" pitchFamily="2" charset="-122"/>
                <a:ea typeface="华文楷体" pitchFamily="2" charset="-122"/>
              </a:rPr>
              <a:t>相关性</a:t>
            </a:r>
          </a:p>
        </p:txBody>
      </p:sp>
      <p:grpSp>
        <p:nvGrpSpPr>
          <p:cNvPr id="21" name="Group 5"/>
          <p:cNvGrpSpPr>
            <a:grpSpLocks/>
          </p:cNvGrpSpPr>
          <p:nvPr/>
        </p:nvGrpSpPr>
        <p:grpSpPr bwMode="auto">
          <a:xfrm>
            <a:off x="1200200" y="4357519"/>
            <a:ext cx="574675" cy="862012"/>
            <a:chOff x="1429" y="1979"/>
            <a:chExt cx="362" cy="543"/>
          </a:xfrm>
        </p:grpSpPr>
        <p:sp>
          <p:nvSpPr>
            <p:cNvPr id="22" name="Rectangle 6"/>
            <p:cNvSpPr>
              <a:spLocks noChangeArrowheads="1"/>
            </p:cNvSpPr>
            <p:nvPr/>
          </p:nvSpPr>
          <p:spPr bwMode="auto">
            <a:xfrm>
              <a:off x="1610" y="1979"/>
              <a:ext cx="91" cy="90"/>
            </a:xfrm>
            <a:prstGeom prst="rect">
              <a:avLst/>
            </a:prstGeom>
            <a:noFill/>
            <a:ln w="19050">
              <a:solidFill>
                <a:schemeClr val="tx1"/>
              </a:solidFill>
              <a:miter lim="800000"/>
              <a:headEnd type="none" w="sm" len="sm"/>
              <a:tailEnd type="none" w="sm" len="sm"/>
            </a:ln>
          </p:spPr>
          <p:txBody>
            <a:bodyPr wrap="none" anchor="ctr"/>
            <a:lstStyle/>
            <a:p>
              <a:pPr eaLnBrk="0" hangingPunct="0"/>
              <a:endParaRPr lang="zh-CN" altLang="en-US"/>
            </a:p>
          </p:txBody>
        </p:sp>
        <p:sp>
          <p:nvSpPr>
            <p:cNvPr id="23" name="Line 7"/>
            <p:cNvSpPr>
              <a:spLocks noChangeShapeType="1"/>
            </p:cNvSpPr>
            <p:nvPr/>
          </p:nvSpPr>
          <p:spPr bwMode="auto">
            <a:xfrm flipH="1">
              <a:off x="1565" y="2069"/>
              <a:ext cx="90" cy="136"/>
            </a:xfrm>
            <a:prstGeom prst="line">
              <a:avLst/>
            </a:prstGeom>
            <a:noFill/>
            <a:ln w="12700">
              <a:solidFill>
                <a:schemeClr val="tx1"/>
              </a:solidFill>
              <a:round/>
              <a:headEnd type="none" w="sm" len="sm"/>
              <a:tailEnd type="none" w="sm" len="sm"/>
            </a:ln>
          </p:spPr>
          <p:txBody>
            <a:bodyPr/>
            <a:lstStyle/>
            <a:p>
              <a:endParaRPr lang="zh-CN" altLang="en-US"/>
            </a:p>
          </p:txBody>
        </p:sp>
        <p:sp>
          <p:nvSpPr>
            <p:cNvPr id="24" name="Rectangle 8"/>
            <p:cNvSpPr>
              <a:spLocks noChangeArrowheads="1"/>
            </p:cNvSpPr>
            <p:nvPr/>
          </p:nvSpPr>
          <p:spPr bwMode="auto">
            <a:xfrm>
              <a:off x="1519" y="2205"/>
              <a:ext cx="91" cy="90"/>
            </a:xfrm>
            <a:prstGeom prst="rect">
              <a:avLst/>
            </a:prstGeom>
            <a:noFill/>
            <a:ln w="19050">
              <a:solidFill>
                <a:schemeClr val="tx1"/>
              </a:solidFill>
              <a:miter lim="800000"/>
              <a:headEnd type="none" w="sm" len="sm"/>
              <a:tailEnd type="none" w="sm" len="sm"/>
            </a:ln>
          </p:spPr>
          <p:txBody>
            <a:bodyPr wrap="none" anchor="ctr"/>
            <a:lstStyle/>
            <a:p>
              <a:pPr eaLnBrk="0" hangingPunct="0"/>
              <a:endParaRPr lang="zh-CN" altLang="en-US"/>
            </a:p>
          </p:txBody>
        </p:sp>
        <p:sp>
          <p:nvSpPr>
            <p:cNvPr id="25" name="Line 9"/>
            <p:cNvSpPr>
              <a:spLocks noChangeShapeType="1"/>
            </p:cNvSpPr>
            <p:nvPr/>
          </p:nvSpPr>
          <p:spPr bwMode="auto">
            <a:xfrm>
              <a:off x="1655" y="2069"/>
              <a:ext cx="91" cy="136"/>
            </a:xfrm>
            <a:prstGeom prst="line">
              <a:avLst/>
            </a:prstGeom>
            <a:noFill/>
            <a:ln w="12700">
              <a:solidFill>
                <a:schemeClr val="tx1"/>
              </a:solidFill>
              <a:round/>
              <a:headEnd type="none" w="sm" len="sm"/>
              <a:tailEnd type="none" w="sm" len="sm"/>
            </a:ln>
          </p:spPr>
          <p:txBody>
            <a:bodyPr/>
            <a:lstStyle/>
            <a:p>
              <a:endParaRPr lang="zh-CN" altLang="en-US"/>
            </a:p>
          </p:txBody>
        </p:sp>
        <p:sp>
          <p:nvSpPr>
            <p:cNvPr id="26" name="Oval 10"/>
            <p:cNvSpPr>
              <a:spLocks noChangeArrowheads="1"/>
            </p:cNvSpPr>
            <p:nvPr/>
          </p:nvSpPr>
          <p:spPr bwMode="auto">
            <a:xfrm>
              <a:off x="1701" y="2205"/>
              <a:ext cx="90" cy="90"/>
            </a:xfrm>
            <a:prstGeom prst="ellipse">
              <a:avLst/>
            </a:prstGeom>
            <a:noFill/>
            <a:ln w="12700">
              <a:solidFill>
                <a:schemeClr val="tx1"/>
              </a:solidFill>
              <a:round/>
              <a:headEnd type="none" w="sm" len="sm"/>
              <a:tailEnd type="none" w="sm" len="sm"/>
            </a:ln>
          </p:spPr>
          <p:txBody>
            <a:bodyPr wrap="none" anchor="ctr"/>
            <a:lstStyle/>
            <a:p>
              <a:pPr eaLnBrk="0" hangingPunct="0"/>
              <a:endParaRPr lang="zh-CN" altLang="en-US"/>
            </a:p>
          </p:txBody>
        </p:sp>
        <p:sp>
          <p:nvSpPr>
            <p:cNvPr id="27" name="Line 11"/>
            <p:cNvSpPr>
              <a:spLocks noChangeShapeType="1"/>
            </p:cNvSpPr>
            <p:nvPr/>
          </p:nvSpPr>
          <p:spPr bwMode="auto">
            <a:xfrm flipH="1">
              <a:off x="1474" y="2296"/>
              <a:ext cx="91" cy="136"/>
            </a:xfrm>
            <a:prstGeom prst="line">
              <a:avLst/>
            </a:prstGeom>
            <a:noFill/>
            <a:ln w="12700">
              <a:solidFill>
                <a:schemeClr val="tx1"/>
              </a:solidFill>
              <a:round/>
              <a:headEnd type="none" w="sm" len="sm"/>
              <a:tailEnd type="none" w="sm" len="sm"/>
            </a:ln>
          </p:spPr>
          <p:txBody>
            <a:bodyPr/>
            <a:lstStyle/>
            <a:p>
              <a:endParaRPr lang="zh-CN" altLang="en-US"/>
            </a:p>
          </p:txBody>
        </p:sp>
        <p:sp>
          <p:nvSpPr>
            <p:cNvPr id="28" name="Line 12"/>
            <p:cNvSpPr>
              <a:spLocks noChangeShapeType="1"/>
            </p:cNvSpPr>
            <p:nvPr/>
          </p:nvSpPr>
          <p:spPr bwMode="auto">
            <a:xfrm>
              <a:off x="1564" y="2296"/>
              <a:ext cx="91" cy="136"/>
            </a:xfrm>
            <a:prstGeom prst="line">
              <a:avLst/>
            </a:prstGeom>
            <a:noFill/>
            <a:ln w="12700">
              <a:solidFill>
                <a:schemeClr val="tx1"/>
              </a:solidFill>
              <a:round/>
              <a:headEnd type="none" w="sm" len="sm"/>
              <a:tailEnd type="none" w="sm" len="sm"/>
            </a:ln>
          </p:spPr>
          <p:txBody>
            <a:bodyPr/>
            <a:lstStyle/>
            <a:p>
              <a:endParaRPr lang="zh-CN" altLang="en-US"/>
            </a:p>
          </p:txBody>
        </p:sp>
        <p:sp>
          <p:nvSpPr>
            <p:cNvPr id="29" name="Oval 13"/>
            <p:cNvSpPr>
              <a:spLocks noChangeArrowheads="1"/>
            </p:cNvSpPr>
            <p:nvPr/>
          </p:nvSpPr>
          <p:spPr bwMode="auto">
            <a:xfrm>
              <a:off x="1610" y="2432"/>
              <a:ext cx="90" cy="90"/>
            </a:xfrm>
            <a:prstGeom prst="ellipse">
              <a:avLst/>
            </a:prstGeom>
            <a:noFill/>
            <a:ln w="12700">
              <a:solidFill>
                <a:schemeClr val="tx1"/>
              </a:solidFill>
              <a:round/>
              <a:headEnd type="none" w="sm" len="sm"/>
              <a:tailEnd type="none" w="sm" len="sm"/>
            </a:ln>
          </p:spPr>
          <p:txBody>
            <a:bodyPr wrap="none" anchor="ctr"/>
            <a:lstStyle/>
            <a:p>
              <a:pPr eaLnBrk="0" hangingPunct="0"/>
              <a:endParaRPr lang="zh-CN" altLang="en-US"/>
            </a:p>
          </p:txBody>
        </p:sp>
        <p:sp>
          <p:nvSpPr>
            <p:cNvPr id="30" name="Oval 14"/>
            <p:cNvSpPr>
              <a:spLocks noChangeArrowheads="1"/>
            </p:cNvSpPr>
            <p:nvPr/>
          </p:nvSpPr>
          <p:spPr bwMode="auto">
            <a:xfrm>
              <a:off x="1429" y="2432"/>
              <a:ext cx="90" cy="90"/>
            </a:xfrm>
            <a:prstGeom prst="ellipse">
              <a:avLst/>
            </a:prstGeom>
            <a:noFill/>
            <a:ln w="12700">
              <a:solidFill>
                <a:schemeClr val="tx1"/>
              </a:solidFill>
              <a:round/>
              <a:headEnd type="none" w="sm" len="sm"/>
              <a:tailEnd type="none" w="sm" len="sm"/>
            </a:ln>
          </p:spPr>
          <p:txBody>
            <a:bodyPr wrap="none" anchor="ctr"/>
            <a:lstStyle/>
            <a:p>
              <a:pPr eaLnBrk="0" hangingPunct="0"/>
              <a:endParaRPr lang="zh-CN" altLang="en-US"/>
            </a:p>
          </p:txBody>
        </p:sp>
      </p:grpSp>
      <p:grpSp>
        <p:nvGrpSpPr>
          <p:cNvPr id="31" name="Group 5"/>
          <p:cNvGrpSpPr>
            <a:grpSpLocks/>
          </p:cNvGrpSpPr>
          <p:nvPr/>
        </p:nvGrpSpPr>
        <p:grpSpPr bwMode="auto">
          <a:xfrm>
            <a:off x="6272298" y="4428957"/>
            <a:ext cx="574675" cy="862012"/>
            <a:chOff x="1429" y="1979"/>
            <a:chExt cx="362" cy="543"/>
          </a:xfrm>
        </p:grpSpPr>
        <p:sp>
          <p:nvSpPr>
            <p:cNvPr id="32" name="Rectangle 6"/>
            <p:cNvSpPr>
              <a:spLocks noChangeArrowheads="1"/>
            </p:cNvSpPr>
            <p:nvPr/>
          </p:nvSpPr>
          <p:spPr bwMode="auto">
            <a:xfrm>
              <a:off x="1610" y="1979"/>
              <a:ext cx="91" cy="90"/>
            </a:xfrm>
            <a:prstGeom prst="rect">
              <a:avLst/>
            </a:prstGeom>
            <a:noFill/>
            <a:ln w="19050">
              <a:solidFill>
                <a:schemeClr val="tx1"/>
              </a:solidFill>
              <a:miter lim="800000"/>
              <a:headEnd type="none" w="sm" len="sm"/>
              <a:tailEnd type="none" w="sm" len="sm"/>
            </a:ln>
          </p:spPr>
          <p:txBody>
            <a:bodyPr wrap="none" anchor="ctr"/>
            <a:lstStyle/>
            <a:p>
              <a:pPr eaLnBrk="0" hangingPunct="0"/>
              <a:endParaRPr lang="zh-CN" altLang="en-US"/>
            </a:p>
          </p:txBody>
        </p:sp>
        <p:sp>
          <p:nvSpPr>
            <p:cNvPr id="33" name="Line 7"/>
            <p:cNvSpPr>
              <a:spLocks noChangeShapeType="1"/>
            </p:cNvSpPr>
            <p:nvPr/>
          </p:nvSpPr>
          <p:spPr bwMode="auto">
            <a:xfrm flipH="1">
              <a:off x="1565" y="2069"/>
              <a:ext cx="90" cy="136"/>
            </a:xfrm>
            <a:prstGeom prst="line">
              <a:avLst/>
            </a:prstGeom>
            <a:noFill/>
            <a:ln w="12700">
              <a:solidFill>
                <a:schemeClr val="tx1"/>
              </a:solidFill>
              <a:round/>
              <a:headEnd type="none" w="sm" len="sm"/>
              <a:tailEnd type="none" w="sm" len="sm"/>
            </a:ln>
          </p:spPr>
          <p:txBody>
            <a:bodyPr/>
            <a:lstStyle/>
            <a:p>
              <a:endParaRPr lang="zh-CN" altLang="en-US"/>
            </a:p>
          </p:txBody>
        </p:sp>
        <p:sp>
          <p:nvSpPr>
            <p:cNvPr id="34" name="Rectangle 8"/>
            <p:cNvSpPr>
              <a:spLocks noChangeArrowheads="1"/>
            </p:cNvSpPr>
            <p:nvPr/>
          </p:nvSpPr>
          <p:spPr bwMode="auto">
            <a:xfrm>
              <a:off x="1519" y="2205"/>
              <a:ext cx="91" cy="90"/>
            </a:xfrm>
            <a:prstGeom prst="rect">
              <a:avLst/>
            </a:prstGeom>
            <a:noFill/>
            <a:ln w="19050">
              <a:solidFill>
                <a:schemeClr val="tx1"/>
              </a:solidFill>
              <a:miter lim="800000"/>
              <a:headEnd type="none" w="sm" len="sm"/>
              <a:tailEnd type="none" w="sm" len="sm"/>
            </a:ln>
          </p:spPr>
          <p:txBody>
            <a:bodyPr wrap="none" anchor="ctr"/>
            <a:lstStyle/>
            <a:p>
              <a:pPr eaLnBrk="0" hangingPunct="0"/>
              <a:endParaRPr lang="zh-CN" altLang="en-US"/>
            </a:p>
          </p:txBody>
        </p:sp>
        <p:sp>
          <p:nvSpPr>
            <p:cNvPr id="35" name="Line 9"/>
            <p:cNvSpPr>
              <a:spLocks noChangeShapeType="1"/>
            </p:cNvSpPr>
            <p:nvPr/>
          </p:nvSpPr>
          <p:spPr bwMode="auto">
            <a:xfrm>
              <a:off x="1655" y="2069"/>
              <a:ext cx="91" cy="136"/>
            </a:xfrm>
            <a:prstGeom prst="line">
              <a:avLst/>
            </a:prstGeom>
            <a:noFill/>
            <a:ln w="12700">
              <a:solidFill>
                <a:schemeClr val="tx1"/>
              </a:solidFill>
              <a:round/>
              <a:headEnd type="none" w="sm" len="sm"/>
              <a:tailEnd type="none" w="sm" len="sm"/>
            </a:ln>
          </p:spPr>
          <p:txBody>
            <a:bodyPr/>
            <a:lstStyle/>
            <a:p>
              <a:endParaRPr lang="zh-CN" altLang="en-US"/>
            </a:p>
          </p:txBody>
        </p:sp>
        <p:sp>
          <p:nvSpPr>
            <p:cNvPr id="36" name="Oval 10"/>
            <p:cNvSpPr>
              <a:spLocks noChangeArrowheads="1"/>
            </p:cNvSpPr>
            <p:nvPr/>
          </p:nvSpPr>
          <p:spPr bwMode="auto">
            <a:xfrm>
              <a:off x="1701" y="2205"/>
              <a:ext cx="90" cy="90"/>
            </a:xfrm>
            <a:prstGeom prst="ellipse">
              <a:avLst/>
            </a:prstGeom>
            <a:noFill/>
            <a:ln w="12700">
              <a:solidFill>
                <a:schemeClr val="tx1"/>
              </a:solidFill>
              <a:round/>
              <a:headEnd type="none" w="sm" len="sm"/>
              <a:tailEnd type="none" w="sm" len="sm"/>
            </a:ln>
          </p:spPr>
          <p:txBody>
            <a:bodyPr wrap="none" anchor="ctr"/>
            <a:lstStyle/>
            <a:p>
              <a:pPr eaLnBrk="0" hangingPunct="0"/>
              <a:endParaRPr lang="zh-CN" altLang="en-US"/>
            </a:p>
          </p:txBody>
        </p:sp>
        <p:sp>
          <p:nvSpPr>
            <p:cNvPr id="37" name="Line 11"/>
            <p:cNvSpPr>
              <a:spLocks noChangeShapeType="1"/>
            </p:cNvSpPr>
            <p:nvPr/>
          </p:nvSpPr>
          <p:spPr bwMode="auto">
            <a:xfrm flipH="1">
              <a:off x="1474" y="2296"/>
              <a:ext cx="91" cy="136"/>
            </a:xfrm>
            <a:prstGeom prst="line">
              <a:avLst/>
            </a:prstGeom>
            <a:noFill/>
            <a:ln w="12700">
              <a:solidFill>
                <a:schemeClr val="tx1"/>
              </a:solidFill>
              <a:round/>
              <a:headEnd type="none" w="sm" len="sm"/>
              <a:tailEnd type="none" w="sm" len="sm"/>
            </a:ln>
          </p:spPr>
          <p:txBody>
            <a:bodyPr/>
            <a:lstStyle/>
            <a:p>
              <a:endParaRPr lang="zh-CN" altLang="en-US"/>
            </a:p>
          </p:txBody>
        </p:sp>
        <p:sp>
          <p:nvSpPr>
            <p:cNvPr id="38" name="Line 12"/>
            <p:cNvSpPr>
              <a:spLocks noChangeShapeType="1"/>
            </p:cNvSpPr>
            <p:nvPr/>
          </p:nvSpPr>
          <p:spPr bwMode="auto">
            <a:xfrm>
              <a:off x="1564" y="2296"/>
              <a:ext cx="91" cy="136"/>
            </a:xfrm>
            <a:prstGeom prst="line">
              <a:avLst/>
            </a:prstGeom>
            <a:noFill/>
            <a:ln w="12700">
              <a:solidFill>
                <a:schemeClr val="tx1"/>
              </a:solidFill>
              <a:round/>
              <a:headEnd type="none" w="sm" len="sm"/>
              <a:tailEnd type="none" w="sm" len="sm"/>
            </a:ln>
          </p:spPr>
          <p:txBody>
            <a:bodyPr/>
            <a:lstStyle/>
            <a:p>
              <a:endParaRPr lang="zh-CN" altLang="en-US"/>
            </a:p>
          </p:txBody>
        </p:sp>
        <p:sp>
          <p:nvSpPr>
            <p:cNvPr id="39" name="Oval 13"/>
            <p:cNvSpPr>
              <a:spLocks noChangeArrowheads="1"/>
            </p:cNvSpPr>
            <p:nvPr/>
          </p:nvSpPr>
          <p:spPr bwMode="auto">
            <a:xfrm>
              <a:off x="1610" y="2432"/>
              <a:ext cx="90" cy="90"/>
            </a:xfrm>
            <a:prstGeom prst="ellipse">
              <a:avLst/>
            </a:prstGeom>
            <a:noFill/>
            <a:ln w="12700">
              <a:solidFill>
                <a:schemeClr val="tx1"/>
              </a:solidFill>
              <a:round/>
              <a:headEnd type="none" w="sm" len="sm"/>
              <a:tailEnd type="none" w="sm" len="sm"/>
            </a:ln>
          </p:spPr>
          <p:txBody>
            <a:bodyPr wrap="none" anchor="ctr"/>
            <a:lstStyle/>
            <a:p>
              <a:pPr eaLnBrk="0" hangingPunct="0"/>
              <a:endParaRPr lang="zh-CN" altLang="en-US"/>
            </a:p>
          </p:txBody>
        </p:sp>
        <p:sp>
          <p:nvSpPr>
            <p:cNvPr id="40" name="Oval 14"/>
            <p:cNvSpPr>
              <a:spLocks noChangeArrowheads="1"/>
            </p:cNvSpPr>
            <p:nvPr/>
          </p:nvSpPr>
          <p:spPr bwMode="auto">
            <a:xfrm>
              <a:off x="1429" y="2432"/>
              <a:ext cx="90" cy="90"/>
            </a:xfrm>
            <a:prstGeom prst="ellipse">
              <a:avLst/>
            </a:prstGeom>
            <a:noFill/>
            <a:ln w="12700">
              <a:solidFill>
                <a:schemeClr val="tx1"/>
              </a:solidFill>
              <a:round/>
              <a:headEnd type="none" w="sm" len="sm"/>
              <a:tailEnd type="none" w="sm" len="sm"/>
            </a:ln>
          </p:spPr>
          <p:txBody>
            <a:bodyPr wrap="none" anchor="ctr"/>
            <a:lstStyle/>
            <a:p>
              <a:pPr eaLnBrk="0" hangingPunct="0"/>
              <a:endParaRPr lang="zh-CN" altLang="en-US"/>
            </a:p>
          </p:txBody>
        </p:sp>
      </p:grpSp>
      <p:sp>
        <p:nvSpPr>
          <p:cNvPr id="41" name="右箭头 62"/>
          <p:cNvSpPr/>
          <p:nvPr/>
        </p:nvSpPr>
        <p:spPr bwMode="auto">
          <a:xfrm>
            <a:off x="5272166" y="4571833"/>
            <a:ext cx="785818" cy="142876"/>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latin typeface="Times New Roman" pitchFamily="18" charset="0"/>
              <a:ea typeface="宋体" pitchFamily="2" charset="-122"/>
            </a:endParaRPr>
          </a:p>
        </p:txBody>
      </p:sp>
      <p:sp>
        <p:nvSpPr>
          <p:cNvPr id="42" name="左箭头 63"/>
          <p:cNvSpPr/>
          <p:nvPr/>
        </p:nvSpPr>
        <p:spPr bwMode="auto">
          <a:xfrm>
            <a:off x="1986018" y="4571833"/>
            <a:ext cx="857256" cy="142876"/>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latin typeface="Times New Roman" pitchFamily="18" charset="0"/>
              <a:ea typeface="宋体" pitchFamily="2" charset="-122"/>
            </a:endParaRPr>
          </a:p>
        </p:txBody>
      </p:sp>
      <p:sp>
        <p:nvSpPr>
          <p:cNvPr id="43" name="任意多边形 64"/>
          <p:cNvSpPr/>
          <p:nvPr/>
        </p:nvSpPr>
        <p:spPr bwMode="auto">
          <a:xfrm>
            <a:off x="1898745" y="5202929"/>
            <a:ext cx="1158843" cy="552261"/>
          </a:xfrm>
          <a:custGeom>
            <a:avLst/>
            <a:gdLst>
              <a:gd name="connsiteX0" fmla="*/ 0 w 1158843"/>
              <a:gd name="connsiteY0" fmla="*/ 0 h 552261"/>
              <a:gd name="connsiteX1" fmla="*/ 371192 w 1158843"/>
              <a:gd name="connsiteY1" fmla="*/ 380245 h 552261"/>
              <a:gd name="connsiteX2" fmla="*/ 1158843 w 1158843"/>
              <a:gd name="connsiteY2" fmla="*/ 552261 h 552261"/>
            </a:gdLst>
            <a:ahLst/>
            <a:cxnLst>
              <a:cxn ang="0">
                <a:pos x="connsiteX0" y="connsiteY0"/>
              </a:cxn>
              <a:cxn ang="0">
                <a:pos x="connsiteX1" y="connsiteY1"/>
              </a:cxn>
              <a:cxn ang="0">
                <a:pos x="connsiteX2" y="connsiteY2"/>
              </a:cxn>
            </a:cxnLst>
            <a:rect l="l" t="t" r="r" b="b"/>
            <a:pathLst>
              <a:path w="1158843" h="552261">
                <a:moveTo>
                  <a:pt x="0" y="0"/>
                </a:moveTo>
                <a:cubicBezTo>
                  <a:pt x="89026" y="144101"/>
                  <a:pt x="178052" y="288202"/>
                  <a:pt x="371192" y="380245"/>
                </a:cubicBezTo>
                <a:cubicBezTo>
                  <a:pt x="564332" y="472288"/>
                  <a:pt x="861587" y="512274"/>
                  <a:pt x="1158843" y="552261"/>
                </a:cubicBezTo>
              </a:path>
            </a:pathLst>
          </a:custGeom>
          <a:noFill/>
          <a:ln w="19050" cap="flat" cmpd="sng" algn="ctr">
            <a:solidFill>
              <a:srgbClr val="CC9900"/>
            </a:solidFill>
            <a:prstDash val="sysDash"/>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latin typeface="Times New Roman" pitchFamily="18" charset="0"/>
              <a:ea typeface="宋体" pitchFamily="2" charset="-122"/>
            </a:endParaRPr>
          </a:p>
        </p:txBody>
      </p:sp>
      <p:sp>
        <p:nvSpPr>
          <p:cNvPr id="44" name="任意多边形 65"/>
          <p:cNvSpPr/>
          <p:nvPr/>
        </p:nvSpPr>
        <p:spPr bwMode="auto">
          <a:xfrm>
            <a:off x="4999032" y="5192003"/>
            <a:ext cx="959667" cy="579422"/>
          </a:xfrm>
          <a:custGeom>
            <a:avLst/>
            <a:gdLst>
              <a:gd name="connsiteX0" fmla="*/ 959667 w 959667"/>
              <a:gd name="connsiteY0" fmla="*/ 0 h 579422"/>
              <a:gd name="connsiteX1" fmla="*/ 669957 w 959667"/>
              <a:gd name="connsiteY1" fmla="*/ 371192 h 579422"/>
              <a:gd name="connsiteX2" fmla="*/ 0 w 959667"/>
              <a:gd name="connsiteY2" fmla="*/ 579422 h 579422"/>
              <a:gd name="connsiteX3" fmla="*/ 0 w 959667"/>
              <a:gd name="connsiteY3" fmla="*/ 579422 h 579422"/>
            </a:gdLst>
            <a:ahLst/>
            <a:cxnLst>
              <a:cxn ang="0">
                <a:pos x="connsiteX0" y="connsiteY0"/>
              </a:cxn>
              <a:cxn ang="0">
                <a:pos x="connsiteX1" y="connsiteY1"/>
              </a:cxn>
              <a:cxn ang="0">
                <a:pos x="connsiteX2" y="connsiteY2"/>
              </a:cxn>
              <a:cxn ang="0">
                <a:pos x="connsiteX3" y="connsiteY3"/>
              </a:cxn>
            </a:cxnLst>
            <a:rect l="l" t="t" r="r" b="b"/>
            <a:pathLst>
              <a:path w="959667" h="579422">
                <a:moveTo>
                  <a:pt x="959667" y="0"/>
                </a:moveTo>
                <a:cubicBezTo>
                  <a:pt x="894784" y="137311"/>
                  <a:pt x="829901" y="274622"/>
                  <a:pt x="669957" y="371192"/>
                </a:cubicBezTo>
                <a:cubicBezTo>
                  <a:pt x="510013" y="467762"/>
                  <a:pt x="0" y="579422"/>
                  <a:pt x="0" y="579422"/>
                </a:cubicBezTo>
                <a:lnTo>
                  <a:pt x="0" y="579422"/>
                </a:lnTo>
              </a:path>
            </a:pathLst>
          </a:custGeom>
          <a:noFill/>
          <a:ln w="19050" cap="flat" cmpd="sng" algn="ctr">
            <a:solidFill>
              <a:srgbClr val="CC9900"/>
            </a:solidFill>
            <a:prstDash val="sysDash"/>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latin typeface="Times New Roman" pitchFamily="18" charset="0"/>
              <a:ea typeface="宋体" pitchFamily="2" charset="-122"/>
            </a:endParaRPr>
          </a:p>
        </p:txBody>
      </p:sp>
      <p:sp>
        <p:nvSpPr>
          <p:cNvPr id="45" name="TextBox 44"/>
          <p:cNvSpPr txBox="1"/>
          <p:nvPr/>
        </p:nvSpPr>
        <p:spPr bwMode="auto">
          <a:xfrm>
            <a:off x="971600" y="4005064"/>
            <a:ext cx="840295" cy="400110"/>
          </a:xfrm>
          <a:prstGeom prst="rect">
            <a:avLst/>
          </a:prstGeom>
          <a:noFill/>
          <a:ln w="12700">
            <a:noFill/>
            <a:miter lim="800000"/>
            <a:headEnd type="none" w="sm" len="sm"/>
            <a:tailEnd type="none" w="sm" len="sm"/>
          </a:ln>
        </p:spPr>
        <p:txBody>
          <a:bodyPr wrap="none" rtlCol="0">
            <a:spAutoFit/>
          </a:bodyPr>
          <a:lstStyle/>
          <a:p>
            <a:pPr eaLnBrk="0" hangingPunct="0">
              <a:spcBef>
                <a:spcPct val="50000"/>
              </a:spcBef>
            </a:pPr>
            <a:r>
              <a:rPr lang="zh-CN" altLang="en-US" sz="2000" dirty="0">
                <a:latin typeface="华文楷体" pitchFamily="2" charset="-122"/>
                <a:ea typeface="华文楷体" pitchFamily="2" charset="-122"/>
                <a:cs typeface="Times New Roman" pitchFamily="18" charset="0"/>
              </a:rPr>
              <a:t>视图</a:t>
            </a:r>
            <a:r>
              <a:rPr lang="en-US" altLang="zh-CN" sz="2000" dirty="0">
                <a:latin typeface="华文楷体" pitchFamily="2" charset="-122"/>
                <a:ea typeface="华文楷体" pitchFamily="2" charset="-122"/>
                <a:cs typeface="Times New Roman" pitchFamily="18" charset="0"/>
              </a:rPr>
              <a:t>1</a:t>
            </a:r>
            <a:endParaRPr lang="zh-CN" altLang="en-US" sz="2000" dirty="0">
              <a:latin typeface="华文楷体" pitchFamily="2" charset="-122"/>
              <a:ea typeface="华文楷体" pitchFamily="2" charset="-122"/>
              <a:cs typeface="Times New Roman" pitchFamily="18" charset="0"/>
            </a:endParaRPr>
          </a:p>
        </p:txBody>
      </p:sp>
      <p:sp>
        <p:nvSpPr>
          <p:cNvPr id="46" name="TextBox 45"/>
          <p:cNvSpPr txBox="1"/>
          <p:nvPr/>
        </p:nvSpPr>
        <p:spPr bwMode="auto">
          <a:xfrm>
            <a:off x="6151105" y="4033609"/>
            <a:ext cx="840295" cy="400110"/>
          </a:xfrm>
          <a:prstGeom prst="rect">
            <a:avLst/>
          </a:prstGeom>
          <a:noFill/>
          <a:ln w="12700">
            <a:noFill/>
            <a:miter lim="800000"/>
            <a:headEnd type="none" w="sm" len="sm"/>
            <a:tailEnd type="none" w="sm" len="sm"/>
          </a:ln>
        </p:spPr>
        <p:txBody>
          <a:bodyPr wrap="none" rtlCol="0">
            <a:spAutoFit/>
          </a:bodyPr>
          <a:lstStyle/>
          <a:p>
            <a:pPr eaLnBrk="0" hangingPunct="0">
              <a:spcBef>
                <a:spcPct val="50000"/>
              </a:spcBef>
            </a:pPr>
            <a:r>
              <a:rPr lang="zh-CN" altLang="en-US" sz="2000" dirty="0">
                <a:latin typeface="华文楷体" pitchFamily="2" charset="-122"/>
                <a:ea typeface="华文楷体" pitchFamily="2" charset="-122"/>
                <a:cs typeface="Times New Roman" pitchFamily="18" charset="0"/>
              </a:rPr>
              <a:t>视图</a:t>
            </a:r>
            <a:r>
              <a:rPr lang="en-US" altLang="zh-CN" sz="2000" dirty="0">
                <a:latin typeface="华文楷体" pitchFamily="2" charset="-122"/>
                <a:ea typeface="华文楷体" pitchFamily="2" charset="-122"/>
                <a:cs typeface="Times New Roman" pitchFamily="18" charset="0"/>
              </a:rPr>
              <a:t>2</a:t>
            </a:r>
            <a:endParaRPr lang="zh-CN" altLang="en-US" sz="2000" dirty="0">
              <a:latin typeface="华文楷体" pitchFamily="2" charset="-122"/>
              <a:ea typeface="华文楷体" pitchFamily="2" charset="-122"/>
              <a:cs typeface="Times New Roman" pitchFamily="18" charset="0"/>
            </a:endParaRPr>
          </a:p>
        </p:txBody>
      </p:sp>
      <p:pic>
        <p:nvPicPr>
          <p:cNvPr id="51" name="Picture 1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596336" y="4480745"/>
            <a:ext cx="804862" cy="1584325"/>
          </a:xfrm>
          <a:prstGeom prst="rect">
            <a:avLst/>
          </a:prstGeom>
          <a:noFill/>
          <a:ln w="9525">
            <a:noFill/>
            <a:miter lim="800000"/>
            <a:headEnd/>
            <a:tailEnd/>
          </a:ln>
          <a:effectLst/>
        </p:spPr>
      </p:pic>
      <p:sp>
        <p:nvSpPr>
          <p:cNvPr id="52" name="Cloud 68"/>
          <p:cNvSpPr/>
          <p:nvPr/>
        </p:nvSpPr>
        <p:spPr bwMode="auto">
          <a:xfrm>
            <a:off x="5004048" y="2765524"/>
            <a:ext cx="3916982" cy="1383556"/>
          </a:xfrm>
          <a:prstGeom prst="cloud">
            <a:avLst/>
          </a:prstGeom>
          <a:noFill/>
          <a:ln w="12700" cap="flat" cmpd="sng" algn="ctr">
            <a:solidFill>
              <a:srgbClr val="1508B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spcBef>
                <a:spcPct val="50000"/>
              </a:spcBef>
            </a:pPr>
            <a:r>
              <a:rPr lang="zh-CN" altLang="en-US" sz="2000" dirty="0">
                <a:latin typeface="华文楷体" pitchFamily="2" charset="-122"/>
                <a:ea typeface="华文楷体" pitchFamily="2" charset="-122"/>
                <a:cs typeface="Times New Roman" pitchFamily="18" charset="0"/>
              </a:rPr>
              <a:t>该“相关空间”应当浓缩了和分类相关的信息</a:t>
            </a:r>
          </a:p>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latin typeface="华文楷体" pitchFamily="2" charset="-122"/>
              <a:ea typeface="华文楷体" pitchFamily="2" charset="-122"/>
            </a:endParaRPr>
          </a:p>
        </p:txBody>
      </p:sp>
    </p:spTree>
    <p:extLst>
      <p:ext uri="{BB962C8B-B14F-4D97-AF65-F5344CB8AC3E}">
        <p14:creationId xmlns:p14="http://schemas.microsoft.com/office/powerpoint/2010/main" val="35483026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up)">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right)">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up)">
                                      <p:cBhvr>
                                        <p:cTn id="52" dur="500"/>
                                        <p:tgtEl>
                                          <p:spTgt spid="43"/>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wipe(up)">
                                      <p:cBhvr>
                                        <p:cTn id="55" dur="500"/>
                                        <p:tgtEl>
                                          <p:spTgt spid="44"/>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up)">
                                      <p:cBhvr>
                                        <p:cTn id="58" dur="500"/>
                                        <p:tgtEl>
                                          <p:spTgt spid="2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wipe(down)">
                                      <p:cBhvr>
                                        <p:cTn id="6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0" grpId="0"/>
      <p:bldP spid="41" grpId="0" animBg="1"/>
      <p:bldP spid="42" grpId="0" animBg="1"/>
      <p:bldP spid="43" grpId="0" animBg="1"/>
      <p:bldP spid="44" grpId="0" animBg="1"/>
      <p:bldP spid="45" grpId="0"/>
      <p:bldP spid="46" grpId="0"/>
      <p:bldP spid="5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206327" cy="369332"/>
          </a:xfrm>
          <a:prstGeom prst="rect">
            <a:avLst/>
          </a:prstGeom>
        </p:spPr>
        <p:txBody>
          <a:bodyPr wrap="none">
            <a:spAutoFit/>
          </a:bodyPr>
          <a:lstStyle/>
          <a:p>
            <a:r>
              <a:rPr lang="zh-CN" altLang="en-US" b="1" dirty="0">
                <a:solidFill>
                  <a:srgbClr val="0000CC"/>
                </a:solidFill>
                <a:latin typeface="楷体" pitchFamily="49" charset="-122"/>
                <a:ea typeface="楷体" pitchFamily="49" charset="-122"/>
              </a:rPr>
              <a:t>利用多视图信息进行度量学习</a:t>
            </a:r>
            <a:endParaRPr lang="en-US" altLang="zh-CN" b="1" dirty="0">
              <a:solidFill>
                <a:srgbClr val="0000CC"/>
              </a:solidFill>
              <a:latin typeface="楷体" pitchFamily="49" charset="-122"/>
              <a:ea typeface="楷体" pitchFamily="49" charset="-122"/>
            </a:endParaRPr>
          </a:p>
        </p:txBody>
      </p:sp>
      <p:sp>
        <p:nvSpPr>
          <p:cNvPr id="3" name="标题 1"/>
          <p:cNvSpPr txBox="1">
            <a:spLocks/>
          </p:cNvSpPr>
          <p:nvPr/>
        </p:nvSpPr>
        <p:spPr>
          <a:xfrm>
            <a:off x="250824" y="466502"/>
            <a:ext cx="6553423" cy="730250"/>
          </a:xfrm>
          <a:prstGeom prst="rect">
            <a:avLst/>
          </a:prstGeom>
        </p:spPr>
        <p:txBody>
          <a:bodyPr/>
          <a:lstStyle>
            <a:lvl1pPr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Monaco" pitchFamily="49" charset="0"/>
                <a:ea typeface="楷体" pitchFamily="49" charset="-122"/>
                <a:cs typeface="+mj-cs"/>
              </a:defRPr>
            </a:lvl1pPr>
            <a:lvl2pPr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2pPr>
            <a:lvl3pPr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3pPr>
            <a:lvl4pPr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4pPr>
            <a:lvl5pPr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5pPr>
            <a:lvl6pPr marL="457200"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6pPr>
            <a:lvl7pPr marL="914400"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7pPr>
            <a:lvl8pPr marL="1371600"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8pPr>
            <a:lvl9pPr marL="1828800"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9pPr>
          </a:lstStyle>
          <a:p>
            <a:pPr lvl="0"/>
            <a:r>
              <a:rPr lang="zh-CN" altLang="en-US" sz="2800" dirty="0"/>
              <a:t>基于双视图关联距离度量的半监督学习</a:t>
            </a:r>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76" y="1215380"/>
            <a:ext cx="6477000" cy="293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997953" y="2420888"/>
            <a:ext cx="615553" cy="1440160"/>
          </a:xfrm>
          <a:prstGeom prst="rect">
            <a:avLst/>
          </a:prstGeom>
          <a:noFill/>
        </p:spPr>
        <p:txBody>
          <a:bodyPr vert="eaVert" wrap="square" rtlCol="0">
            <a:spAutoFit/>
          </a:bodyPr>
          <a:lstStyle/>
          <a:p>
            <a:r>
              <a:rPr lang="en-US" altLang="zh-CN" sz="2800" b="1" dirty="0">
                <a:solidFill>
                  <a:srgbClr val="0000CC"/>
                </a:solidFill>
                <a:latin typeface="Segoe Print" pitchFamily="2" charset="0"/>
              </a:rPr>
              <a:t>KCCA</a:t>
            </a:r>
            <a:endParaRPr lang="zh-CN" altLang="en-US" sz="2800" b="1" dirty="0">
              <a:solidFill>
                <a:srgbClr val="0000CC"/>
              </a:solidFill>
              <a:latin typeface="Segoe Print" pitchFamily="2" charset="0"/>
            </a:endParaRPr>
          </a:p>
        </p:txBody>
      </p:sp>
      <p:sp>
        <p:nvSpPr>
          <p:cNvPr id="9" name="内容占位符 2"/>
          <p:cNvSpPr txBox="1">
            <a:spLocks/>
          </p:cNvSpPr>
          <p:nvPr/>
        </p:nvSpPr>
        <p:spPr>
          <a:xfrm>
            <a:off x="250825" y="4266703"/>
            <a:ext cx="8736013" cy="2114625"/>
          </a:xfrm>
          <a:prstGeom prst="rect">
            <a:avLst/>
          </a:prstGeom>
        </p:spPr>
        <p:txBody>
          <a:bodyPr/>
          <a:lstStyle>
            <a:lvl1pPr marL="342900" indent="-342900" algn="l" rtl="0" eaLnBrk="1" fontAlgn="base" hangingPunct="1">
              <a:spcBef>
                <a:spcPct val="20000"/>
              </a:spcBef>
              <a:spcAft>
                <a:spcPct val="0"/>
              </a:spcAft>
              <a:buChar char="•"/>
              <a:defRPr sz="2800">
                <a:solidFill>
                  <a:schemeClr val="tx1"/>
                </a:solidFill>
                <a:latin typeface="Book Antiqua" pitchFamily="18" charset="0"/>
                <a:ea typeface="楷体" pitchFamily="49" charset="-122"/>
                <a:cs typeface="+mn-cs"/>
              </a:defRPr>
            </a:lvl1pPr>
            <a:lvl2pPr marL="742950" indent="-285750" algn="l" rtl="0" eaLnBrk="1" fontAlgn="base" hangingPunct="1">
              <a:spcBef>
                <a:spcPct val="20000"/>
              </a:spcBef>
              <a:spcAft>
                <a:spcPct val="0"/>
              </a:spcAft>
              <a:buChar char="–"/>
              <a:defRPr sz="2400">
                <a:solidFill>
                  <a:schemeClr val="tx1"/>
                </a:solidFill>
                <a:latin typeface="Book Antiqua" pitchFamily="18" charset="0"/>
                <a:ea typeface="楷体" pitchFamily="49" charset="-122"/>
              </a:defRPr>
            </a:lvl2pPr>
            <a:lvl3pPr marL="1143000" indent="-228600" algn="l" rtl="0" eaLnBrk="1" fontAlgn="base" hangingPunct="1">
              <a:spcBef>
                <a:spcPct val="20000"/>
              </a:spcBef>
              <a:spcAft>
                <a:spcPct val="0"/>
              </a:spcAft>
              <a:buChar char="•"/>
              <a:defRPr sz="2000">
                <a:solidFill>
                  <a:schemeClr val="tx1"/>
                </a:solidFill>
                <a:latin typeface="Book Antiqua" pitchFamily="18" charset="0"/>
                <a:ea typeface="楷体" pitchFamily="49" charset="-122"/>
              </a:defRPr>
            </a:lvl3pPr>
            <a:lvl4pPr marL="1600200" indent="-228600" algn="l" rtl="0" eaLnBrk="1" fontAlgn="base" hangingPunct="1">
              <a:spcBef>
                <a:spcPct val="20000"/>
              </a:spcBef>
              <a:spcAft>
                <a:spcPct val="0"/>
              </a:spcAft>
              <a:buChar char="–"/>
              <a:defRPr sz="2000">
                <a:solidFill>
                  <a:schemeClr val="tx1"/>
                </a:solidFill>
                <a:latin typeface="Book Antiqua" pitchFamily="18" charset="0"/>
                <a:ea typeface="楷体" pitchFamily="49" charset="-122"/>
              </a:defRPr>
            </a:lvl4pPr>
            <a:lvl5pPr marL="2057400" indent="-228600" algn="l" rtl="0" eaLnBrk="1" fontAlgn="base" hangingPunct="1">
              <a:spcBef>
                <a:spcPct val="20000"/>
              </a:spcBef>
              <a:spcAft>
                <a:spcPct val="0"/>
              </a:spcAft>
              <a:buChar char="»"/>
              <a:defRPr sz="2000">
                <a:solidFill>
                  <a:schemeClr val="tx1"/>
                </a:solidFill>
                <a:latin typeface="Book Antiqua" pitchFamily="18" charset="0"/>
                <a:ea typeface="楷体" pitchFamily="49" charset="-122"/>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a:lstStyle>
          <a:p>
            <a:pPr marL="514350" indent="-514350">
              <a:buFont typeface="+mj-lt"/>
              <a:buAutoNum type="arabicPeriod"/>
            </a:pPr>
            <a:r>
              <a:rPr lang="en-US" altLang="zh-CN" dirty="0">
                <a:latin typeface="Times New Roman" pitchFamily="18" charset="0"/>
                <a:cs typeface="Times New Roman" pitchFamily="18" charset="0"/>
              </a:rPr>
              <a:t>KCCA</a:t>
            </a:r>
            <a:r>
              <a:rPr lang="zh-CN" altLang="en-US" dirty="0">
                <a:latin typeface="Times New Roman" pitchFamily="18" charset="0"/>
                <a:cs typeface="Times New Roman" pitchFamily="18" charset="0"/>
              </a:rPr>
              <a:t>寻找“相关性”大的空间</a:t>
            </a:r>
          </a:p>
          <a:p>
            <a:pPr marL="514350" indent="-514350">
              <a:buFont typeface="+mj-lt"/>
              <a:buAutoNum type="arabicPeriod"/>
            </a:pPr>
            <a:r>
              <a:rPr lang="zh-CN" altLang="en-US" dirty="0">
                <a:latin typeface="Times New Roman" pitchFamily="18" charset="0"/>
                <a:cs typeface="Times New Roman" pitchFamily="18" charset="0"/>
              </a:rPr>
              <a:t>在此空间中定义距离度量</a:t>
            </a:r>
            <a:endParaRPr lang="en-US" altLang="zh-CN" dirty="0">
              <a:latin typeface="Times New Roman" pitchFamily="18" charset="0"/>
              <a:cs typeface="Times New Roman" pitchFamily="18" charset="0"/>
            </a:endParaRPr>
          </a:p>
          <a:p>
            <a:pPr marL="514350" indent="-514350">
              <a:buFont typeface="+mj-lt"/>
              <a:buAutoNum type="arabicPeriod"/>
            </a:pPr>
            <a:r>
              <a:rPr lang="zh-CN" altLang="en-US" dirty="0"/>
              <a:t>使用该距离度量扩充标记样本集</a:t>
            </a:r>
          </a:p>
          <a:p>
            <a:pPr marL="514350" indent="-514350">
              <a:buFont typeface="+mj-lt"/>
              <a:buAutoNum type="arabicPeriod"/>
            </a:pPr>
            <a:r>
              <a:rPr lang="zh-CN" altLang="en-US" dirty="0"/>
              <a:t>进行半监督学习</a:t>
            </a:r>
            <a:r>
              <a:rPr lang="en-US" altLang="zh-CN" dirty="0"/>
              <a:t>Co-training</a:t>
            </a:r>
            <a:endParaRPr lang="zh-CN" altLang="en-US" dirty="0"/>
          </a:p>
        </p:txBody>
      </p:sp>
    </p:spTree>
    <p:extLst>
      <p:ext uri="{BB962C8B-B14F-4D97-AF65-F5344CB8AC3E}">
        <p14:creationId xmlns:p14="http://schemas.microsoft.com/office/powerpoint/2010/main" val="30950641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541" y="154182"/>
            <a:ext cx="6452376" cy="626403"/>
          </a:xfrm>
        </p:spPr>
        <p:txBody>
          <a:bodyPr/>
          <a:lstStyle/>
          <a:p>
            <a:pPr algn="l"/>
            <a:r>
              <a:rPr kumimoji="1" lang="zh-CN" altLang="en-US" sz="3200" b="0" dirty="0">
                <a:solidFill>
                  <a:srgbClr val="FF0000"/>
                </a:solidFill>
                <a:effectLst/>
                <a:cs typeface="Verdana" panose="020B0604030504040204" pitchFamily="34" charset="0"/>
              </a:rPr>
              <a:t>智能系统设计与应用 </a:t>
            </a:r>
            <a:r>
              <a:rPr kumimoji="1" lang="en-US" altLang="zh-CN" sz="2400" b="0" dirty="0">
                <a:solidFill>
                  <a:prstClr val="black"/>
                </a:solidFill>
                <a:effectLst/>
                <a:cs typeface="Verdana" panose="020B0604030504040204" pitchFamily="34" charset="0"/>
              </a:rPr>
              <a:t>(</a:t>
            </a:r>
            <a:r>
              <a:rPr kumimoji="1" lang="en-US" altLang="zh-CN" sz="2000" b="0" dirty="0">
                <a:solidFill>
                  <a:prstClr val="black"/>
                </a:solidFill>
                <a:effectLst/>
                <a:cs typeface="Verdana" panose="020B0604030504040204" pitchFamily="34" charset="0"/>
              </a:rPr>
              <a:t>2022 </a:t>
            </a:r>
            <a:r>
              <a:rPr kumimoji="1" lang="zh-CN" altLang="en-US" sz="2400" b="0" dirty="0">
                <a:solidFill>
                  <a:prstClr val="black"/>
                </a:solidFill>
                <a:effectLst/>
                <a:cs typeface="Verdana" panose="020B0604030504040204" pitchFamily="34" charset="0"/>
              </a:rPr>
              <a:t>春季学期</a:t>
            </a:r>
            <a:r>
              <a:rPr kumimoji="1" lang="en-US" altLang="zh-CN" sz="2400" b="0" dirty="0">
                <a:solidFill>
                  <a:prstClr val="black"/>
                </a:solidFill>
                <a:effectLst/>
                <a:cs typeface="Verdana" panose="020B0604030504040204" pitchFamily="34" charset="0"/>
              </a:rPr>
              <a:t>)</a:t>
            </a:r>
            <a:r>
              <a:rPr kumimoji="1" lang="zh-CN" altLang="en-US" sz="3200" b="0" dirty="0">
                <a:solidFill>
                  <a:srgbClr val="FF0000"/>
                </a:solidFill>
                <a:effectLst/>
                <a:cs typeface="Verdana" panose="020B0604030504040204" pitchFamily="34" charset="0"/>
              </a:rPr>
              <a:t> </a:t>
            </a:r>
            <a:endParaRPr lang="zh-CN" altLang="en-US" sz="3200" b="0" dirty="0">
              <a:solidFill>
                <a:srgbClr val="FF0000"/>
              </a:solidFill>
              <a:effectLst/>
            </a:endParaRPr>
          </a:p>
        </p:txBody>
      </p:sp>
      <p:sp>
        <p:nvSpPr>
          <p:cNvPr id="4" name="内容占位符 2"/>
          <p:cNvSpPr txBox="1"/>
          <p:nvPr/>
        </p:nvSpPr>
        <p:spPr>
          <a:xfrm>
            <a:off x="6402659" y="5890879"/>
            <a:ext cx="2741341" cy="509921"/>
          </a:xfrm>
          <a:prstGeom prst="rect">
            <a:avLst/>
          </a:prstGeom>
        </p:spPr>
        <p:txBody>
          <a:bodyPr vert="horz" lIns="91440" tIns="4680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zh-CN" altLang="en-US" sz="2400" dirty="0"/>
              <a:t>主讲教师：詹德川</a:t>
            </a:r>
          </a:p>
        </p:txBody>
      </p:sp>
      <p:sp>
        <p:nvSpPr>
          <p:cNvPr id="5" name="内容占位符 2"/>
          <p:cNvSpPr txBox="1"/>
          <p:nvPr/>
        </p:nvSpPr>
        <p:spPr>
          <a:xfrm>
            <a:off x="466725" y="1642745"/>
            <a:ext cx="8209915" cy="2364105"/>
          </a:xfrm>
          <a:prstGeom prst="rect">
            <a:avLst/>
          </a:prstGeom>
        </p:spPr>
        <p:txBody>
          <a:bodyPr vert="horz" lIns="91440" tIns="4680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altLang="zh-CN" sz="3600" dirty="0">
                <a:solidFill>
                  <a:schemeClr val="tx1"/>
                </a:solidFill>
                <a:effectLst>
                  <a:outerShdw blurRad="38100" dist="19050" dir="2700000" algn="tl" rotWithShape="0">
                    <a:schemeClr val="dk1">
                      <a:alpha val="40000"/>
                    </a:schemeClr>
                  </a:outerShdw>
                </a:effectLst>
              </a:rPr>
              <a:t>Case VII:</a:t>
            </a:r>
          </a:p>
          <a:p>
            <a:pPr marL="0" indent="0" algn="ctr">
              <a:buNone/>
            </a:pPr>
            <a:r>
              <a:rPr lang="en-US" altLang="zh-CN" sz="3600" dirty="0">
                <a:solidFill>
                  <a:schemeClr val="tx1"/>
                </a:solidFill>
                <a:effectLst>
                  <a:outerShdw blurRad="38100" dist="19050" dir="2700000" algn="tl" rotWithShape="0">
                    <a:schemeClr val="dk1">
                      <a:alpha val="40000"/>
                    </a:schemeClr>
                  </a:outerShdw>
                </a:effectLst>
              </a:rPr>
              <a:t>Fingerprints and/or Face?</a:t>
            </a:r>
          </a:p>
          <a:p>
            <a:pPr marL="0" indent="0" algn="ctr">
              <a:buNone/>
            </a:pPr>
            <a:r>
              <a:rPr lang="en-US" altLang="zh-CN" sz="3600" dirty="0">
                <a:solidFill>
                  <a:schemeClr val="tx1"/>
                </a:solidFill>
                <a:effectLst>
                  <a:outerShdw blurRad="38100" dist="19050" dir="2700000" algn="tl" rotWithShape="0">
                    <a:schemeClr val="dk1">
                      <a:alpha val="40000"/>
                    </a:schemeClr>
                  </a:outerShdw>
                </a:effectLst>
              </a:rPr>
              <a:t>Learning with Multi-Modalities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600" b="0" i="0" u="none" strike="noStrike" kern="0" cap="none" spc="0" normalizeH="0" baseline="0" noProof="0" dirty="0">
                <a:ln>
                  <a:noFill/>
                </a:ln>
                <a:solidFill>
                  <a:schemeClr val="tx1"/>
                </a:solidFill>
                <a:effectLst>
                  <a:outerShdw blurRad="38100" dist="38100" dir="2700000" algn="tl">
                    <a:srgbClr val="C0C0C0"/>
                  </a:outerShdw>
                </a:effectLst>
                <a:uLnTx/>
                <a:uFillTx/>
                <a:latin typeface="Palatino Linotype" panose="02040502050505030304" pitchFamily="18" charset="0"/>
                <a:ea typeface="华文楷体" panose="02010600040101010101" pitchFamily="2" charset="-122"/>
                <a:cs typeface="+mj-cs"/>
              </a:rPr>
              <a:t>Multi-Modal Data</a:t>
            </a:r>
            <a:endParaRPr kumimoji="0" lang="zh-CN" altLang="en-US" sz="3600" b="0"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Palatino Linotype" panose="02040502050505030304" pitchFamily="18" charset="0"/>
              <a:ea typeface="华文楷体" panose="02010600040101010101" pitchFamily="2" charset="-122"/>
              <a:cs typeface="+mj-cs"/>
            </a:endParaRPr>
          </a:p>
        </p:txBody>
      </p:sp>
      <p:pic>
        <p:nvPicPr>
          <p:cNvPr id="6147" name="图片 4"/>
          <p:cNvPicPr>
            <a:picLocks noChangeAspect="1"/>
          </p:cNvPicPr>
          <p:nvPr/>
        </p:nvPicPr>
        <p:blipFill>
          <a:blip r:embed="rId2"/>
          <a:stretch>
            <a:fillRect/>
          </a:stretch>
        </p:blipFill>
        <p:spPr>
          <a:xfrm>
            <a:off x="1116013" y="1316038"/>
            <a:ext cx="2951162" cy="1968500"/>
          </a:xfrm>
          <a:prstGeom prst="rect">
            <a:avLst/>
          </a:prstGeom>
          <a:noFill/>
          <a:ln w="9525">
            <a:noFill/>
          </a:ln>
        </p:spPr>
      </p:pic>
      <p:pic>
        <p:nvPicPr>
          <p:cNvPr id="6148" name="图片 3"/>
          <p:cNvPicPr>
            <a:picLocks noChangeAspect="1"/>
          </p:cNvPicPr>
          <p:nvPr/>
        </p:nvPicPr>
        <p:blipFill>
          <a:blip r:embed="rId3"/>
          <a:stretch>
            <a:fillRect/>
          </a:stretch>
        </p:blipFill>
        <p:spPr>
          <a:xfrm>
            <a:off x="900113" y="4005263"/>
            <a:ext cx="4024312" cy="2168525"/>
          </a:xfrm>
          <a:prstGeom prst="rect">
            <a:avLst/>
          </a:prstGeom>
          <a:noFill/>
          <a:ln w="9525">
            <a:noFill/>
          </a:ln>
        </p:spPr>
      </p:pic>
      <p:pic>
        <p:nvPicPr>
          <p:cNvPr id="6149" name="图片 1"/>
          <p:cNvPicPr>
            <a:picLocks noChangeAspect="1"/>
          </p:cNvPicPr>
          <p:nvPr/>
        </p:nvPicPr>
        <p:blipFill>
          <a:blip r:embed="rId4"/>
          <a:stretch>
            <a:fillRect/>
          </a:stretch>
        </p:blipFill>
        <p:spPr>
          <a:xfrm>
            <a:off x="4067175" y="1316038"/>
            <a:ext cx="4867275" cy="302895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71296DC4-A542-4FA6-93A4-D8837072381A}" type="slidenum">
              <a:rPr lang="zh-CN" altLang="en-US" smtClean="0"/>
              <a:pPr/>
              <a:t>19</a:t>
            </a:fld>
            <a:endParaRPr lang="zh-CN" altLang="en-US"/>
          </a:p>
        </p:txBody>
      </p:sp>
      <p:sp>
        <p:nvSpPr>
          <p:cNvPr id="3" name="标题 2"/>
          <p:cNvSpPr>
            <a:spLocks noGrp="1"/>
          </p:cNvSpPr>
          <p:nvPr>
            <p:ph type="title"/>
          </p:nvPr>
        </p:nvSpPr>
        <p:spPr>
          <a:xfrm>
            <a:off x="250826" y="260350"/>
            <a:ext cx="6913462" cy="730250"/>
          </a:xfrm>
        </p:spPr>
        <p:txBody>
          <a:bodyPr>
            <a:noAutofit/>
          </a:bodyPr>
          <a:lstStyle/>
          <a:p>
            <a:r>
              <a:rPr lang="en-US" altLang="zh-CN" sz="4000" dirty="0">
                <a:latin typeface="Palatino Linotype" panose="02040502050505030304" pitchFamily="18" charset="0"/>
              </a:rPr>
              <a:t>Emerging of Mobile Devices</a:t>
            </a:r>
            <a:endParaRPr lang="zh-CN" altLang="en-US" sz="4000" dirty="0">
              <a:latin typeface="Palatino Linotype" panose="02040502050505030304" pitchFamily="18" charset="0"/>
            </a:endParaRPr>
          </a:p>
        </p:txBody>
      </p:sp>
      <p:pic>
        <p:nvPicPr>
          <p:cNvPr id="21506" name="Picture 2" descr="Mobile stats vs desktop-users-global"/>
          <p:cNvPicPr>
            <a:picLocks noChangeAspect="1" noChangeArrowheads="1"/>
          </p:cNvPicPr>
          <p:nvPr/>
        </p:nvPicPr>
        <p:blipFill rotWithShape="1">
          <a:blip r:embed="rId3">
            <a:extLst>
              <a:ext uri="{28A0092B-C50C-407E-A947-70E740481C1C}">
                <a14:useLocalDpi xmlns:a14="http://schemas.microsoft.com/office/drawing/2010/main" val="0"/>
              </a:ext>
            </a:extLst>
          </a:blip>
          <a:srcRect l="8614" b="17223"/>
          <a:stretch/>
        </p:blipFill>
        <p:spPr bwMode="auto">
          <a:xfrm>
            <a:off x="250827" y="1182642"/>
            <a:ext cx="3631354" cy="2422085"/>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mobile"/>
          <p:cNvPicPr>
            <a:picLocks noChangeAspect="1" noChangeArrowheads="1"/>
          </p:cNvPicPr>
          <p:nvPr/>
        </p:nvPicPr>
        <p:blipFill rotWithShape="1">
          <a:blip r:embed="rId4">
            <a:extLst>
              <a:ext uri="{28A0092B-C50C-407E-A947-70E740481C1C}">
                <a14:useLocalDpi xmlns:a14="http://schemas.microsoft.com/office/drawing/2010/main" val="0"/>
              </a:ext>
            </a:extLst>
          </a:blip>
          <a:srcRect l="3000" t="14784" r="6000" b="10036"/>
          <a:stretch/>
        </p:blipFill>
        <p:spPr bwMode="auto">
          <a:xfrm>
            <a:off x="323528" y="3581987"/>
            <a:ext cx="3831900" cy="240020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345" y="6361246"/>
            <a:ext cx="6317928" cy="523220"/>
          </a:xfrm>
          <a:prstGeom prst="rect">
            <a:avLst/>
          </a:prstGeom>
        </p:spPr>
        <p:txBody>
          <a:bodyPr wrap="square">
            <a:spAutoFit/>
          </a:bodyPr>
          <a:lstStyle/>
          <a:p>
            <a:r>
              <a:rPr lang="en-US" altLang="zh-CN" sz="1400" dirty="0"/>
              <a:t>Statistics come from </a:t>
            </a:r>
            <a:r>
              <a:rPr lang="zh-CN" altLang="en-US" sz="1400" dirty="0"/>
              <a:t>http://www.smartinsights.com/mobile-marketing</a:t>
            </a:r>
            <a:endParaRPr lang="en-US" altLang="zh-CN" sz="1400" dirty="0"/>
          </a:p>
          <a:p>
            <a:r>
              <a:rPr lang="zh-CN" altLang="en-US" sz="1400" dirty="0"/>
              <a:t>/mobile-marketing-analytics/mobile-marketing-statistics</a:t>
            </a:r>
          </a:p>
        </p:txBody>
      </p:sp>
      <p:cxnSp>
        <p:nvCxnSpPr>
          <p:cNvPr id="6" name="曲线连接符 5"/>
          <p:cNvCxnSpPr/>
          <p:nvPr/>
        </p:nvCxnSpPr>
        <p:spPr bwMode="auto">
          <a:xfrm rot="10800000">
            <a:off x="3159339" y="1903734"/>
            <a:ext cx="972108" cy="392775"/>
          </a:xfrm>
          <a:prstGeom prst="curvedConnector3">
            <a:avLst/>
          </a:prstGeom>
          <a:solidFill>
            <a:schemeClr val="accent1"/>
          </a:solidFill>
          <a:ln w="28575" cap="flat" cmpd="sng" algn="ctr">
            <a:solidFill>
              <a:srgbClr val="FF3300"/>
            </a:solidFill>
            <a:prstDash val="sysDash"/>
            <a:round/>
            <a:headEnd type="none" w="med" len="med"/>
            <a:tailEnd type="triangle"/>
          </a:ln>
          <a:effectLst/>
        </p:spPr>
      </p:cxnSp>
      <p:sp>
        <p:nvSpPr>
          <p:cNvPr id="11" name="椭圆 10"/>
          <p:cNvSpPr/>
          <p:nvPr/>
        </p:nvSpPr>
        <p:spPr bwMode="auto">
          <a:xfrm>
            <a:off x="2708837" y="3992707"/>
            <a:ext cx="1368152" cy="814291"/>
          </a:xfrm>
          <a:prstGeom prst="ellipse">
            <a:avLst/>
          </a:prstGeom>
          <a:noFill/>
          <a:ln w="28575" cap="flat" cmpd="sng" algn="ctr">
            <a:solidFill>
              <a:srgbClr val="FF33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6" name="内容占位符 2"/>
          <p:cNvSpPr txBox="1">
            <a:spLocks/>
          </p:cNvSpPr>
          <p:nvPr/>
        </p:nvSpPr>
        <p:spPr bwMode="auto">
          <a:xfrm>
            <a:off x="5409456" y="1604586"/>
            <a:ext cx="3519028" cy="1977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891" indent="-342891" algn="l" rtl="0" eaLnBrk="0" fontAlgn="base" hangingPunct="0">
              <a:spcBef>
                <a:spcPct val="20000"/>
              </a:spcBef>
              <a:spcAft>
                <a:spcPct val="0"/>
              </a:spcAft>
              <a:buChar char="•"/>
              <a:defRPr kumimoji="1" sz="2800">
                <a:solidFill>
                  <a:schemeClr val="tx1"/>
                </a:solidFill>
                <a:latin typeface="+mn-lt"/>
                <a:ea typeface="+mn-ea"/>
                <a:cs typeface="宋体" charset="0"/>
              </a:defRPr>
            </a:lvl1pPr>
            <a:lvl2pPr marL="742932" indent="-285744" algn="l" rtl="0" eaLnBrk="0" fontAlgn="base" hangingPunct="0">
              <a:spcBef>
                <a:spcPct val="20000"/>
              </a:spcBef>
              <a:spcAft>
                <a:spcPct val="0"/>
              </a:spcAft>
              <a:buChar char="–"/>
              <a:defRPr kumimoji="1" sz="2400">
                <a:solidFill>
                  <a:schemeClr val="tx1"/>
                </a:solidFill>
                <a:latin typeface="+mn-lt"/>
                <a:ea typeface="+mn-ea"/>
              </a:defRPr>
            </a:lvl2pPr>
            <a:lvl3pPr marL="1142971" indent="-228594" algn="l" rtl="0" eaLnBrk="0" fontAlgn="base" hangingPunct="0">
              <a:spcBef>
                <a:spcPct val="20000"/>
              </a:spcBef>
              <a:spcAft>
                <a:spcPct val="0"/>
              </a:spcAft>
              <a:buChar char="•"/>
              <a:defRPr kumimoji="1" sz="2000">
                <a:solidFill>
                  <a:schemeClr val="tx1"/>
                </a:solidFill>
                <a:latin typeface="+mn-lt"/>
                <a:ea typeface="+mn-ea"/>
              </a:defRPr>
            </a:lvl3pPr>
            <a:lvl4pPr marL="1600160" indent="-228594" algn="l" rtl="0" eaLnBrk="0" fontAlgn="base" hangingPunct="0">
              <a:spcBef>
                <a:spcPct val="20000"/>
              </a:spcBef>
              <a:spcAft>
                <a:spcPct val="0"/>
              </a:spcAft>
              <a:buChar char="–"/>
              <a:defRPr kumimoji="1" sz="2000">
                <a:solidFill>
                  <a:schemeClr val="tx1"/>
                </a:solidFill>
                <a:latin typeface="+mn-lt"/>
                <a:ea typeface="+mn-ea"/>
              </a:defRPr>
            </a:lvl4pPr>
            <a:lvl5pPr marL="2057349" indent="-228594" algn="l" rtl="0" eaLnBrk="0" fontAlgn="base" hangingPunct="0">
              <a:spcBef>
                <a:spcPct val="20000"/>
              </a:spcBef>
              <a:spcAft>
                <a:spcPct val="0"/>
              </a:spcAft>
              <a:buChar char="»"/>
              <a:defRPr kumimoji="1" sz="2000">
                <a:solidFill>
                  <a:schemeClr val="tx1"/>
                </a:solidFill>
                <a:latin typeface="+mn-lt"/>
                <a:ea typeface="+mn-ea"/>
              </a:defRPr>
            </a:lvl5pPr>
            <a:lvl6pPr marL="2514537" indent="-228594" algn="l" rtl="0" eaLnBrk="1" fontAlgn="base" hangingPunct="1">
              <a:spcBef>
                <a:spcPct val="20000"/>
              </a:spcBef>
              <a:spcAft>
                <a:spcPct val="0"/>
              </a:spcAft>
              <a:buChar char="»"/>
              <a:defRPr>
                <a:solidFill>
                  <a:schemeClr val="tx1"/>
                </a:solidFill>
                <a:latin typeface="+mn-lt"/>
                <a:ea typeface="+mn-ea"/>
              </a:defRPr>
            </a:lvl6pPr>
            <a:lvl7pPr marL="2971726" indent="-228594" algn="l" rtl="0" eaLnBrk="1" fontAlgn="base" hangingPunct="1">
              <a:spcBef>
                <a:spcPct val="20000"/>
              </a:spcBef>
              <a:spcAft>
                <a:spcPct val="0"/>
              </a:spcAft>
              <a:buChar char="»"/>
              <a:defRPr>
                <a:solidFill>
                  <a:schemeClr val="tx1"/>
                </a:solidFill>
                <a:latin typeface="+mn-lt"/>
                <a:ea typeface="+mn-ea"/>
              </a:defRPr>
            </a:lvl7pPr>
            <a:lvl8pPr marL="3428914" indent="-228594" algn="l" rtl="0" eaLnBrk="1" fontAlgn="base" hangingPunct="1">
              <a:spcBef>
                <a:spcPct val="20000"/>
              </a:spcBef>
              <a:spcAft>
                <a:spcPct val="0"/>
              </a:spcAft>
              <a:buChar char="»"/>
              <a:defRPr>
                <a:solidFill>
                  <a:schemeClr val="tx1"/>
                </a:solidFill>
                <a:latin typeface="+mn-lt"/>
                <a:ea typeface="+mn-ea"/>
              </a:defRPr>
            </a:lvl8pPr>
            <a:lvl9pPr marL="3886103" indent="-228594" algn="l" rtl="0" eaLnBrk="1" fontAlgn="base" hangingPunct="1">
              <a:spcBef>
                <a:spcPct val="20000"/>
              </a:spcBef>
              <a:spcAft>
                <a:spcPct val="0"/>
              </a:spcAft>
              <a:buChar char="»"/>
              <a:defRPr>
                <a:solidFill>
                  <a:schemeClr val="tx1"/>
                </a:solidFill>
                <a:latin typeface="+mn-lt"/>
                <a:ea typeface="+mn-ea"/>
              </a:defRPr>
            </a:lvl9pPr>
          </a:lstStyle>
          <a:p>
            <a:pPr marL="0" indent="0">
              <a:buNone/>
            </a:pPr>
            <a:r>
              <a:rPr kumimoji="0" lang="en-US" altLang="zh-CN" sz="2000" kern="0" dirty="0">
                <a:latin typeface="Palatino Linotype" panose="02040502050505030304" pitchFamily="18" charset="0"/>
                <a:ea typeface="Verdana" panose="020B0604030504040204" pitchFamily="34" charset="0"/>
                <a:cs typeface="Verdana" panose="020B0604030504040204" pitchFamily="34" charset="0"/>
              </a:rPr>
              <a:t>Mobile devices become popular these years due to their convenience, which generate plenty of behavior data and draw attentions of researchers. </a:t>
            </a:r>
          </a:p>
        </p:txBody>
      </p:sp>
      <p:grpSp>
        <p:nvGrpSpPr>
          <p:cNvPr id="7" name="组合 6"/>
          <p:cNvGrpSpPr/>
          <p:nvPr/>
        </p:nvGrpSpPr>
        <p:grpSpPr>
          <a:xfrm>
            <a:off x="4588427" y="3897052"/>
            <a:ext cx="4196041" cy="2195959"/>
            <a:chOff x="4588427" y="4119372"/>
            <a:chExt cx="4196041" cy="2195959"/>
          </a:xfrm>
        </p:grpSpPr>
        <p:pic>
          <p:nvPicPr>
            <p:cNvPr id="15" name="图片 14"/>
            <p:cNvPicPr>
              <a:picLocks noChangeAspect="1"/>
            </p:cNvPicPr>
            <p:nvPr/>
          </p:nvPicPr>
          <p:blipFill rotWithShape="1">
            <a:blip r:embed="rId5"/>
            <a:srcRect r="11682"/>
            <a:stretch/>
          </p:blipFill>
          <p:spPr>
            <a:xfrm>
              <a:off x="4588427" y="4682473"/>
              <a:ext cx="4104456" cy="1632858"/>
            </a:xfrm>
            <a:prstGeom prst="rect">
              <a:avLst/>
            </a:prstGeom>
          </p:spPr>
        </p:pic>
        <p:sp>
          <p:nvSpPr>
            <p:cNvPr id="12" name="矩形 11"/>
            <p:cNvSpPr/>
            <p:nvPr/>
          </p:nvSpPr>
          <p:spPr>
            <a:xfrm>
              <a:off x="4982095" y="4119372"/>
              <a:ext cx="3802373" cy="646331"/>
            </a:xfrm>
            <a:prstGeom prst="rect">
              <a:avLst/>
            </a:prstGeom>
          </p:spPr>
          <p:txBody>
            <a:bodyPr wrap="square">
              <a:spAutoFit/>
            </a:bodyPr>
            <a:lstStyle/>
            <a:p>
              <a:r>
                <a:rPr lang="en-US" altLang="zh-CN" sz="1200"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Frequency of Mobile Intelligence in the past 50 years. Two </a:t>
              </a:r>
              <a:r>
                <a:rPr lang="en-US" altLang="zh-CN" sz="1200" kern="0" dirty="0" err="1">
                  <a:solidFill>
                    <a:srgbClr val="0000FF"/>
                  </a:solidFill>
                  <a:latin typeface="Palatino Linotype" panose="02040502050505030304" pitchFamily="18" charset="0"/>
                  <a:ea typeface="Verdana" panose="020B0604030504040204" pitchFamily="34" charset="0"/>
                  <a:cs typeface="Verdana" panose="020B0604030504040204" pitchFamily="34" charset="0"/>
                </a:rPr>
                <a:t>fastigiums</a:t>
              </a:r>
              <a:r>
                <a:rPr lang="en-US" altLang="zh-CN" sz="1200"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 for traditional mobile invention and intelligent mobile devices, respectively.</a:t>
              </a:r>
            </a:p>
          </p:txBody>
        </p:sp>
      </p:grpSp>
      <p:cxnSp>
        <p:nvCxnSpPr>
          <p:cNvPr id="14" name="直接连接符 13"/>
          <p:cNvCxnSpPr/>
          <p:nvPr/>
        </p:nvCxnSpPr>
        <p:spPr bwMode="auto">
          <a:xfrm>
            <a:off x="5940152" y="4544839"/>
            <a:ext cx="0" cy="1548172"/>
          </a:xfrm>
          <a:prstGeom prst="line">
            <a:avLst/>
          </a:prstGeom>
          <a:solidFill>
            <a:schemeClr val="accent1"/>
          </a:solidFill>
          <a:ln w="28575" cap="flat" cmpd="sng" algn="ctr">
            <a:solidFill>
              <a:srgbClr val="FF0000"/>
            </a:solidFill>
            <a:prstDash val="dash"/>
            <a:round/>
            <a:headEnd type="none" w="med" len="med"/>
            <a:tailEnd type="none" w="med" len="med"/>
          </a:ln>
          <a:effectLst/>
        </p:spPr>
      </p:cxnSp>
      <p:cxnSp>
        <p:nvCxnSpPr>
          <p:cNvPr id="20" name="直接连接符 19"/>
          <p:cNvCxnSpPr/>
          <p:nvPr/>
        </p:nvCxnSpPr>
        <p:spPr bwMode="auto">
          <a:xfrm>
            <a:off x="5409456" y="4544839"/>
            <a:ext cx="0" cy="1548172"/>
          </a:xfrm>
          <a:prstGeom prst="line">
            <a:avLst/>
          </a:prstGeom>
          <a:solidFill>
            <a:schemeClr val="accent1"/>
          </a:solidFill>
          <a:ln w="28575" cap="flat" cmpd="sng" algn="ctr">
            <a:solidFill>
              <a:srgbClr val="FF0000"/>
            </a:solidFill>
            <a:prstDash val="dash"/>
            <a:round/>
            <a:headEnd type="none" w="med" len="med"/>
            <a:tailEnd type="none" w="med" len="med"/>
          </a:ln>
          <a:effectLst/>
        </p:spPr>
      </p:cxnSp>
      <p:cxnSp>
        <p:nvCxnSpPr>
          <p:cNvPr id="21" name="直接连接符 20"/>
          <p:cNvCxnSpPr/>
          <p:nvPr/>
        </p:nvCxnSpPr>
        <p:spPr bwMode="auto">
          <a:xfrm>
            <a:off x="8172400" y="4544839"/>
            <a:ext cx="0" cy="1548172"/>
          </a:xfrm>
          <a:prstGeom prst="line">
            <a:avLst/>
          </a:prstGeom>
          <a:solidFill>
            <a:schemeClr val="accent1"/>
          </a:solidFill>
          <a:ln w="28575" cap="flat" cmpd="sng" algn="ctr">
            <a:solidFill>
              <a:srgbClr val="FF0000"/>
            </a:solidFill>
            <a:prstDash val="dash"/>
            <a:round/>
            <a:headEnd type="none" w="med" len="med"/>
            <a:tailEnd type="none" w="med" len="med"/>
          </a:ln>
          <a:effectLst/>
        </p:spPr>
      </p:cxnSp>
      <p:cxnSp>
        <p:nvCxnSpPr>
          <p:cNvPr id="18" name="直接箭头连接符 17"/>
          <p:cNvCxnSpPr/>
          <p:nvPr/>
        </p:nvCxnSpPr>
        <p:spPr bwMode="auto">
          <a:xfrm>
            <a:off x="5400092" y="5294912"/>
            <a:ext cx="540060" cy="0"/>
          </a:xfrm>
          <a:prstGeom prst="straightConnector1">
            <a:avLst/>
          </a:prstGeom>
          <a:solidFill>
            <a:schemeClr val="accent1"/>
          </a:solidFill>
          <a:ln w="28575" cap="flat" cmpd="sng" algn="ctr">
            <a:solidFill>
              <a:srgbClr val="FF0000"/>
            </a:solidFill>
            <a:prstDash val="dashDot"/>
            <a:round/>
            <a:headEnd type="triangle"/>
            <a:tailEnd type="triangle"/>
          </a:ln>
          <a:effectLst/>
        </p:spPr>
      </p:cxnSp>
      <p:cxnSp>
        <p:nvCxnSpPr>
          <p:cNvPr id="22" name="直接箭头连接符 21"/>
          <p:cNvCxnSpPr/>
          <p:nvPr/>
        </p:nvCxnSpPr>
        <p:spPr bwMode="auto">
          <a:xfrm flipH="1">
            <a:off x="8188827" y="5294912"/>
            <a:ext cx="595641" cy="0"/>
          </a:xfrm>
          <a:prstGeom prst="straightConnector1">
            <a:avLst/>
          </a:prstGeom>
          <a:solidFill>
            <a:schemeClr val="accent1"/>
          </a:solidFill>
          <a:ln w="28575" cap="flat" cmpd="sng" algn="ctr">
            <a:solidFill>
              <a:srgbClr val="FF0000"/>
            </a:solidFill>
            <a:prstDash val="dash"/>
            <a:round/>
            <a:headEnd type="none" w="med" len="med"/>
            <a:tailEnd type="triangle"/>
          </a:ln>
          <a:effectLst/>
        </p:spPr>
      </p:cxnSp>
      <p:sp>
        <p:nvSpPr>
          <p:cNvPr id="27" name="矩形 26"/>
          <p:cNvSpPr/>
          <p:nvPr/>
        </p:nvSpPr>
        <p:spPr>
          <a:xfrm>
            <a:off x="4128336" y="1957704"/>
            <a:ext cx="1269971" cy="830997"/>
          </a:xfrm>
          <a:prstGeom prst="rect">
            <a:avLst/>
          </a:prstGeom>
        </p:spPr>
        <p:txBody>
          <a:bodyPr wrap="square">
            <a:spAutoFit/>
          </a:bodyPr>
          <a:lstStyle/>
          <a:p>
            <a:r>
              <a:rPr lang="en-US" altLang="zh-CN" sz="1200" i="1"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Users of mobile exceed those of PCs in recent years.</a:t>
            </a:r>
            <a:endParaRPr lang="zh-CN" altLang="en-US" sz="1200" i="1" dirty="0">
              <a:solidFill>
                <a:srgbClr val="0000FF"/>
              </a:solidFill>
              <a:latin typeface="Palatino Linotype" panose="02040502050505030304" pitchFamily="18" charset="0"/>
            </a:endParaRPr>
          </a:p>
        </p:txBody>
      </p:sp>
      <p:sp>
        <p:nvSpPr>
          <p:cNvPr id="28" name="矩形 27"/>
          <p:cNvSpPr/>
          <p:nvPr/>
        </p:nvSpPr>
        <p:spPr>
          <a:xfrm>
            <a:off x="910219" y="5909554"/>
            <a:ext cx="2971962" cy="461665"/>
          </a:xfrm>
          <a:prstGeom prst="rect">
            <a:avLst/>
          </a:prstGeom>
        </p:spPr>
        <p:txBody>
          <a:bodyPr wrap="square">
            <a:spAutoFit/>
          </a:bodyPr>
          <a:lstStyle/>
          <a:p>
            <a:r>
              <a:rPr lang="en-US" altLang="zh-CN" sz="1200" i="1"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Time spent on mobiles per adult in the USA becomes more and more recently.</a:t>
            </a:r>
          </a:p>
        </p:txBody>
      </p:sp>
    </p:spTree>
    <p:extLst>
      <p:ext uri="{BB962C8B-B14F-4D97-AF65-F5344CB8AC3E}">
        <p14:creationId xmlns:p14="http://schemas.microsoft.com/office/powerpoint/2010/main" val="1369125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微软雅黑" panose="020B0503020204020204" pitchFamily="34" charset="-122"/>
              <a:ea typeface="微软雅黑" panose="020B0503020204020204" pitchFamily="34" charset="-122"/>
              <a:sym typeface="+mn-ea"/>
            </a:endParaRPr>
          </a:p>
          <a:p>
            <a:pPr>
              <a:spcAft>
                <a:spcPts val="0"/>
              </a:spcAft>
              <a:defRPr/>
            </a:pP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分布式训练</a:t>
            </a:r>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+PANs</a:t>
            </a:r>
            <a:endPar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2" name="图片 1"/>
          <p:cNvPicPr>
            <a:picLocks noChangeAspect="1"/>
          </p:cNvPicPr>
          <p:nvPr/>
        </p:nvPicPr>
        <p:blipFill>
          <a:blip r:embed="rId3"/>
          <a:stretch>
            <a:fillRect/>
          </a:stretch>
        </p:blipFill>
        <p:spPr>
          <a:xfrm>
            <a:off x="1691680" y="2204864"/>
            <a:ext cx="6156176" cy="4088479"/>
          </a:xfrm>
          <a:prstGeom prst="rect">
            <a:avLst/>
          </a:prstGeom>
        </p:spPr>
      </p:pic>
      <p:sp>
        <p:nvSpPr>
          <p:cNvPr id="80" name="文本框 79"/>
          <p:cNvSpPr txBox="1"/>
          <p:nvPr/>
        </p:nvSpPr>
        <p:spPr>
          <a:xfrm>
            <a:off x="244516" y="1321662"/>
            <a:ext cx="8791980" cy="830997"/>
          </a:xfrm>
          <a:prstGeom prst="rect">
            <a:avLst/>
          </a:prstGeom>
          <a:noFill/>
        </p:spPr>
        <p:txBody>
          <a:bodyPr wrap="square" rtlCol="0">
            <a:spAutoFit/>
          </a:bodyPr>
          <a:lstStyle/>
          <a:p>
            <a:r>
              <a:rPr lang="zh-CN" altLang="en-US" b="1" dirty="0">
                <a:ea typeface="楷体" panose="02010609060101010101" pitchFamily="49" charset="-122"/>
                <a:cs typeface="Times New Roman" panose="02020603050405020304" pitchFamily="18" charset="0"/>
              </a:rPr>
              <a:t>效果</a:t>
            </a:r>
            <a:r>
              <a:rPr lang="zh-CN" altLang="en-US" dirty="0">
                <a:ea typeface="楷体" panose="02010609060101010101" pitchFamily="49" charset="-122"/>
                <a:cs typeface="Times New Roman" panose="02020603050405020304" pitchFamily="18" charset="0"/>
              </a:rPr>
              <a:t>：本地训练神经元通过位置编码进行预对齐，在中心服务器即可进行有效点对点参数平均</a:t>
            </a:r>
            <a:endParaRPr lang="en-US" altLang="zh-CN" dirty="0">
              <a:ea typeface="楷体" panose="02010609060101010101" pitchFamily="49"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http://www.netcorpgps.com.au/wp-content/uploads/2016/03/f29585f2-5cae-40f1-f80a-27adad6f98d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0705" y="4751294"/>
            <a:ext cx="1821475" cy="1214317"/>
          </a:xfrm>
          <a:prstGeom prst="rect">
            <a:avLst/>
          </a:prstGeom>
          <a:noFill/>
          <a:extLst>
            <a:ext uri="{909E8E84-426E-40DD-AFC4-6F175D3DCCD1}">
              <a14:hiddenFill xmlns:a14="http://schemas.microsoft.com/office/drawing/2010/main">
                <a:solidFill>
                  <a:srgbClr val="FFFFFF"/>
                </a:solidFill>
              </a14:hiddenFill>
            </a:ext>
          </a:extLst>
        </p:spPr>
      </p:pic>
      <p:sp>
        <p:nvSpPr>
          <p:cNvPr id="9" name="内容占位符 2"/>
          <p:cNvSpPr>
            <a:spLocks noGrp="1"/>
          </p:cNvSpPr>
          <p:nvPr>
            <p:ph idx="1"/>
          </p:nvPr>
        </p:nvSpPr>
        <p:spPr>
          <a:xfrm>
            <a:off x="250827" y="1295405"/>
            <a:ext cx="8125985" cy="3357671"/>
          </a:xfrm>
        </p:spPr>
        <p:txBody>
          <a:bodyPr/>
          <a:lstStyle/>
          <a:p>
            <a:pPr eaLnBrk="1" hangingPunct="1">
              <a:defRPr/>
            </a:pPr>
            <a:r>
              <a:rPr lang="en-US" altLang="zh-CN" dirty="0">
                <a:latin typeface="Palatino Linotype" panose="02040502050505030304" pitchFamily="18" charset="0"/>
              </a:rPr>
              <a:t>Devices provide </a:t>
            </a:r>
            <a:r>
              <a:rPr kumimoji="1" lang="en-US" altLang="zh-CN" dirty="0">
                <a:latin typeface="Palatino Linotype" panose="02040502050505030304" pitchFamily="18" charset="0"/>
              </a:rPr>
              <a:t>different modalities of data for users of objects.</a:t>
            </a:r>
          </a:p>
          <a:p>
            <a:pPr lvl="1" eaLnBrk="1" hangingPunct="1">
              <a:defRPr/>
            </a:pPr>
            <a:r>
              <a:rPr kumimoji="1" lang="en-US" altLang="zh-CN" dirty="0">
                <a:solidFill>
                  <a:srgbClr val="0000FF"/>
                </a:solidFill>
                <a:latin typeface="Palatino Linotype" panose="02040502050505030304" pitchFamily="18" charset="0"/>
              </a:rPr>
              <a:t>Different sensors on devices</a:t>
            </a:r>
            <a:r>
              <a:rPr kumimoji="1" lang="en-US" altLang="zh-CN" dirty="0">
                <a:latin typeface="Palatino Linotype" panose="02040502050505030304" pitchFamily="18" charset="0"/>
              </a:rPr>
              <a:t>.</a:t>
            </a:r>
          </a:p>
          <a:p>
            <a:pPr lvl="2" eaLnBrk="1" hangingPunct="1">
              <a:defRPr/>
            </a:pPr>
            <a:r>
              <a:rPr kumimoji="1" lang="en-US" altLang="zh-CN" dirty="0">
                <a:latin typeface="Palatino Linotype" panose="02040502050505030304" pitchFamily="18" charset="0"/>
              </a:rPr>
              <a:t>Sensors offer different kinds of data</a:t>
            </a:r>
          </a:p>
          <a:p>
            <a:pPr lvl="1" eaLnBrk="1" hangingPunct="1">
              <a:defRPr/>
            </a:pPr>
            <a:r>
              <a:rPr lang="en-US" altLang="zh-CN" dirty="0">
                <a:solidFill>
                  <a:srgbClr val="0000FF"/>
                </a:solidFill>
                <a:latin typeface="Palatino Linotype" panose="02040502050505030304" pitchFamily="18" charset="0"/>
              </a:rPr>
              <a:t>User uses different functions of mobiles.</a:t>
            </a:r>
          </a:p>
          <a:p>
            <a:pPr lvl="2" eaLnBrk="1" hangingPunct="1">
              <a:defRPr/>
            </a:pPr>
            <a:r>
              <a:rPr kumimoji="1" lang="en-US" altLang="zh-CN" dirty="0">
                <a:latin typeface="Palatino Linotype" panose="02040502050505030304" pitchFamily="18" charset="0"/>
              </a:rPr>
              <a:t>E.g., user can take photos, videos or records.</a:t>
            </a:r>
          </a:p>
          <a:p>
            <a:pPr lvl="1" eaLnBrk="1" hangingPunct="1">
              <a:defRPr/>
            </a:pPr>
            <a:r>
              <a:rPr lang="en-US" altLang="zh-CN" dirty="0">
                <a:solidFill>
                  <a:srgbClr val="0000FF"/>
                </a:solidFill>
                <a:latin typeface="Palatino Linotype" panose="02040502050505030304" pitchFamily="18" charset="0"/>
              </a:rPr>
              <a:t>Data collected from mobiles help decision.</a:t>
            </a:r>
          </a:p>
          <a:p>
            <a:pPr lvl="2" eaLnBrk="1" hangingPunct="1">
              <a:defRPr/>
            </a:pPr>
            <a:r>
              <a:rPr kumimoji="1" lang="en-US" altLang="zh-CN" dirty="0">
                <a:latin typeface="Palatino Linotype" panose="02040502050505030304" pitchFamily="18" charset="0"/>
              </a:rPr>
              <a:t>Apps list and GPS tracks can help to understand a user.</a:t>
            </a:r>
          </a:p>
        </p:txBody>
      </p:sp>
      <p:sp>
        <p:nvSpPr>
          <p:cNvPr id="2" name="标题 1"/>
          <p:cNvSpPr>
            <a:spLocks noGrp="1"/>
          </p:cNvSpPr>
          <p:nvPr>
            <p:ph type="title"/>
          </p:nvPr>
        </p:nvSpPr>
        <p:spPr>
          <a:xfrm>
            <a:off x="250827" y="260350"/>
            <a:ext cx="8125985" cy="730250"/>
          </a:xfrm>
        </p:spPr>
        <p:txBody>
          <a:bodyPr>
            <a:noAutofit/>
          </a:bodyPr>
          <a:lstStyle/>
          <a:p>
            <a:r>
              <a:rPr lang="en-US" altLang="zh-CN" sz="3200" b="1" dirty="0"/>
              <a:t>Different </a:t>
            </a:r>
            <a:r>
              <a:rPr lang="en-US" altLang="zh-CN" sz="3200" b="1" dirty="0">
                <a:effectLst/>
              </a:rPr>
              <a:t>Modalities</a:t>
            </a:r>
            <a:r>
              <a:rPr lang="en-US" altLang="zh-CN" sz="3200" b="1" dirty="0"/>
              <a:t> from Sensors</a:t>
            </a:r>
            <a:endParaRPr lang="zh-CN" altLang="en-US" sz="3200" b="1" dirty="0"/>
          </a:p>
        </p:txBody>
      </p:sp>
      <p:pic>
        <p:nvPicPr>
          <p:cNvPr id="7"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5399" y="1844824"/>
            <a:ext cx="2106127" cy="131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www.parlezwireless.com/wp-content/uploads/2012/04/mobile-data-segmentation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6389" y="4795676"/>
            <a:ext cx="2340260" cy="1125554"/>
          </a:xfrm>
          <a:prstGeom prst="rect">
            <a:avLst/>
          </a:prstGeom>
          <a:noFill/>
          <a:extLst>
            <a:ext uri="{909E8E84-426E-40DD-AFC4-6F175D3DCCD1}">
              <a14:hiddenFill xmlns:a14="http://schemas.microsoft.com/office/drawing/2010/main">
                <a:solidFill>
                  <a:srgbClr val="FFFFFF"/>
                </a:solidFill>
              </a14:hiddenFill>
            </a:ext>
          </a:extLst>
        </p:spPr>
      </p:pic>
      <p:sp>
        <p:nvSpPr>
          <p:cNvPr id="11" name="内容占位符 2"/>
          <p:cNvSpPr txBox="1">
            <a:spLocks/>
          </p:cNvSpPr>
          <p:nvPr/>
        </p:nvSpPr>
        <p:spPr bwMode="auto">
          <a:xfrm>
            <a:off x="333682" y="5423799"/>
            <a:ext cx="8486790" cy="885521"/>
          </a:xfrm>
          <a:prstGeom prst="rect">
            <a:avLst/>
          </a:prstGeom>
          <a:solidFill>
            <a:schemeClr val="bg1"/>
          </a:solidFill>
          <a:ln w="28575">
            <a:solidFill>
              <a:srgbClr val="FF0000"/>
            </a:solid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kumimoji="1" sz="2800">
                <a:solidFill>
                  <a:schemeClr val="tx1"/>
                </a:solidFill>
                <a:latin typeface="+mn-lt"/>
                <a:ea typeface="+mn-ea"/>
                <a:cs typeface="宋体" charset="0"/>
              </a:defRPr>
            </a:lvl1pPr>
            <a:lvl2pPr marL="742950" indent="-285750" algn="l" rtl="0" eaLnBrk="1" fontAlgn="base" hangingPunct="1">
              <a:spcBef>
                <a:spcPct val="20000"/>
              </a:spcBef>
              <a:spcAft>
                <a:spcPct val="0"/>
              </a:spcAft>
              <a:buChar char="–"/>
              <a:defRPr kumimoji="1" sz="2400">
                <a:solidFill>
                  <a:schemeClr val="tx1"/>
                </a:solidFill>
                <a:latin typeface="+mn-lt"/>
                <a:ea typeface="+mn-ea"/>
              </a:defRPr>
            </a:lvl2pPr>
            <a:lvl3pPr marL="1143000" indent="-228600" algn="l" rtl="0" eaLnBrk="1" fontAlgn="base" hangingPunct="1">
              <a:spcBef>
                <a:spcPct val="20000"/>
              </a:spcBef>
              <a:spcAft>
                <a:spcPct val="0"/>
              </a:spcAft>
              <a:buChar char="•"/>
              <a:defRPr kumimoji="1" sz="20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a:lstStyle>
          <a:p>
            <a:pPr marL="0" indent="0">
              <a:buNone/>
            </a:pPr>
            <a:r>
              <a:rPr kumimoji="0" lang="en-US" altLang="zh-CN" kern="0" dirty="0">
                <a:latin typeface="Palatino Linotype" panose="02040502050505030304" pitchFamily="18" charset="0"/>
                <a:ea typeface="Verdana" panose="020B0604030504040204" pitchFamily="34" charset="0"/>
                <a:cs typeface="Verdana" panose="020B0604030504040204" pitchFamily="34" charset="0"/>
              </a:rPr>
              <a:t>How to utilize </a:t>
            </a:r>
            <a:r>
              <a:rPr kumimoji="0" lang="en-US" altLang="zh-CN" kern="0" dirty="0">
                <a:solidFill>
                  <a:srgbClr val="FF0000"/>
                </a:solidFill>
                <a:latin typeface="Palatino Linotype" panose="02040502050505030304" pitchFamily="18" charset="0"/>
                <a:ea typeface="Verdana" panose="020B0604030504040204" pitchFamily="34" charset="0"/>
                <a:cs typeface="Verdana" panose="020B0604030504040204" pitchFamily="34" charset="0"/>
              </a:rPr>
              <a:t>different modalities </a:t>
            </a:r>
            <a:r>
              <a:rPr kumimoji="0" lang="en-US" altLang="zh-CN" kern="0" dirty="0">
                <a:latin typeface="Palatino Linotype" panose="02040502050505030304" pitchFamily="18" charset="0"/>
                <a:ea typeface="Verdana" panose="020B0604030504040204" pitchFamily="34" charset="0"/>
                <a:cs typeface="Verdana" panose="020B0604030504040204" pitchFamily="34" charset="0"/>
              </a:rPr>
              <a:t>of mobile data in a particular task? </a:t>
            </a:r>
          </a:p>
        </p:txBody>
      </p:sp>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2698" y="3134183"/>
            <a:ext cx="1711245" cy="114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0" name="Picture 2" descr="https://www.drupal.org/files/project-images/iphone-camera_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5399" y="2143583"/>
            <a:ext cx="1864919" cy="1864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38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260350"/>
            <a:ext cx="7777560" cy="730250"/>
          </a:xfrm>
        </p:spPr>
        <p:txBody>
          <a:bodyPr/>
          <a:lstStyle/>
          <a:p>
            <a:r>
              <a:rPr lang="en-US" altLang="zh-CN" sz="3300" dirty="0">
                <a:ea typeface="Verdana" panose="020B0604030504040204" pitchFamily="34" charset="0"/>
              </a:rPr>
              <a:t>Learning Efficiency in on Chip Devices</a:t>
            </a:r>
            <a:endParaRPr lang="zh-CN" altLang="en-US" sz="3300" dirty="0"/>
          </a:p>
        </p:txBody>
      </p:sp>
      <p:sp>
        <p:nvSpPr>
          <p:cNvPr id="3" name="内容占位符 2"/>
          <p:cNvSpPr>
            <a:spLocks noGrp="1"/>
          </p:cNvSpPr>
          <p:nvPr>
            <p:ph idx="1"/>
          </p:nvPr>
        </p:nvSpPr>
        <p:spPr>
          <a:xfrm>
            <a:off x="250826" y="1295400"/>
            <a:ext cx="5542612" cy="4581872"/>
          </a:xfrm>
        </p:spPr>
        <p:txBody>
          <a:bodyPr/>
          <a:lstStyle/>
          <a:p>
            <a:r>
              <a:rPr lang="en-US" altLang="zh-CN" dirty="0">
                <a:latin typeface="Palatino Linotype" panose="02040502050505030304" pitchFamily="18" charset="0"/>
                <a:ea typeface="Verdana" panose="020B0604030504040204" pitchFamily="34" charset="0"/>
              </a:rPr>
              <a:t>Different from PCs, learning models on chip devices are resource-constraint.</a:t>
            </a:r>
          </a:p>
          <a:p>
            <a:pPr lvl="1"/>
            <a:r>
              <a:rPr lang="en-US" altLang="zh-CN" dirty="0">
                <a:solidFill>
                  <a:srgbClr val="0000FF"/>
                </a:solidFill>
                <a:latin typeface="Palatino Linotype" panose="02040502050505030304" pitchFamily="18" charset="0"/>
                <a:ea typeface="Verdana" panose="020B0604030504040204" pitchFamily="34" charset="0"/>
              </a:rPr>
              <a:t>Computational/power  constraint</a:t>
            </a:r>
          </a:p>
          <a:p>
            <a:pPr lvl="2"/>
            <a:r>
              <a:rPr lang="en-US" altLang="zh-CN" dirty="0">
                <a:latin typeface="Palatino Linotype" panose="02040502050505030304" pitchFamily="18" charset="0"/>
                <a:ea typeface="Verdana" panose="020B0604030504040204" pitchFamily="34" charset="0"/>
              </a:rPr>
              <a:t>Mobiles cannot afford heavy computational burden</a:t>
            </a:r>
          </a:p>
          <a:p>
            <a:pPr lvl="2"/>
            <a:r>
              <a:rPr lang="en-US" altLang="zh-CN" dirty="0">
                <a:latin typeface="Palatino Linotype" panose="02040502050505030304" pitchFamily="18" charset="0"/>
                <a:ea typeface="Verdana" panose="020B0604030504040204" pitchFamily="34" charset="0"/>
              </a:rPr>
              <a:t>Users will not wait for a long time training model</a:t>
            </a:r>
          </a:p>
          <a:p>
            <a:pPr lvl="1"/>
            <a:r>
              <a:rPr lang="en-US" altLang="zh-CN" dirty="0">
                <a:solidFill>
                  <a:srgbClr val="0000FF"/>
                </a:solidFill>
                <a:latin typeface="Palatino Linotype" panose="02040502050505030304" pitchFamily="18" charset="0"/>
                <a:ea typeface="Verdana" panose="020B0604030504040204" pitchFamily="34" charset="0"/>
              </a:rPr>
              <a:t>Storage constraint</a:t>
            </a:r>
          </a:p>
          <a:p>
            <a:pPr lvl="2"/>
            <a:r>
              <a:rPr lang="en-US" altLang="zh-CN" dirty="0">
                <a:latin typeface="Palatino Linotype" panose="02040502050505030304" pitchFamily="18" charset="0"/>
              </a:rPr>
              <a:t>The trained model size cannot be very large</a:t>
            </a:r>
            <a:endParaRPr lang="zh-CN" altLang="en-US" dirty="0">
              <a:latin typeface="Palatino Linotype" panose="02040502050505030304" pitchFamily="18" charset="0"/>
            </a:endParaRPr>
          </a:p>
        </p:txBody>
      </p:sp>
      <p:pic>
        <p:nvPicPr>
          <p:cNvPr id="48130" name="Picture 2" descr="http://lumiaconversationsuk.microsoft.com/wp-content/uploads/2014/04/nokia-lumia-storage-tips-phone-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164" y="3669518"/>
            <a:ext cx="2825577" cy="1883718"/>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2"/>
          <p:cNvSpPr txBox="1">
            <a:spLocks/>
          </p:cNvSpPr>
          <p:nvPr/>
        </p:nvSpPr>
        <p:spPr bwMode="auto">
          <a:xfrm>
            <a:off x="233561" y="5373216"/>
            <a:ext cx="8622915" cy="931816"/>
          </a:xfrm>
          <a:prstGeom prst="rect">
            <a:avLst/>
          </a:prstGeom>
          <a:solidFill>
            <a:schemeClr val="bg1"/>
          </a:solidFill>
          <a:ln w="28575">
            <a:solidFill>
              <a:srgbClr val="FF0000"/>
            </a:solid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kumimoji="1" sz="2800">
                <a:solidFill>
                  <a:schemeClr val="tx1"/>
                </a:solidFill>
                <a:latin typeface="+mn-lt"/>
                <a:ea typeface="+mn-ea"/>
                <a:cs typeface="宋体" charset="0"/>
              </a:defRPr>
            </a:lvl1pPr>
            <a:lvl2pPr marL="742950" indent="-285750" algn="l" rtl="0" eaLnBrk="1" fontAlgn="base" hangingPunct="1">
              <a:spcBef>
                <a:spcPct val="20000"/>
              </a:spcBef>
              <a:spcAft>
                <a:spcPct val="0"/>
              </a:spcAft>
              <a:buChar char="–"/>
              <a:defRPr kumimoji="1" sz="2400">
                <a:solidFill>
                  <a:schemeClr val="tx1"/>
                </a:solidFill>
                <a:latin typeface="+mn-lt"/>
                <a:ea typeface="+mn-ea"/>
              </a:defRPr>
            </a:lvl2pPr>
            <a:lvl3pPr marL="1143000" indent="-228600" algn="l" rtl="0" eaLnBrk="1" fontAlgn="base" hangingPunct="1">
              <a:spcBef>
                <a:spcPct val="20000"/>
              </a:spcBef>
              <a:spcAft>
                <a:spcPct val="0"/>
              </a:spcAft>
              <a:buChar char="•"/>
              <a:defRPr kumimoji="1" sz="20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a:lstStyle>
          <a:p>
            <a:pPr marL="0" indent="0">
              <a:buNone/>
            </a:pPr>
            <a:r>
              <a:rPr kumimoji="0" lang="en-US" altLang="zh-CN" kern="0" dirty="0">
                <a:latin typeface="Palatino Linotype" panose="02040502050505030304" pitchFamily="18" charset="0"/>
                <a:ea typeface="Verdana" panose="020B0604030504040204" pitchFamily="34" charset="0"/>
                <a:cs typeface="Verdana" panose="020B0604030504040204" pitchFamily="34" charset="0"/>
              </a:rPr>
              <a:t>We need a model which can be trained/tested fast with limited resources</a:t>
            </a:r>
          </a:p>
        </p:txBody>
      </p:sp>
      <p:pic>
        <p:nvPicPr>
          <p:cNvPr id="44036" name="Picture 4" descr="http://s3.amazonaws.com/digitaltrends-uploads-prod/2015/01/ARM-Chi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48163" y="1635291"/>
            <a:ext cx="2825577" cy="188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95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0825" y="1295401"/>
            <a:ext cx="8736013" cy="4401851"/>
          </a:xfrm>
        </p:spPr>
        <p:txBody>
          <a:bodyPr/>
          <a:lstStyle/>
          <a:p>
            <a:r>
              <a:rPr lang="en-US" altLang="zh-CN" dirty="0">
                <a:latin typeface="Palatino Linotype" panose="02040502050505030304" pitchFamily="18" charset="0"/>
                <a:ea typeface="Verdana" panose="020B0604030504040204" pitchFamily="34" charset="0"/>
              </a:rPr>
              <a:t>Reflect users’ private information, such as GPS location, photos.</a:t>
            </a:r>
          </a:p>
          <a:p>
            <a:pPr lvl="1"/>
            <a:r>
              <a:rPr lang="en-US" altLang="zh-CN" dirty="0">
                <a:latin typeface="Palatino Linotype" panose="02040502050505030304" pitchFamily="18" charset="0"/>
              </a:rPr>
              <a:t>Interactions between service providers and users</a:t>
            </a:r>
          </a:p>
          <a:p>
            <a:pPr lvl="2"/>
            <a:r>
              <a:rPr lang="en-US" altLang="zh-CN" dirty="0">
                <a:latin typeface="Palatino Linotype" panose="02040502050505030304" pitchFamily="18" charset="0"/>
              </a:rPr>
              <a:t>Location information</a:t>
            </a:r>
          </a:p>
          <a:p>
            <a:pPr lvl="2"/>
            <a:r>
              <a:rPr lang="en-US" altLang="zh-CN" dirty="0">
                <a:latin typeface="Palatino Linotype" panose="02040502050505030304" pitchFamily="18" charset="0"/>
              </a:rPr>
              <a:t>Cellular usage</a:t>
            </a:r>
          </a:p>
          <a:p>
            <a:pPr lvl="2"/>
            <a:r>
              <a:rPr lang="en-US" altLang="zh-CN" dirty="0">
                <a:latin typeface="Palatino Linotype" panose="02040502050505030304" pitchFamily="18" charset="0"/>
              </a:rPr>
              <a:t>…</a:t>
            </a:r>
          </a:p>
          <a:p>
            <a:pPr lvl="1"/>
            <a:r>
              <a:rPr lang="en-US" altLang="zh-CN" dirty="0">
                <a:latin typeface="Palatino Linotype" panose="02040502050505030304" pitchFamily="18" charset="0"/>
              </a:rPr>
              <a:t>Interactions among users</a:t>
            </a:r>
          </a:p>
          <a:p>
            <a:pPr lvl="2"/>
            <a:r>
              <a:rPr lang="en-US" altLang="zh-CN" dirty="0">
                <a:latin typeface="Palatino Linotype" panose="02040502050505030304" pitchFamily="18" charset="0"/>
              </a:rPr>
              <a:t>Messages</a:t>
            </a:r>
          </a:p>
          <a:p>
            <a:pPr lvl="2"/>
            <a:r>
              <a:rPr lang="en-US" altLang="zh-CN" dirty="0">
                <a:latin typeface="Palatino Linotype" panose="02040502050505030304" pitchFamily="18" charset="0"/>
              </a:rPr>
              <a:t>Photos</a:t>
            </a:r>
          </a:p>
          <a:p>
            <a:pPr lvl="2"/>
            <a:r>
              <a:rPr lang="en-US" altLang="zh-CN" dirty="0">
                <a:latin typeface="Palatino Linotype" panose="02040502050505030304" pitchFamily="18" charset="0"/>
              </a:rPr>
              <a:t>…</a:t>
            </a:r>
          </a:p>
          <a:p>
            <a:pPr lvl="1"/>
            <a:endParaRPr lang="zh-CN" altLang="en-US" dirty="0">
              <a:latin typeface="Palatino Linotype" panose="02040502050505030304" pitchFamily="18" charset="0"/>
            </a:endParaRPr>
          </a:p>
        </p:txBody>
      </p:sp>
      <p:sp>
        <p:nvSpPr>
          <p:cNvPr id="2" name="标题 1"/>
          <p:cNvSpPr>
            <a:spLocks noGrp="1"/>
          </p:cNvSpPr>
          <p:nvPr>
            <p:ph type="title"/>
          </p:nvPr>
        </p:nvSpPr>
        <p:spPr>
          <a:xfrm>
            <a:off x="251520" y="245565"/>
            <a:ext cx="7237499" cy="730250"/>
          </a:xfrm>
        </p:spPr>
        <p:txBody>
          <a:bodyPr>
            <a:noAutofit/>
          </a:bodyPr>
          <a:lstStyle/>
          <a:p>
            <a:r>
              <a:rPr lang="en-US" altLang="zh-CN" sz="3200" dirty="0">
                <a:ea typeface="Verdana" panose="020B0604030504040204" pitchFamily="34" charset="0"/>
              </a:rPr>
              <a:t>Privacy-Preserving in Multi-Modal</a:t>
            </a:r>
            <a:endParaRPr lang="zh-CN" altLang="en-US" sz="3200" dirty="0"/>
          </a:p>
        </p:txBody>
      </p:sp>
      <p:grpSp>
        <p:nvGrpSpPr>
          <p:cNvPr id="4" name="组合 3"/>
          <p:cNvGrpSpPr/>
          <p:nvPr/>
        </p:nvGrpSpPr>
        <p:grpSpPr>
          <a:xfrm>
            <a:off x="5500129" y="2732029"/>
            <a:ext cx="3424815" cy="1332148"/>
            <a:chOff x="1727684" y="2685963"/>
            <a:chExt cx="3424815" cy="1332148"/>
          </a:xfrm>
        </p:grpSpPr>
        <p:pic>
          <p:nvPicPr>
            <p:cNvPr id="49156" name="Picture 4" descr="http://thumbs.dreamstime.com/z/wireless-antenna-944240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8" t="3623" r="10015" b="4366"/>
            <a:stretch/>
          </p:blipFill>
          <p:spPr bwMode="auto">
            <a:xfrm>
              <a:off x="3887924" y="2685963"/>
              <a:ext cx="1264575" cy="1332148"/>
            </a:xfrm>
            <a:prstGeom prst="rect">
              <a:avLst/>
            </a:prstGeom>
            <a:noFill/>
            <a:extLst>
              <a:ext uri="{909E8E84-426E-40DD-AFC4-6F175D3DCCD1}">
                <a14:hiddenFill xmlns:a14="http://schemas.microsoft.com/office/drawing/2010/main">
                  <a:solidFill>
                    <a:srgbClr val="FFFFFF"/>
                  </a:solidFill>
                </a14:hiddenFill>
              </a:ext>
            </a:extLst>
          </p:spPr>
        </p:pic>
        <p:pic>
          <p:nvPicPr>
            <p:cNvPr id="49158" name="Picture 6" descr="http://www.clipartlord.com/wp-content/uploads/2014/10/mobile-phone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7684" y="2857626"/>
              <a:ext cx="503836" cy="100767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p:cNvCxnSpPr/>
            <p:nvPr/>
          </p:nvCxnSpPr>
          <p:spPr bwMode="auto">
            <a:xfrm>
              <a:off x="2555776" y="3248980"/>
              <a:ext cx="1332148" cy="0"/>
            </a:xfrm>
            <a:prstGeom prst="straightConnector1">
              <a:avLst/>
            </a:prstGeom>
            <a:solidFill>
              <a:schemeClr val="accent1"/>
            </a:solidFill>
            <a:ln w="28575" cap="flat" cmpd="sng" algn="ctr">
              <a:solidFill>
                <a:srgbClr val="339933"/>
              </a:solidFill>
              <a:prstDash val="dashDot"/>
              <a:round/>
              <a:headEnd type="none" w="med" len="med"/>
              <a:tailEnd type="triangle"/>
            </a:ln>
            <a:effectLst/>
          </p:spPr>
        </p:cxnSp>
        <p:cxnSp>
          <p:nvCxnSpPr>
            <p:cNvPr id="14" name="直接箭头连接符 13"/>
            <p:cNvCxnSpPr/>
            <p:nvPr/>
          </p:nvCxnSpPr>
          <p:spPr bwMode="auto">
            <a:xfrm flipH="1">
              <a:off x="2555776" y="3465004"/>
              <a:ext cx="1332148" cy="0"/>
            </a:xfrm>
            <a:prstGeom prst="straightConnector1">
              <a:avLst/>
            </a:prstGeom>
            <a:solidFill>
              <a:schemeClr val="accent1"/>
            </a:solidFill>
            <a:ln w="28575" cap="flat" cmpd="sng" algn="ctr">
              <a:solidFill>
                <a:srgbClr val="339933"/>
              </a:solidFill>
              <a:prstDash val="dashDot"/>
              <a:round/>
              <a:headEnd type="none" w="med" len="med"/>
              <a:tailEnd type="triangle"/>
            </a:ln>
            <a:effectLst/>
          </p:spPr>
        </p:cxnSp>
      </p:grpSp>
      <p:grpSp>
        <p:nvGrpSpPr>
          <p:cNvPr id="6" name="组合 5"/>
          <p:cNvGrpSpPr/>
          <p:nvPr/>
        </p:nvGrpSpPr>
        <p:grpSpPr>
          <a:xfrm>
            <a:off x="5103674" y="3251023"/>
            <a:ext cx="3821270" cy="2181951"/>
            <a:chOff x="5287234" y="3248980"/>
            <a:chExt cx="3821270" cy="2181951"/>
          </a:xfrm>
        </p:grpSpPr>
        <p:pic>
          <p:nvPicPr>
            <p:cNvPr id="49162" name="Picture 10" descr="http://thumbs.dreamstime.com/x/cartoon-mobile-phone-464186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050" t="1899" r="20201" b="5702"/>
            <a:stretch/>
          </p:blipFill>
          <p:spPr bwMode="auto">
            <a:xfrm>
              <a:off x="5287234" y="4170146"/>
              <a:ext cx="630070" cy="1260140"/>
            </a:xfrm>
            <a:prstGeom prst="rect">
              <a:avLst/>
            </a:prstGeom>
            <a:noFill/>
            <a:extLst>
              <a:ext uri="{909E8E84-426E-40DD-AFC4-6F175D3DCCD1}">
                <a14:hiddenFill xmlns:a14="http://schemas.microsoft.com/office/drawing/2010/main">
                  <a:solidFill>
                    <a:srgbClr val="FFFFFF"/>
                  </a:solidFill>
                </a14:hiddenFill>
              </a:ext>
            </a:extLst>
          </p:spPr>
        </p:pic>
        <p:pic>
          <p:nvPicPr>
            <p:cNvPr id="49164" name="Picture 12" descr="http://www.pd4pic.com/images/phone-wireless-cell-cartoon-telephone-free-mobil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85879" y="3248980"/>
              <a:ext cx="576415" cy="899770"/>
            </a:xfrm>
            <a:prstGeom prst="rect">
              <a:avLst/>
            </a:prstGeom>
            <a:noFill/>
            <a:extLst>
              <a:ext uri="{909E8E84-426E-40DD-AFC4-6F175D3DCCD1}">
                <a14:hiddenFill xmlns:a14="http://schemas.microsoft.com/office/drawing/2010/main">
                  <a:solidFill>
                    <a:srgbClr val="FFFFFF"/>
                  </a:solidFill>
                </a14:hiddenFill>
              </a:ext>
            </a:extLst>
          </p:spPr>
        </p:pic>
        <p:pic>
          <p:nvPicPr>
            <p:cNvPr id="49166" name="Picture 14" descr="http://www.philwale.co.uk/admin/assets/mobile%20phon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51530" y="4690146"/>
              <a:ext cx="1156974" cy="74078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直接箭头连接符 18"/>
            <p:cNvCxnSpPr/>
            <p:nvPr/>
          </p:nvCxnSpPr>
          <p:spPr bwMode="auto">
            <a:xfrm flipV="1">
              <a:off x="6043318" y="3828654"/>
              <a:ext cx="864096" cy="861492"/>
            </a:xfrm>
            <a:prstGeom prst="straightConnector1">
              <a:avLst/>
            </a:prstGeom>
            <a:solidFill>
              <a:schemeClr val="accent1"/>
            </a:solidFill>
            <a:ln w="28575" cap="flat" cmpd="sng" algn="ctr">
              <a:solidFill>
                <a:srgbClr val="339933"/>
              </a:solidFill>
              <a:prstDash val="dashDot"/>
              <a:round/>
              <a:headEnd type="none" w="med" len="med"/>
              <a:tailEnd type="triangle"/>
            </a:ln>
            <a:effectLst/>
          </p:spPr>
        </p:cxnSp>
        <p:cxnSp>
          <p:nvCxnSpPr>
            <p:cNvPr id="21" name="直接箭头连接符 20"/>
            <p:cNvCxnSpPr/>
            <p:nvPr/>
          </p:nvCxnSpPr>
          <p:spPr bwMode="auto">
            <a:xfrm flipH="1">
              <a:off x="6043318" y="4044678"/>
              <a:ext cx="864096" cy="828092"/>
            </a:xfrm>
            <a:prstGeom prst="straightConnector1">
              <a:avLst/>
            </a:prstGeom>
            <a:solidFill>
              <a:schemeClr val="accent1"/>
            </a:solidFill>
            <a:ln w="28575" cap="flat" cmpd="sng" algn="ctr">
              <a:solidFill>
                <a:srgbClr val="339933"/>
              </a:solidFill>
              <a:prstDash val="dashDot"/>
              <a:round/>
              <a:headEnd type="none" w="med" len="med"/>
              <a:tailEnd type="triangle"/>
            </a:ln>
            <a:effectLst/>
          </p:spPr>
        </p:cxnSp>
        <p:cxnSp>
          <p:nvCxnSpPr>
            <p:cNvPr id="23" name="直接箭头连接符 22"/>
            <p:cNvCxnSpPr/>
            <p:nvPr/>
          </p:nvCxnSpPr>
          <p:spPr bwMode="auto">
            <a:xfrm>
              <a:off x="6330751" y="5177570"/>
              <a:ext cx="1431543" cy="0"/>
            </a:xfrm>
            <a:prstGeom prst="straightConnector1">
              <a:avLst/>
            </a:prstGeom>
            <a:solidFill>
              <a:schemeClr val="accent1"/>
            </a:solidFill>
            <a:ln w="28575" cap="flat" cmpd="sng" algn="ctr">
              <a:solidFill>
                <a:srgbClr val="339933"/>
              </a:solidFill>
              <a:prstDash val="dashDot"/>
              <a:round/>
              <a:headEnd type="none" w="med" len="med"/>
              <a:tailEnd type="triangle"/>
            </a:ln>
            <a:effectLst/>
          </p:spPr>
        </p:cxnSp>
        <p:cxnSp>
          <p:nvCxnSpPr>
            <p:cNvPr id="25" name="直接箭头连接符 24"/>
            <p:cNvCxnSpPr/>
            <p:nvPr/>
          </p:nvCxnSpPr>
          <p:spPr bwMode="auto">
            <a:xfrm flipH="1" flipV="1">
              <a:off x="7762294" y="4044678"/>
              <a:ext cx="413447" cy="755538"/>
            </a:xfrm>
            <a:prstGeom prst="straightConnector1">
              <a:avLst/>
            </a:prstGeom>
            <a:solidFill>
              <a:schemeClr val="accent1"/>
            </a:solidFill>
            <a:ln w="28575" cap="flat" cmpd="sng" algn="ctr">
              <a:solidFill>
                <a:srgbClr val="339933"/>
              </a:solidFill>
              <a:prstDash val="dashDot"/>
              <a:round/>
              <a:headEnd type="none" w="med" len="med"/>
              <a:tailEnd type="triangle"/>
            </a:ln>
            <a:effectLst/>
          </p:spPr>
        </p:cxnSp>
      </p:grpSp>
      <p:sp>
        <p:nvSpPr>
          <p:cNvPr id="27" name="内容占位符 2"/>
          <p:cNvSpPr txBox="1">
            <a:spLocks/>
          </p:cNvSpPr>
          <p:nvPr/>
        </p:nvSpPr>
        <p:spPr bwMode="auto">
          <a:xfrm>
            <a:off x="323528" y="5437280"/>
            <a:ext cx="8532948" cy="908044"/>
          </a:xfrm>
          <a:prstGeom prst="rect">
            <a:avLst/>
          </a:prstGeom>
          <a:solidFill>
            <a:schemeClr val="bg1"/>
          </a:solidFill>
          <a:ln w="28575">
            <a:solidFill>
              <a:srgbClr val="FF0000"/>
            </a:solid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kumimoji="1" sz="2800">
                <a:solidFill>
                  <a:schemeClr val="tx1"/>
                </a:solidFill>
                <a:latin typeface="+mn-lt"/>
                <a:ea typeface="+mn-ea"/>
                <a:cs typeface="宋体" charset="0"/>
              </a:defRPr>
            </a:lvl1pPr>
            <a:lvl2pPr marL="742950" indent="-285750" algn="l" rtl="0" eaLnBrk="1" fontAlgn="base" hangingPunct="1">
              <a:spcBef>
                <a:spcPct val="20000"/>
              </a:spcBef>
              <a:spcAft>
                <a:spcPct val="0"/>
              </a:spcAft>
              <a:buChar char="–"/>
              <a:defRPr kumimoji="1" sz="2400">
                <a:solidFill>
                  <a:schemeClr val="tx1"/>
                </a:solidFill>
                <a:latin typeface="+mn-lt"/>
                <a:ea typeface="+mn-ea"/>
              </a:defRPr>
            </a:lvl2pPr>
            <a:lvl3pPr marL="1143000" indent="-228600" algn="l" rtl="0" eaLnBrk="1" fontAlgn="base" hangingPunct="1">
              <a:spcBef>
                <a:spcPct val="20000"/>
              </a:spcBef>
              <a:spcAft>
                <a:spcPct val="0"/>
              </a:spcAft>
              <a:buChar char="•"/>
              <a:defRPr kumimoji="1" sz="20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a:lstStyle>
          <a:p>
            <a:pPr marL="0" indent="0">
              <a:buNone/>
            </a:pPr>
            <a:r>
              <a:rPr kumimoji="0" lang="en-US" altLang="zh-CN" sz="2600" kern="0" dirty="0">
                <a:latin typeface="Palatino Linotype" panose="02040502050505030304" pitchFamily="18" charset="0"/>
                <a:ea typeface="Verdana" panose="020B0604030504040204" pitchFamily="34" charset="0"/>
                <a:cs typeface="Verdana" panose="020B0604030504040204" pitchFamily="34" charset="0"/>
              </a:rPr>
              <a:t>When training models utilizing different users’ information, privacy-preserving strategy is necessary. </a:t>
            </a:r>
          </a:p>
        </p:txBody>
      </p:sp>
    </p:spTree>
    <p:extLst>
      <p:ext uri="{BB962C8B-B14F-4D97-AF65-F5344CB8AC3E}">
        <p14:creationId xmlns:p14="http://schemas.microsoft.com/office/powerpoint/2010/main" val="360146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ircle(in)">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250825" y="260350"/>
            <a:ext cx="7058025" cy="730250"/>
          </a:xfrm>
        </p:spPr>
        <p:txBody>
          <a:bodyPr/>
          <a:lstStyle/>
          <a:p>
            <a:pPr eaLnBrk="1" hangingPunct="1"/>
            <a:r>
              <a:rPr kumimoji="1" lang="en-US" altLang="zh-CN" sz="4000" dirty="0">
                <a:latin typeface="Palatino Linotype" panose="02040502050505030304" pitchFamily="18" charset="0"/>
                <a:ea typeface="Verdana" panose="020B0604030504040204" pitchFamily="34" charset="0"/>
              </a:rPr>
              <a:t>The Strong/Weak Modality</a:t>
            </a:r>
            <a:endParaRPr kumimoji="1" lang="zh-CN" altLang="en-US" sz="4000" dirty="0">
              <a:latin typeface="Palatino Linotype" panose="02040502050505030304" pitchFamily="18" charset="0"/>
            </a:endParaRPr>
          </a:p>
        </p:txBody>
      </p:sp>
      <p:sp>
        <p:nvSpPr>
          <p:cNvPr id="3" name="内容占位符 2"/>
          <p:cNvSpPr>
            <a:spLocks noGrp="1"/>
          </p:cNvSpPr>
          <p:nvPr>
            <p:ph idx="1"/>
          </p:nvPr>
        </p:nvSpPr>
        <p:spPr/>
        <p:txBody>
          <a:bodyPr/>
          <a:lstStyle/>
          <a:p>
            <a:pPr eaLnBrk="1" hangingPunct="1">
              <a:defRPr/>
            </a:pPr>
            <a:r>
              <a:rPr kumimoji="1" lang="en-US" altLang="zh-CN" dirty="0">
                <a:latin typeface="Palatino Linotype" panose="02040502050505030304" pitchFamily="18" charset="0"/>
              </a:rPr>
              <a:t>Strong modality: a</a:t>
            </a:r>
            <a:r>
              <a:rPr kumimoji="1" lang="zh-CN" altLang="en-US" dirty="0">
                <a:latin typeface="Palatino Linotype" panose="02040502050505030304" pitchFamily="18" charset="0"/>
              </a:rPr>
              <a:t> </a:t>
            </a:r>
            <a:r>
              <a:rPr kumimoji="1" lang="en-US" altLang="zh-CN" dirty="0">
                <a:latin typeface="Palatino Linotype" panose="02040502050505030304" pitchFamily="18" charset="0"/>
              </a:rPr>
              <a:t>group</a:t>
            </a:r>
            <a:r>
              <a:rPr kumimoji="1" lang="zh-CN" altLang="en-US" dirty="0">
                <a:latin typeface="Palatino Linotype" panose="02040502050505030304" pitchFamily="18" charset="0"/>
              </a:rPr>
              <a:t> </a:t>
            </a:r>
            <a:r>
              <a:rPr kumimoji="1" lang="en-US" altLang="zh-CN" dirty="0">
                <a:latin typeface="Palatino Linotype" panose="02040502050505030304" pitchFamily="18" charset="0"/>
              </a:rPr>
              <a:t>of</a:t>
            </a:r>
            <a:r>
              <a:rPr kumimoji="1" lang="zh-CN" altLang="en-US" dirty="0">
                <a:latin typeface="Palatino Linotype" panose="02040502050505030304" pitchFamily="18" charset="0"/>
              </a:rPr>
              <a:t> </a:t>
            </a:r>
            <a:r>
              <a:rPr kumimoji="1" lang="en-US" altLang="zh-CN" dirty="0">
                <a:latin typeface="Palatino Linotype" panose="02040502050505030304" pitchFamily="18" charset="0"/>
              </a:rPr>
              <a:t>specifically designed</a:t>
            </a:r>
            <a:r>
              <a:rPr kumimoji="1" lang="zh-CN" altLang="en-US" dirty="0">
                <a:latin typeface="Palatino Linotype" panose="02040502050505030304" pitchFamily="18" charset="0"/>
              </a:rPr>
              <a:t> </a:t>
            </a:r>
            <a:r>
              <a:rPr kumimoji="1" lang="en-US" altLang="zh-CN" dirty="0">
                <a:latin typeface="Palatino Linotype" panose="02040502050505030304" pitchFamily="18" charset="0"/>
              </a:rPr>
              <a:t>features</a:t>
            </a:r>
            <a:r>
              <a:rPr kumimoji="1" lang="zh-CN" altLang="en-US" dirty="0">
                <a:latin typeface="Palatino Linotype" panose="02040502050505030304" pitchFamily="18" charset="0"/>
              </a:rPr>
              <a:t> </a:t>
            </a:r>
            <a:r>
              <a:rPr kumimoji="1" lang="en-US" altLang="zh-CN" dirty="0">
                <a:latin typeface="Palatino Linotype" panose="02040502050505030304" pitchFamily="18" charset="0"/>
              </a:rPr>
              <a:t>for a</a:t>
            </a:r>
            <a:r>
              <a:rPr kumimoji="1" lang="zh-CN" altLang="en-US" dirty="0">
                <a:latin typeface="Palatino Linotype" panose="02040502050505030304" pitchFamily="18" charset="0"/>
              </a:rPr>
              <a:t> </a:t>
            </a:r>
            <a:r>
              <a:rPr kumimoji="1" lang="en-US" altLang="zh-CN" dirty="0">
                <a:latin typeface="Palatino Linotype" panose="02040502050505030304" pitchFamily="18" charset="0"/>
              </a:rPr>
              <a:t>task,</a:t>
            </a:r>
            <a:r>
              <a:rPr kumimoji="1" lang="zh-CN" altLang="zh-CN" dirty="0">
                <a:latin typeface="Palatino Linotype" panose="02040502050505030304" pitchFamily="18" charset="0"/>
              </a:rPr>
              <a:t> </a:t>
            </a:r>
            <a:r>
              <a:rPr kumimoji="1" lang="en-US" altLang="zh-CN" dirty="0">
                <a:latin typeface="Palatino Linotype" panose="02040502050505030304" pitchFamily="18" charset="0"/>
              </a:rPr>
              <a:t>e.g.:</a:t>
            </a:r>
          </a:p>
          <a:p>
            <a:pPr lvl="1" eaLnBrk="1" hangingPunct="1">
              <a:defRPr/>
            </a:pPr>
            <a:r>
              <a:rPr kumimoji="1" lang="en-US" altLang="zh-CN" dirty="0">
                <a:solidFill>
                  <a:srgbClr val="3366FF"/>
                </a:solidFill>
                <a:latin typeface="Palatino Linotype" panose="02040502050505030304" pitchFamily="18" charset="0"/>
              </a:rPr>
              <a:t>Finger</a:t>
            </a:r>
            <a:r>
              <a:rPr kumimoji="1" lang="zh-CN" altLang="en-US" dirty="0">
                <a:solidFill>
                  <a:srgbClr val="3366FF"/>
                </a:solidFill>
                <a:latin typeface="Palatino Linotype" panose="02040502050505030304" pitchFamily="18" charset="0"/>
              </a:rPr>
              <a:t> </a:t>
            </a:r>
            <a:r>
              <a:rPr kumimoji="1" lang="en-US" altLang="zh-CN" dirty="0">
                <a:solidFill>
                  <a:srgbClr val="3366FF"/>
                </a:solidFill>
                <a:latin typeface="Palatino Linotype" panose="02040502050505030304" pitchFamily="18" charset="0"/>
              </a:rPr>
              <a:t>prints</a:t>
            </a:r>
            <a:r>
              <a:rPr kumimoji="1" lang="zh-CN" altLang="en-US" dirty="0">
                <a:solidFill>
                  <a:srgbClr val="3366FF"/>
                </a:solidFill>
                <a:latin typeface="Palatino Linotype" panose="02040502050505030304" pitchFamily="18" charset="0"/>
              </a:rPr>
              <a:t> </a:t>
            </a:r>
            <a:r>
              <a:rPr kumimoji="1" lang="en-US" altLang="zh-CN" dirty="0">
                <a:solidFill>
                  <a:srgbClr val="3366FF"/>
                </a:solidFill>
                <a:latin typeface="Palatino Linotype" panose="02040502050505030304" pitchFamily="18" charset="0"/>
              </a:rPr>
              <a:t>for</a:t>
            </a:r>
            <a:r>
              <a:rPr kumimoji="1" lang="zh-CN" altLang="en-US" dirty="0">
                <a:solidFill>
                  <a:srgbClr val="3366FF"/>
                </a:solidFill>
                <a:latin typeface="Palatino Linotype" panose="02040502050505030304" pitchFamily="18" charset="0"/>
              </a:rPr>
              <a:t> </a:t>
            </a:r>
            <a:r>
              <a:rPr kumimoji="1" lang="en-US" altLang="zh-CN" dirty="0">
                <a:solidFill>
                  <a:srgbClr val="3366FF"/>
                </a:solidFill>
                <a:latin typeface="Palatino Linotype" panose="02040502050505030304" pitchFamily="18" charset="0"/>
              </a:rPr>
              <a:t>Identification</a:t>
            </a:r>
          </a:p>
          <a:p>
            <a:pPr lvl="1" eaLnBrk="1" hangingPunct="1">
              <a:defRPr/>
            </a:pPr>
            <a:r>
              <a:rPr kumimoji="1" lang="en-US" altLang="zh-CN" dirty="0">
                <a:solidFill>
                  <a:srgbClr val="3366FF"/>
                </a:solidFill>
                <a:latin typeface="Palatino Linotype" panose="02040502050505030304" pitchFamily="18" charset="0"/>
              </a:rPr>
              <a:t>Triaxial</a:t>
            </a:r>
            <a:r>
              <a:rPr kumimoji="1" lang="zh-CN" altLang="en-US" dirty="0">
                <a:solidFill>
                  <a:srgbClr val="3366FF"/>
                </a:solidFill>
                <a:latin typeface="Palatino Linotype" panose="02040502050505030304" pitchFamily="18" charset="0"/>
              </a:rPr>
              <a:t> </a:t>
            </a:r>
            <a:r>
              <a:rPr kumimoji="1" lang="en-US" altLang="zh-CN" dirty="0">
                <a:solidFill>
                  <a:srgbClr val="3366FF"/>
                </a:solidFill>
                <a:latin typeface="Palatino Linotype" panose="02040502050505030304" pitchFamily="18" charset="0"/>
              </a:rPr>
              <a:t>accelerometer</a:t>
            </a:r>
            <a:r>
              <a:rPr kumimoji="1" lang="zh-CN" altLang="en-US" dirty="0">
                <a:solidFill>
                  <a:srgbClr val="3366FF"/>
                </a:solidFill>
                <a:latin typeface="Palatino Linotype" panose="02040502050505030304" pitchFamily="18" charset="0"/>
              </a:rPr>
              <a:t> </a:t>
            </a:r>
            <a:r>
              <a:rPr kumimoji="1" lang="en-US" altLang="zh-CN" dirty="0">
                <a:solidFill>
                  <a:srgbClr val="3366FF"/>
                </a:solidFill>
                <a:latin typeface="Palatino Linotype" panose="02040502050505030304" pitchFamily="18" charset="0"/>
              </a:rPr>
              <a:t>for</a:t>
            </a:r>
            <a:r>
              <a:rPr kumimoji="1" lang="zh-CN" altLang="en-US" dirty="0">
                <a:solidFill>
                  <a:srgbClr val="3366FF"/>
                </a:solidFill>
                <a:latin typeface="Palatino Linotype" panose="02040502050505030304" pitchFamily="18" charset="0"/>
              </a:rPr>
              <a:t> </a:t>
            </a:r>
            <a:r>
              <a:rPr kumimoji="1" lang="en-US" altLang="zh-CN" dirty="0">
                <a:solidFill>
                  <a:srgbClr val="3366FF"/>
                </a:solidFill>
                <a:latin typeface="Palatino Linotype" panose="02040502050505030304" pitchFamily="18" charset="0"/>
              </a:rPr>
              <a:t>moving</a:t>
            </a:r>
            <a:r>
              <a:rPr kumimoji="1" lang="zh-CN" altLang="en-US" dirty="0">
                <a:solidFill>
                  <a:srgbClr val="3366FF"/>
                </a:solidFill>
                <a:latin typeface="Palatino Linotype" panose="02040502050505030304" pitchFamily="18" charset="0"/>
              </a:rPr>
              <a:t> </a:t>
            </a:r>
            <a:r>
              <a:rPr kumimoji="1" lang="en-US" altLang="zh-CN" dirty="0">
                <a:solidFill>
                  <a:srgbClr val="3366FF"/>
                </a:solidFill>
                <a:latin typeface="Palatino Linotype" panose="02040502050505030304" pitchFamily="18" charset="0"/>
              </a:rPr>
              <a:t>of</a:t>
            </a:r>
            <a:r>
              <a:rPr kumimoji="1" lang="zh-CN" altLang="en-US" dirty="0">
                <a:solidFill>
                  <a:srgbClr val="3366FF"/>
                </a:solidFill>
                <a:latin typeface="Palatino Linotype" panose="02040502050505030304" pitchFamily="18" charset="0"/>
              </a:rPr>
              <a:t> </a:t>
            </a:r>
            <a:r>
              <a:rPr kumimoji="1" lang="en-US" altLang="zh-CN" dirty="0">
                <a:solidFill>
                  <a:srgbClr val="3366FF"/>
                </a:solidFill>
                <a:latin typeface="Palatino Linotype" panose="02040502050505030304" pitchFamily="18" charset="0"/>
              </a:rPr>
              <a:t>a</a:t>
            </a:r>
            <a:r>
              <a:rPr kumimoji="1" lang="zh-CN" altLang="en-US" dirty="0">
                <a:solidFill>
                  <a:srgbClr val="3366FF"/>
                </a:solidFill>
                <a:latin typeface="Palatino Linotype" panose="02040502050505030304" pitchFamily="18" charset="0"/>
              </a:rPr>
              <a:t> </a:t>
            </a:r>
            <a:r>
              <a:rPr kumimoji="1" lang="en-US" altLang="zh-CN" dirty="0">
                <a:solidFill>
                  <a:srgbClr val="3366FF"/>
                </a:solidFill>
                <a:latin typeface="Palatino Linotype" panose="02040502050505030304" pitchFamily="18" charset="0"/>
              </a:rPr>
              <a:t>phone,</a:t>
            </a:r>
            <a:r>
              <a:rPr kumimoji="1" lang="zh-CN" altLang="en-US" dirty="0">
                <a:solidFill>
                  <a:srgbClr val="3366FF"/>
                </a:solidFill>
                <a:latin typeface="Palatino Linotype" panose="02040502050505030304" pitchFamily="18" charset="0"/>
              </a:rPr>
              <a:t> </a:t>
            </a:r>
            <a:r>
              <a:rPr kumimoji="1" lang="en-US" altLang="zh-CN" dirty="0">
                <a:solidFill>
                  <a:srgbClr val="3366FF"/>
                </a:solidFill>
                <a:latin typeface="Palatino Linotype" panose="02040502050505030304" pitchFamily="18" charset="0"/>
              </a:rPr>
              <a:t>etc.</a:t>
            </a:r>
          </a:p>
          <a:p>
            <a:pPr eaLnBrk="1" hangingPunct="1">
              <a:defRPr/>
            </a:pPr>
            <a:r>
              <a:rPr kumimoji="1" lang="en-US" altLang="zh-CN" dirty="0">
                <a:latin typeface="Palatino Linotype" panose="02040502050505030304" pitchFamily="18" charset="0"/>
              </a:rPr>
              <a:t>Weak</a:t>
            </a:r>
            <a:r>
              <a:rPr kumimoji="1" lang="zh-CN" altLang="en-US" dirty="0">
                <a:latin typeface="Palatino Linotype" panose="02040502050505030304" pitchFamily="18" charset="0"/>
              </a:rPr>
              <a:t> </a:t>
            </a:r>
            <a:r>
              <a:rPr kumimoji="1" lang="en-US" altLang="zh-CN" dirty="0">
                <a:latin typeface="Palatino Linotype" panose="02040502050505030304" pitchFamily="18" charset="0"/>
              </a:rPr>
              <a:t>modality:</a:t>
            </a:r>
            <a:r>
              <a:rPr kumimoji="1" lang="zh-CN" altLang="en-US" dirty="0">
                <a:latin typeface="Palatino Linotype" panose="02040502050505030304" pitchFamily="18" charset="0"/>
              </a:rPr>
              <a:t> </a:t>
            </a:r>
            <a:r>
              <a:rPr kumimoji="1" lang="en-US" altLang="zh-CN" dirty="0">
                <a:latin typeface="Palatino Linotype" panose="02040502050505030304" pitchFamily="18" charset="0"/>
              </a:rPr>
              <a:t>there</a:t>
            </a:r>
            <a:r>
              <a:rPr kumimoji="1" lang="zh-CN" altLang="en-US" dirty="0">
                <a:latin typeface="Palatino Linotype" panose="02040502050505030304" pitchFamily="18" charset="0"/>
              </a:rPr>
              <a:t> </a:t>
            </a:r>
            <a:r>
              <a:rPr kumimoji="1" lang="en-US" altLang="zh-CN" dirty="0">
                <a:latin typeface="Palatino Linotype" panose="02040502050505030304" pitchFamily="18" charset="0"/>
              </a:rPr>
              <a:t>are</a:t>
            </a:r>
            <a:r>
              <a:rPr kumimoji="1" lang="zh-CN" altLang="en-US" dirty="0">
                <a:latin typeface="Palatino Linotype" panose="02040502050505030304" pitchFamily="18" charset="0"/>
              </a:rPr>
              <a:t> </a:t>
            </a:r>
            <a:r>
              <a:rPr kumimoji="1" lang="en-US" altLang="zh-CN" dirty="0">
                <a:latin typeface="Palatino Linotype" panose="02040502050505030304" pitchFamily="18" charset="0"/>
              </a:rPr>
              <a:t>two</a:t>
            </a:r>
            <a:r>
              <a:rPr kumimoji="1" lang="zh-CN" altLang="en-US" dirty="0">
                <a:latin typeface="Palatino Linotype" panose="02040502050505030304" pitchFamily="18" charset="0"/>
              </a:rPr>
              <a:t> </a:t>
            </a:r>
            <a:r>
              <a:rPr kumimoji="1" lang="en-US" altLang="zh-CN" dirty="0">
                <a:latin typeface="Palatino Linotype" panose="02040502050505030304" pitchFamily="18" charset="0"/>
              </a:rPr>
              <a:t>different</a:t>
            </a:r>
            <a:r>
              <a:rPr kumimoji="1" lang="zh-CN" altLang="en-US" dirty="0">
                <a:latin typeface="Palatino Linotype" panose="02040502050505030304" pitchFamily="18" charset="0"/>
              </a:rPr>
              <a:t> </a:t>
            </a:r>
            <a:r>
              <a:rPr kumimoji="1" lang="en-US" altLang="zh-CN" dirty="0">
                <a:latin typeface="Palatino Linotype" panose="02040502050505030304" pitchFamily="18" charset="0"/>
              </a:rPr>
              <a:t>weak</a:t>
            </a:r>
            <a:r>
              <a:rPr kumimoji="1" lang="zh-CN" altLang="en-US" dirty="0">
                <a:latin typeface="Palatino Linotype" panose="02040502050505030304" pitchFamily="18" charset="0"/>
              </a:rPr>
              <a:t> </a:t>
            </a:r>
            <a:r>
              <a:rPr kumimoji="1" lang="en-US" altLang="zh-CN" dirty="0">
                <a:latin typeface="Palatino Linotype" panose="02040502050505030304" pitchFamily="18" charset="0"/>
              </a:rPr>
              <a:t>modal</a:t>
            </a:r>
          </a:p>
          <a:p>
            <a:pPr lvl="1" eaLnBrk="1" hangingPunct="1">
              <a:defRPr/>
            </a:pPr>
            <a:r>
              <a:rPr kumimoji="1" lang="en-US" altLang="zh-CN" dirty="0">
                <a:solidFill>
                  <a:srgbClr val="FF0000"/>
                </a:solidFill>
                <a:latin typeface="Palatino Linotype" panose="02040502050505030304" pitchFamily="18" charset="0"/>
              </a:rPr>
              <a:t>Case I: Lack</a:t>
            </a:r>
            <a:r>
              <a:rPr kumimoji="1" lang="zh-CN" altLang="en-US" dirty="0">
                <a:solidFill>
                  <a:srgbClr val="FF0000"/>
                </a:solidFill>
                <a:latin typeface="Palatino Linotype" panose="02040502050505030304" pitchFamily="18" charset="0"/>
              </a:rPr>
              <a:t> </a:t>
            </a:r>
            <a:r>
              <a:rPr kumimoji="1" lang="en-US" altLang="zh-CN" dirty="0">
                <a:solidFill>
                  <a:srgbClr val="FF0000"/>
                </a:solidFill>
                <a:latin typeface="Palatino Linotype" panose="02040502050505030304" pitchFamily="18" charset="0"/>
              </a:rPr>
              <a:t>of</a:t>
            </a:r>
            <a:r>
              <a:rPr kumimoji="1" lang="zh-CN" altLang="en-US" dirty="0">
                <a:solidFill>
                  <a:srgbClr val="FF0000"/>
                </a:solidFill>
                <a:latin typeface="Palatino Linotype" panose="02040502050505030304" pitchFamily="18" charset="0"/>
              </a:rPr>
              <a:t> </a:t>
            </a:r>
            <a:r>
              <a:rPr kumimoji="1" lang="en-US" altLang="zh-CN" dirty="0">
                <a:solidFill>
                  <a:srgbClr val="FF0000"/>
                </a:solidFill>
                <a:latin typeface="Palatino Linotype" panose="02040502050505030304" pitchFamily="18" charset="0"/>
              </a:rPr>
              <a:t>information</a:t>
            </a:r>
            <a:r>
              <a:rPr kumimoji="1" lang="zh-CN" altLang="en-US" dirty="0">
                <a:solidFill>
                  <a:srgbClr val="FF0000"/>
                </a:solidFill>
                <a:latin typeface="Palatino Linotype" panose="02040502050505030304" pitchFamily="18" charset="0"/>
              </a:rPr>
              <a:t>,</a:t>
            </a:r>
            <a:r>
              <a:rPr kumimoji="1" lang="en-US" altLang="zh-CN" dirty="0">
                <a:solidFill>
                  <a:srgbClr val="FF0000"/>
                </a:solidFill>
                <a:latin typeface="Palatino Linotype" panose="02040502050505030304" pitchFamily="18" charset="0"/>
              </a:rPr>
              <a:t>e.g.</a:t>
            </a:r>
            <a:r>
              <a:rPr kumimoji="1" lang="zh-CN" altLang="en-US" dirty="0">
                <a:solidFill>
                  <a:srgbClr val="FF0000"/>
                </a:solidFill>
                <a:latin typeface="Palatino Linotype" panose="02040502050505030304" pitchFamily="18" charset="0"/>
              </a:rPr>
              <a:t>：</a:t>
            </a:r>
            <a:endParaRPr kumimoji="1" lang="en-US" altLang="zh-CN" dirty="0">
              <a:solidFill>
                <a:srgbClr val="FF0000"/>
              </a:solidFill>
              <a:latin typeface="Palatino Linotype" panose="02040502050505030304" pitchFamily="18" charset="0"/>
            </a:endParaRPr>
          </a:p>
          <a:p>
            <a:pPr lvl="2" eaLnBrk="1" hangingPunct="1">
              <a:defRPr/>
            </a:pPr>
            <a:r>
              <a:rPr kumimoji="1" lang="en-US" altLang="zh-CN" dirty="0">
                <a:solidFill>
                  <a:srgbClr val="FF0000"/>
                </a:solidFill>
                <a:latin typeface="Palatino Linotype" panose="02040502050505030304" pitchFamily="18" charset="0"/>
              </a:rPr>
              <a:t>who</a:t>
            </a:r>
            <a:r>
              <a:rPr kumimoji="1" lang="zh-CN" altLang="en-US" dirty="0">
                <a:solidFill>
                  <a:srgbClr val="FF0000"/>
                </a:solidFill>
                <a:latin typeface="Palatino Linotype" panose="02040502050505030304" pitchFamily="18" charset="0"/>
              </a:rPr>
              <a:t> </a:t>
            </a:r>
            <a:r>
              <a:rPr kumimoji="1" lang="en-US" altLang="zh-CN" dirty="0">
                <a:solidFill>
                  <a:srgbClr val="FF0000"/>
                </a:solidFill>
                <a:latin typeface="Palatino Linotype" panose="02040502050505030304" pitchFamily="18" charset="0"/>
              </a:rPr>
              <a:t>can</a:t>
            </a:r>
            <a:r>
              <a:rPr kumimoji="1" lang="zh-CN" altLang="en-US" dirty="0">
                <a:solidFill>
                  <a:srgbClr val="FF0000"/>
                </a:solidFill>
                <a:latin typeface="Palatino Linotype" panose="02040502050505030304" pitchFamily="18" charset="0"/>
              </a:rPr>
              <a:t> </a:t>
            </a:r>
            <a:r>
              <a:rPr kumimoji="1" lang="en-US" altLang="zh-CN" dirty="0">
                <a:solidFill>
                  <a:srgbClr val="FF0000"/>
                </a:solidFill>
                <a:latin typeface="Palatino Linotype" panose="02040502050505030304" pitchFamily="18" charset="0"/>
              </a:rPr>
              <a:t>tell</a:t>
            </a:r>
            <a:r>
              <a:rPr kumimoji="1" lang="zh-CN" altLang="en-US" dirty="0">
                <a:solidFill>
                  <a:srgbClr val="FF0000"/>
                </a:solidFill>
                <a:latin typeface="Palatino Linotype" panose="02040502050505030304" pitchFamily="18" charset="0"/>
              </a:rPr>
              <a:t> </a:t>
            </a:r>
            <a:r>
              <a:rPr kumimoji="1" lang="en-US" altLang="zh-CN" dirty="0">
                <a:solidFill>
                  <a:srgbClr val="FF0000"/>
                </a:solidFill>
                <a:latin typeface="Palatino Linotype" panose="02040502050505030304" pitchFamily="18" charset="0"/>
              </a:rPr>
              <a:t>me</a:t>
            </a:r>
            <a:r>
              <a:rPr kumimoji="1" lang="zh-CN" altLang="en-US" dirty="0">
                <a:solidFill>
                  <a:srgbClr val="FF0000"/>
                </a:solidFill>
                <a:latin typeface="Palatino Linotype" panose="02040502050505030304" pitchFamily="18" charset="0"/>
              </a:rPr>
              <a:t> </a:t>
            </a:r>
            <a:r>
              <a:rPr kumimoji="1" lang="en-US" altLang="zh-CN" dirty="0">
                <a:solidFill>
                  <a:srgbClr val="FF0000"/>
                </a:solidFill>
                <a:latin typeface="Palatino Linotype" panose="02040502050505030304" pitchFamily="18" charset="0"/>
              </a:rPr>
              <a:t>what</a:t>
            </a:r>
            <a:r>
              <a:rPr kumimoji="1" lang="zh-CN" altLang="en-US" dirty="0">
                <a:solidFill>
                  <a:srgbClr val="FF0000"/>
                </a:solidFill>
                <a:latin typeface="Palatino Linotype" panose="02040502050505030304" pitchFamily="18" charset="0"/>
              </a:rPr>
              <a:t> </a:t>
            </a:r>
            <a:r>
              <a:rPr kumimoji="1" lang="en-US" altLang="zh-CN" dirty="0">
                <a:solidFill>
                  <a:srgbClr val="FF0000"/>
                </a:solidFill>
                <a:latin typeface="Palatino Linotype" panose="02040502050505030304" pitchFamily="18" charset="0"/>
              </a:rPr>
              <a:t>kinds</a:t>
            </a:r>
            <a:r>
              <a:rPr kumimoji="1" lang="zh-CN" altLang="en-US" dirty="0">
                <a:solidFill>
                  <a:srgbClr val="FF0000"/>
                </a:solidFill>
                <a:latin typeface="Palatino Linotype" panose="02040502050505030304" pitchFamily="18" charset="0"/>
              </a:rPr>
              <a:t> </a:t>
            </a:r>
            <a:r>
              <a:rPr kumimoji="1" lang="en-US" altLang="zh-CN" dirty="0">
                <a:solidFill>
                  <a:srgbClr val="FF0000"/>
                </a:solidFill>
                <a:latin typeface="Palatino Linotype" panose="02040502050505030304" pitchFamily="18" charset="0"/>
              </a:rPr>
              <a:t>of</a:t>
            </a:r>
            <a:r>
              <a:rPr kumimoji="1" lang="zh-CN" altLang="en-US" dirty="0">
                <a:solidFill>
                  <a:srgbClr val="FF0000"/>
                </a:solidFill>
                <a:latin typeface="Palatino Linotype" panose="02040502050505030304" pitchFamily="18" charset="0"/>
              </a:rPr>
              <a:t> </a:t>
            </a:r>
            <a:r>
              <a:rPr kumimoji="1" lang="en-US" altLang="zh-CN" dirty="0">
                <a:solidFill>
                  <a:srgbClr val="FF0000"/>
                </a:solidFill>
                <a:latin typeface="Palatino Linotype" panose="02040502050505030304" pitchFamily="18" charset="0"/>
              </a:rPr>
              <a:t>birds</a:t>
            </a:r>
            <a:r>
              <a:rPr kumimoji="1" lang="zh-CN" altLang="en-US" dirty="0">
                <a:solidFill>
                  <a:srgbClr val="FF0000"/>
                </a:solidFill>
                <a:latin typeface="Palatino Linotype" panose="02040502050505030304" pitchFamily="18" charset="0"/>
              </a:rPr>
              <a:t> </a:t>
            </a:r>
            <a:r>
              <a:rPr kumimoji="1" lang="en-US" altLang="zh-CN" dirty="0">
                <a:solidFill>
                  <a:srgbClr val="FF0000"/>
                </a:solidFill>
                <a:latin typeface="Palatino Linotype" panose="02040502050505030304" pitchFamily="18" charset="0"/>
              </a:rPr>
              <a:t>in</a:t>
            </a:r>
          </a:p>
          <a:p>
            <a:pPr marL="914400" lvl="2" indent="0" eaLnBrk="1" hangingPunct="1">
              <a:buFontTx/>
              <a:buNone/>
              <a:defRPr/>
            </a:pPr>
            <a:r>
              <a:rPr kumimoji="1" lang="zh-CN" altLang="zh-CN" dirty="0">
                <a:solidFill>
                  <a:srgbClr val="FF0000"/>
                </a:solidFill>
                <a:latin typeface="Palatino Linotype" panose="02040502050505030304" pitchFamily="18" charset="0"/>
              </a:rPr>
              <a:t> </a:t>
            </a:r>
            <a:r>
              <a:rPr kumimoji="1" lang="zh-CN" altLang="en-US" dirty="0">
                <a:solidFill>
                  <a:srgbClr val="FF0000"/>
                </a:solidFill>
                <a:latin typeface="Palatino Linotype" panose="02040502050505030304" pitchFamily="18" charset="0"/>
              </a:rPr>
              <a:t>  </a:t>
            </a:r>
            <a:r>
              <a:rPr kumimoji="1" lang="en-US" altLang="zh-CN" dirty="0">
                <a:solidFill>
                  <a:srgbClr val="FF0000"/>
                </a:solidFill>
                <a:latin typeface="Palatino Linotype" panose="02040502050505030304" pitchFamily="18" charset="0"/>
              </a:rPr>
              <a:t>the</a:t>
            </a:r>
            <a:r>
              <a:rPr kumimoji="1" lang="zh-CN" altLang="en-US" dirty="0">
                <a:solidFill>
                  <a:srgbClr val="FF0000"/>
                </a:solidFill>
                <a:latin typeface="Palatino Linotype" panose="02040502050505030304" pitchFamily="18" charset="0"/>
              </a:rPr>
              <a:t> </a:t>
            </a:r>
            <a:r>
              <a:rPr kumimoji="1" lang="en-US" altLang="zh-CN" dirty="0">
                <a:solidFill>
                  <a:srgbClr val="FF0000"/>
                </a:solidFill>
                <a:latin typeface="Palatino Linotype" panose="02040502050505030304" pitchFamily="18" charset="0"/>
              </a:rPr>
              <a:t>right?</a:t>
            </a:r>
          </a:p>
          <a:p>
            <a:pPr lvl="1" eaLnBrk="1" hangingPunct="1">
              <a:defRPr/>
            </a:pPr>
            <a:r>
              <a:rPr kumimoji="1" lang="en-US" altLang="zh-CN" dirty="0">
                <a:solidFill>
                  <a:srgbClr val="000090"/>
                </a:solidFill>
                <a:latin typeface="Palatino Linotype" panose="02040502050505030304" pitchFamily="18" charset="0"/>
              </a:rPr>
              <a:t>Case</a:t>
            </a:r>
            <a:r>
              <a:rPr kumimoji="1" lang="zh-CN" altLang="en-US" dirty="0">
                <a:solidFill>
                  <a:srgbClr val="000090"/>
                </a:solidFill>
                <a:latin typeface="Palatino Linotype" panose="02040502050505030304" pitchFamily="18" charset="0"/>
              </a:rPr>
              <a:t> </a:t>
            </a:r>
            <a:r>
              <a:rPr kumimoji="1" lang="en-US" altLang="zh-CN" dirty="0">
                <a:solidFill>
                  <a:srgbClr val="000090"/>
                </a:solidFill>
                <a:latin typeface="Palatino Linotype" panose="02040502050505030304" pitchFamily="18" charset="0"/>
              </a:rPr>
              <a:t>II:</a:t>
            </a:r>
            <a:r>
              <a:rPr kumimoji="1" lang="zh-CN" altLang="en-US" dirty="0">
                <a:solidFill>
                  <a:srgbClr val="000090"/>
                </a:solidFill>
                <a:latin typeface="Palatino Linotype" panose="02040502050505030304" pitchFamily="18" charset="0"/>
              </a:rPr>
              <a:t> </a:t>
            </a:r>
            <a:r>
              <a:rPr kumimoji="1" lang="en-US" altLang="zh-CN" dirty="0">
                <a:solidFill>
                  <a:srgbClr val="000090"/>
                </a:solidFill>
                <a:latin typeface="Palatino Linotype" panose="02040502050505030304" pitchFamily="18" charset="0"/>
              </a:rPr>
              <a:t>With</a:t>
            </a:r>
            <a:r>
              <a:rPr kumimoji="1" lang="zh-CN" altLang="en-US" dirty="0">
                <a:solidFill>
                  <a:srgbClr val="000090"/>
                </a:solidFill>
                <a:latin typeface="Palatino Linotype" panose="02040502050505030304" pitchFamily="18" charset="0"/>
              </a:rPr>
              <a:t> </a:t>
            </a:r>
            <a:r>
              <a:rPr kumimoji="1" lang="en-US" altLang="zh-CN" dirty="0">
                <a:solidFill>
                  <a:srgbClr val="000090"/>
                </a:solidFill>
                <a:latin typeface="Palatino Linotype" panose="02040502050505030304" pitchFamily="18" charset="0"/>
              </a:rPr>
              <a:t>enough</a:t>
            </a:r>
            <a:r>
              <a:rPr kumimoji="1" lang="zh-CN" altLang="en-US" dirty="0">
                <a:solidFill>
                  <a:srgbClr val="000090"/>
                </a:solidFill>
                <a:latin typeface="Palatino Linotype" panose="02040502050505030304" pitchFamily="18" charset="0"/>
              </a:rPr>
              <a:t> </a:t>
            </a:r>
            <a:r>
              <a:rPr kumimoji="1" lang="en-US" altLang="zh-CN" dirty="0">
                <a:solidFill>
                  <a:srgbClr val="000090"/>
                </a:solidFill>
                <a:latin typeface="Palatino Linotype" panose="02040502050505030304" pitchFamily="18" charset="0"/>
              </a:rPr>
              <a:t>information</a:t>
            </a:r>
          </a:p>
          <a:p>
            <a:pPr marL="457200" lvl="1" indent="0" eaLnBrk="1" hangingPunct="1">
              <a:buFontTx/>
              <a:buNone/>
              <a:defRPr/>
            </a:pPr>
            <a:r>
              <a:rPr kumimoji="1" lang="zh-CN" altLang="zh-CN" dirty="0">
                <a:solidFill>
                  <a:srgbClr val="000090"/>
                </a:solidFill>
                <a:latin typeface="Palatino Linotype" panose="02040502050505030304" pitchFamily="18" charset="0"/>
              </a:rPr>
              <a:t> </a:t>
            </a:r>
            <a:r>
              <a:rPr kumimoji="1" lang="zh-CN" altLang="en-US" dirty="0">
                <a:solidFill>
                  <a:srgbClr val="000090"/>
                </a:solidFill>
                <a:latin typeface="Palatino Linotype" panose="02040502050505030304" pitchFamily="18" charset="0"/>
              </a:rPr>
              <a:t> </a:t>
            </a:r>
            <a:r>
              <a:rPr kumimoji="1" lang="zh-CN" altLang="zh-CN" dirty="0">
                <a:solidFill>
                  <a:srgbClr val="000090"/>
                </a:solidFill>
                <a:latin typeface="Palatino Linotype" panose="02040502050505030304" pitchFamily="18" charset="0"/>
              </a:rPr>
              <a:t> </a:t>
            </a:r>
            <a:r>
              <a:rPr kumimoji="1" lang="en-US" altLang="zh-CN" dirty="0">
                <a:solidFill>
                  <a:srgbClr val="000090"/>
                </a:solidFill>
                <a:latin typeface="Palatino Linotype" panose="02040502050505030304" pitchFamily="18" charset="0"/>
              </a:rPr>
              <a:t>	</a:t>
            </a:r>
            <a:r>
              <a:rPr kumimoji="1" lang="zh-CN" altLang="en-US" dirty="0">
                <a:solidFill>
                  <a:srgbClr val="000090"/>
                </a:solidFill>
                <a:latin typeface="Palatino Linotype" panose="02040502050505030304" pitchFamily="18" charset="0"/>
              </a:rPr>
              <a:t>  </a:t>
            </a:r>
            <a:r>
              <a:rPr kumimoji="1" lang="en-US" altLang="zh-CN" dirty="0">
                <a:solidFill>
                  <a:srgbClr val="000090"/>
                </a:solidFill>
                <a:latin typeface="Palatino Linotype" panose="02040502050505030304" pitchFamily="18" charset="0"/>
              </a:rPr>
              <a:t>as</a:t>
            </a:r>
            <a:r>
              <a:rPr kumimoji="1" lang="zh-CN" altLang="en-US" dirty="0">
                <a:solidFill>
                  <a:srgbClr val="000090"/>
                </a:solidFill>
                <a:latin typeface="Palatino Linotype" panose="02040502050505030304" pitchFamily="18" charset="0"/>
              </a:rPr>
              <a:t> </a:t>
            </a:r>
            <a:r>
              <a:rPr kumimoji="1" lang="en-US" altLang="zh-CN" dirty="0">
                <a:solidFill>
                  <a:srgbClr val="000090"/>
                </a:solidFill>
                <a:latin typeface="Palatino Linotype" panose="02040502050505030304" pitchFamily="18" charset="0"/>
              </a:rPr>
              <a:t>well</a:t>
            </a:r>
            <a:r>
              <a:rPr kumimoji="1" lang="zh-CN" altLang="en-US" dirty="0">
                <a:solidFill>
                  <a:srgbClr val="000090"/>
                </a:solidFill>
                <a:latin typeface="Palatino Linotype" panose="02040502050505030304" pitchFamily="18" charset="0"/>
              </a:rPr>
              <a:t> </a:t>
            </a:r>
            <a:r>
              <a:rPr kumimoji="1" lang="en-US" altLang="zh-CN" dirty="0">
                <a:solidFill>
                  <a:srgbClr val="000090"/>
                </a:solidFill>
                <a:latin typeface="Palatino Linotype" panose="02040502050505030304" pitchFamily="18" charset="0"/>
              </a:rPr>
              <a:t>as</a:t>
            </a:r>
            <a:r>
              <a:rPr kumimoji="1" lang="zh-CN" altLang="en-US" dirty="0">
                <a:solidFill>
                  <a:srgbClr val="000090"/>
                </a:solidFill>
                <a:latin typeface="Palatino Linotype" panose="02040502050505030304" pitchFamily="18" charset="0"/>
              </a:rPr>
              <a:t> </a:t>
            </a:r>
            <a:r>
              <a:rPr kumimoji="1" lang="en-US" altLang="zh-CN" dirty="0">
                <a:solidFill>
                  <a:srgbClr val="000090"/>
                </a:solidFill>
                <a:latin typeface="Palatino Linotype" panose="02040502050505030304" pitchFamily="18" charset="0"/>
              </a:rPr>
              <a:t>lots</a:t>
            </a:r>
            <a:r>
              <a:rPr kumimoji="1" lang="zh-CN" altLang="en-US" dirty="0">
                <a:solidFill>
                  <a:srgbClr val="000090"/>
                </a:solidFill>
                <a:latin typeface="Palatino Linotype" panose="02040502050505030304" pitchFamily="18" charset="0"/>
              </a:rPr>
              <a:t> </a:t>
            </a:r>
            <a:r>
              <a:rPr kumimoji="1" lang="en-US" altLang="zh-CN" dirty="0">
                <a:solidFill>
                  <a:srgbClr val="000090"/>
                </a:solidFill>
                <a:latin typeface="Palatino Linotype" panose="02040502050505030304" pitchFamily="18" charset="0"/>
              </a:rPr>
              <a:t>of</a:t>
            </a:r>
            <a:r>
              <a:rPr kumimoji="1" lang="zh-CN" altLang="en-US" dirty="0">
                <a:solidFill>
                  <a:srgbClr val="000090"/>
                </a:solidFill>
                <a:latin typeface="Palatino Linotype" panose="02040502050505030304" pitchFamily="18" charset="0"/>
              </a:rPr>
              <a:t> </a:t>
            </a:r>
            <a:r>
              <a:rPr kumimoji="1" lang="en-US" altLang="zh-CN" dirty="0">
                <a:solidFill>
                  <a:srgbClr val="000090"/>
                </a:solidFill>
                <a:latin typeface="Palatino Linotype" panose="02040502050505030304" pitchFamily="18" charset="0"/>
              </a:rPr>
              <a:t>noise</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04025" y="3573463"/>
            <a:ext cx="1719263"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57794" y="5013325"/>
            <a:ext cx="1765494" cy="131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68560" y="-44454"/>
            <a:ext cx="6516724" cy="338554"/>
          </a:xfrm>
          <a:prstGeom prst="rect">
            <a:avLst/>
          </a:prstGeom>
        </p:spPr>
        <p:txBody>
          <a:bodyPr wrap="square">
            <a:spAutoFit/>
          </a:bodyPr>
          <a:lstStyle/>
          <a:p>
            <a:pPr lvl="1"/>
            <a:r>
              <a:rPr lang="en-US" altLang="zh-CN" sz="1600"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Learning with imbalanced modality in mobile devices</a:t>
            </a:r>
          </a:p>
        </p:txBody>
      </p:sp>
    </p:spTree>
    <p:extLst>
      <p:ext uri="{BB962C8B-B14F-4D97-AF65-F5344CB8AC3E}">
        <p14:creationId xmlns:p14="http://schemas.microsoft.com/office/powerpoint/2010/main" val="344045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7" dur="500"/>
                                        <p:tgtEl>
                                          <p:spTgt spid="3">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0" dur="500"/>
                                        <p:tgtEl>
                                          <p:spTgt spid="3">
                                            <p:txEl>
                                              <p:pRg st="5" end="5"/>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3" dur="500"/>
                                        <p:tgtEl>
                                          <p:spTgt spid="3">
                                            <p:txEl>
                                              <p:pRg st="6" end="6"/>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circle(in)">
                                      <p:cBhvr>
                                        <p:cTn id="21" dur="500"/>
                                        <p:tgtEl>
                                          <p:spTgt spid="3">
                                            <p:txEl>
                                              <p:pRg st="7" end="7"/>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circle(in)">
                                      <p:cBhvr>
                                        <p:cTn id="24" dur="500"/>
                                        <p:tgtEl>
                                          <p:spTgt spid="3">
                                            <p:txEl>
                                              <p:pRg st="8" end="8"/>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circle(in)">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02"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376" y="5045307"/>
            <a:ext cx="3167062" cy="1481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7" name="Line 6"/>
          <p:cNvSpPr>
            <a:spLocks noChangeShapeType="1"/>
          </p:cNvSpPr>
          <p:nvPr/>
        </p:nvSpPr>
        <p:spPr bwMode="auto">
          <a:xfrm>
            <a:off x="123268" y="6380959"/>
            <a:ext cx="8642350"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639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405" y="3007581"/>
            <a:ext cx="1885950" cy="195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93"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4368" y="3060063"/>
            <a:ext cx="4170167" cy="1832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94" name="Text Box 13"/>
          <p:cNvSpPr txBox="1">
            <a:spLocks noChangeArrowheads="1"/>
          </p:cNvSpPr>
          <p:nvPr/>
        </p:nvSpPr>
        <p:spPr bwMode="auto">
          <a:xfrm>
            <a:off x="250049" y="2697948"/>
            <a:ext cx="2593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Helvetica Neue" charset="0"/>
                <a:ea typeface="微软雅黑" panose="020B0503020204020204" pitchFamily="34" charset="-122"/>
                <a:sym typeface="Helvetica Neue" charset="0"/>
              </a:defRPr>
            </a:lvl1pPr>
            <a:lvl2pPr marL="742950" indent="-285750">
              <a:spcBef>
                <a:spcPct val="20000"/>
              </a:spcBef>
              <a:buFont typeface="Arial" panose="020B0604020202020204" pitchFamily="34" charset="0"/>
              <a:buChar char="–"/>
              <a:defRPr sz="2800">
                <a:solidFill>
                  <a:schemeClr val="tx1"/>
                </a:solidFill>
                <a:latin typeface="Helvetica Neue" charset="0"/>
                <a:ea typeface="微软雅黑" panose="020B0503020204020204" pitchFamily="34" charset="-122"/>
                <a:sym typeface="Helvetica Neue" charset="0"/>
              </a:defRPr>
            </a:lvl2pPr>
            <a:lvl3pPr marL="1143000" indent="-228600">
              <a:spcBef>
                <a:spcPct val="20000"/>
              </a:spcBef>
              <a:buFont typeface="Arial" panose="020B0604020202020204" pitchFamily="34" charset="0"/>
              <a:buChar char="•"/>
              <a:defRPr sz="2400">
                <a:solidFill>
                  <a:schemeClr val="tx1"/>
                </a:solidFill>
                <a:latin typeface="Helvetica Neue" charset="0"/>
                <a:ea typeface="微软雅黑" panose="020B0503020204020204" pitchFamily="34" charset="-122"/>
                <a:sym typeface="Helvetica Neue" charset="0"/>
              </a:defRPr>
            </a:lvl3pPr>
            <a:lvl4pPr marL="16002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4pPr>
            <a:lvl5pPr marL="20574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9pPr>
          </a:lstStyle>
          <a:p>
            <a:pPr eaLnBrk="1" hangingPunct="1">
              <a:spcBef>
                <a:spcPct val="0"/>
              </a:spcBef>
              <a:buFont typeface="Arial" panose="020B0604020202020204" pitchFamily="34" charset="0"/>
              <a:buNone/>
            </a:pPr>
            <a:r>
              <a:rPr lang="zh-CN" altLang="en-US" sz="1800" dirty="0">
                <a:latin typeface="Palatino Linotype" panose="02040502050505030304" pitchFamily="18" charset="0"/>
                <a:ea typeface="宋体" panose="02010600030101010101" pitchFamily="2" charset="-122"/>
              </a:rPr>
              <a:t>Strong modal feature</a:t>
            </a:r>
          </a:p>
        </p:txBody>
      </p:sp>
      <p:sp>
        <p:nvSpPr>
          <p:cNvPr id="16395" name="Text Box 14"/>
          <p:cNvSpPr txBox="1">
            <a:spLocks noChangeArrowheads="1"/>
          </p:cNvSpPr>
          <p:nvPr/>
        </p:nvSpPr>
        <p:spPr bwMode="auto">
          <a:xfrm>
            <a:off x="3636013" y="2718345"/>
            <a:ext cx="2520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Helvetica Neue" charset="0"/>
                <a:ea typeface="微软雅黑" panose="020B0503020204020204" pitchFamily="34" charset="-122"/>
                <a:sym typeface="Helvetica Neue" charset="0"/>
              </a:defRPr>
            </a:lvl1pPr>
            <a:lvl2pPr marL="742950" indent="-285750">
              <a:spcBef>
                <a:spcPct val="20000"/>
              </a:spcBef>
              <a:buFont typeface="Arial" panose="020B0604020202020204" pitchFamily="34" charset="0"/>
              <a:buChar char="–"/>
              <a:defRPr sz="2800">
                <a:solidFill>
                  <a:schemeClr val="tx1"/>
                </a:solidFill>
                <a:latin typeface="Helvetica Neue" charset="0"/>
                <a:ea typeface="微软雅黑" panose="020B0503020204020204" pitchFamily="34" charset="-122"/>
                <a:sym typeface="Helvetica Neue" charset="0"/>
              </a:defRPr>
            </a:lvl2pPr>
            <a:lvl3pPr marL="1143000" indent="-228600">
              <a:spcBef>
                <a:spcPct val="20000"/>
              </a:spcBef>
              <a:buFont typeface="Arial" panose="020B0604020202020204" pitchFamily="34" charset="0"/>
              <a:buChar char="•"/>
              <a:defRPr sz="2400">
                <a:solidFill>
                  <a:schemeClr val="tx1"/>
                </a:solidFill>
                <a:latin typeface="Helvetica Neue" charset="0"/>
                <a:ea typeface="微软雅黑" panose="020B0503020204020204" pitchFamily="34" charset="-122"/>
                <a:sym typeface="Helvetica Neue" charset="0"/>
              </a:defRPr>
            </a:lvl3pPr>
            <a:lvl4pPr marL="16002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4pPr>
            <a:lvl5pPr marL="20574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9pPr>
          </a:lstStyle>
          <a:p>
            <a:pPr eaLnBrk="1" hangingPunct="1">
              <a:spcBef>
                <a:spcPct val="0"/>
              </a:spcBef>
              <a:buFont typeface="Arial" panose="020B0604020202020204" pitchFamily="34" charset="0"/>
              <a:buNone/>
            </a:pPr>
            <a:r>
              <a:rPr lang="zh-CN" altLang="en-US" sz="1800" dirty="0">
                <a:latin typeface="Palatino Linotype" panose="02040502050505030304" pitchFamily="18" charset="0"/>
                <a:ea typeface="宋体" panose="02010600030101010101" pitchFamily="2" charset="-122"/>
              </a:rPr>
              <a:t>Weak modal feature</a:t>
            </a:r>
          </a:p>
        </p:txBody>
      </p:sp>
      <p:sp>
        <p:nvSpPr>
          <p:cNvPr id="16400" name="Text Box 32"/>
          <p:cNvSpPr txBox="1">
            <a:spLocks noChangeArrowheads="1"/>
          </p:cNvSpPr>
          <p:nvPr/>
        </p:nvSpPr>
        <p:spPr bwMode="auto">
          <a:xfrm>
            <a:off x="224845" y="2277016"/>
            <a:ext cx="36011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Helvetica Neue" charset="0"/>
                <a:ea typeface="微软雅黑" panose="020B0503020204020204" pitchFamily="34" charset="-122"/>
                <a:sym typeface="Helvetica Neue" charset="0"/>
              </a:defRPr>
            </a:lvl1pPr>
            <a:lvl2pPr marL="742950" indent="-285750">
              <a:spcBef>
                <a:spcPct val="20000"/>
              </a:spcBef>
              <a:buFont typeface="Arial" panose="020B0604020202020204" pitchFamily="34" charset="0"/>
              <a:buChar char="–"/>
              <a:defRPr sz="2800">
                <a:solidFill>
                  <a:schemeClr val="tx1"/>
                </a:solidFill>
                <a:latin typeface="Helvetica Neue" charset="0"/>
                <a:ea typeface="微软雅黑" panose="020B0503020204020204" pitchFamily="34" charset="-122"/>
                <a:sym typeface="Helvetica Neue" charset="0"/>
              </a:defRPr>
            </a:lvl2pPr>
            <a:lvl3pPr marL="1143000" indent="-228600">
              <a:spcBef>
                <a:spcPct val="20000"/>
              </a:spcBef>
              <a:buFont typeface="Arial" panose="020B0604020202020204" pitchFamily="34" charset="0"/>
              <a:buChar char="•"/>
              <a:defRPr sz="2400">
                <a:solidFill>
                  <a:schemeClr val="tx1"/>
                </a:solidFill>
                <a:latin typeface="Helvetica Neue" charset="0"/>
                <a:ea typeface="微软雅黑" panose="020B0503020204020204" pitchFamily="34" charset="-122"/>
                <a:sym typeface="Helvetica Neue" charset="0"/>
              </a:defRPr>
            </a:lvl3pPr>
            <a:lvl4pPr marL="16002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4pPr>
            <a:lvl5pPr marL="20574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9pPr>
          </a:lstStyle>
          <a:p>
            <a:pPr eaLnBrk="1" hangingPunct="1">
              <a:spcBef>
                <a:spcPct val="0"/>
              </a:spcBef>
              <a:buFont typeface="Arial" panose="020B0604020202020204" pitchFamily="34" charset="0"/>
              <a:buNone/>
            </a:pPr>
            <a:r>
              <a:rPr lang="zh-CN" altLang="en-US" sz="2800" b="1" i="1" dirty="0">
                <a:solidFill>
                  <a:srgbClr val="0070C0"/>
                </a:solidFill>
                <a:latin typeface="Palatino Linotype" panose="02040502050505030304" pitchFamily="18" charset="0"/>
                <a:ea typeface="宋体" panose="02010600030101010101" pitchFamily="2" charset="-122"/>
                <a:sym typeface="Palatino Linotype" panose="02040502050505030304" pitchFamily="18" charset="0"/>
              </a:rPr>
              <a:t>In training phase</a:t>
            </a:r>
            <a:r>
              <a:rPr lang="zh-CN" altLang="en-US" sz="2800" dirty="0">
                <a:solidFill>
                  <a:srgbClr val="0070C0"/>
                </a:solidFill>
                <a:latin typeface="Palatino Linotype" panose="02040502050505030304" pitchFamily="18" charset="0"/>
                <a:ea typeface="宋体" panose="02010600030101010101" pitchFamily="2" charset="-122"/>
              </a:rPr>
              <a:t>：</a:t>
            </a:r>
          </a:p>
        </p:txBody>
      </p:sp>
      <p:sp>
        <p:nvSpPr>
          <p:cNvPr id="16401" name="Text Box 33"/>
          <p:cNvSpPr txBox="1">
            <a:spLocks noChangeArrowheads="1"/>
          </p:cNvSpPr>
          <p:nvPr/>
        </p:nvSpPr>
        <p:spPr bwMode="auto">
          <a:xfrm>
            <a:off x="224845" y="4613547"/>
            <a:ext cx="3971169"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Helvetica Neue" charset="0"/>
                <a:ea typeface="微软雅黑" panose="020B0503020204020204" pitchFamily="34" charset="-122"/>
                <a:sym typeface="Helvetica Neue" charset="0"/>
              </a:defRPr>
            </a:lvl1pPr>
            <a:lvl2pPr marL="742950" indent="-285750">
              <a:spcBef>
                <a:spcPct val="20000"/>
              </a:spcBef>
              <a:buFont typeface="Arial" panose="020B0604020202020204" pitchFamily="34" charset="0"/>
              <a:buChar char="–"/>
              <a:defRPr sz="2800">
                <a:solidFill>
                  <a:schemeClr val="tx1"/>
                </a:solidFill>
                <a:latin typeface="Helvetica Neue" charset="0"/>
                <a:ea typeface="微软雅黑" panose="020B0503020204020204" pitchFamily="34" charset="-122"/>
                <a:sym typeface="Helvetica Neue" charset="0"/>
              </a:defRPr>
            </a:lvl2pPr>
            <a:lvl3pPr marL="1143000" indent="-228600">
              <a:spcBef>
                <a:spcPct val="20000"/>
              </a:spcBef>
              <a:buFont typeface="Arial" panose="020B0604020202020204" pitchFamily="34" charset="0"/>
              <a:buChar char="•"/>
              <a:defRPr sz="2400">
                <a:solidFill>
                  <a:schemeClr val="tx1"/>
                </a:solidFill>
                <a:latin typeface="Helvetica Neue" charset="0"/>
                <a:ea typeface="微软雅黑" panose="020B0503020204020204" pitchFamily="34" charset="-122"/>
                <a:sym typeface="Helvetica Neue" charset="0"/>
              </a:defRPr>
            </a:lvl3pPr>
            <a:lvl4pPr marL="16002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4pPr>
            <a:lvl5pPr marL="20574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9pPr>
          </a:lstStyle>
          <a:p>
            <a:pPr eaLnBrk="1" hangingPunct="1">
              <a:spcBef>
                <a:spcPct val="0"/>
              </a:spcBef>
              <a:buNone/>
            </a:pPr>
            <a:r>
              <a:rPr lang="zh-CN" altLang="en-US" sz="2800" b="1" i="1" dirty="0">
                <a:solidFill>
                  <a:srgbClr val="0070C0"/>
                </a:solidFill>
                <a:latin typeface="Palatino Linotype" panose="02040502050505030304" pitchFamily="18" charset="0"/>
                <a:ea typeface="宋体" panose="02010600030101010101" pitchFamily="2" charset="-122"/>
                <a:sym typeface="Palatino Linotype" panose="02040502050505030304" pitchFamily="18" charset="0"/>
              </a:rPr>
              <a:t>In testing phase</a:t>
            </a:r>
            <a:r>
              <a:rPr lang="zh-CN" altLang="en-US" sz="2800" b="1" i="1" dirty="0">
                <a:solidFill>
                  <a:srgbClr val="0070C0"/>
                </a:solidFill>
                <a:latin typeface="Palatino Linotype" panose="02040502050505030304" pitchFamily="18" charset="0"/>
                <a:ea typeface="宋体" panose="02010600030101010101" pitchFamily="2" charset="-122"/>
              </a:rPr>
              <a:t>：</a:t>
            </a:r>
          </a:p>
        </p:txBody>
      </p:sp>
      <p:sp>
        <p:nvSpPr>
          <p:cNvPr id="2" name="标题 1"/>
          <p:cNvSpPr>
            <a:spLocks noGrp="1"/>
          </p:cNvSpPr>
          <p:nvPr>
            <p:ph type="title"/>
          </p:nvPr>
        </p:nvSpPr>
        <p:spPr>
          <a:xfrm>
            <a:off x="250824" y="260350"/>
            <a:ext cx="7921626" cy="730250"/>
          </a:xfrm>
        </p:spPr>
        <p:txBody>
          <a:bodyPr>
            <a:noAutofit/>
          </a:bodyPr>
          <a:lstStyle/>
          <a:p>
            <a:r>
              <a:rPr lang="en-US" altLang="zh-CN" sz="2000" dirty="0">
                <a:ea typeface="Verdana" panose="020B0604030504040204" pitchFamily="34" charset="0"/>
              </a:rPr>
              <a:t>How to Extract More from Weak Modality with the Help of Strong?</a:t>
            </a:r>
            <a:endParaRPr lang="zh-CN" altLang="en-US" sz="2000" dirty="0"/>
          </a:p>
        </p:txBody>
      </p:sp>
      <p:sp>
        <p:nvSpPr>
          <p:cNvPr id="3" name="文本框 2"/>
          <p:cNvSpPr txBox="1"/>
          <p:nvPr/>
        </p:nvSpPr>
        <p:spPr>
          <a:xfrm>
            <a:off x="2149252" y="3536832"/>
            <a:ext cx="425116" cy="584775"/>
          </a:xfrm>
          <a:prstGeom prst="rect">
            <a:avLst/>
          </a:prstGeom>
          <a:noFill/>
        </p:spPr>
        <p:txBody>
          <a:bodyPr wrap="none" rtlCol="0">
            <a:spAutoFit/>
          </a:bodyPr>
          <a:lstStyle/>
          <a:p>
            <a:r>
              <a:rPr lang="en-US" altLang="zh-CN" sz="3200" b="1" dirty="0"/>
              <a:t>+</a:t>
            </a:r>
            <a:endParaRPr lang="zh-CN" altLang="en-US" b="1" dirty="0"/>
          </a:p>
        </p:txBody>
      </p:sp>
      <p:sp>
        <p:nvSpPr>
          <p:cNvPr id="4" name="右箭头 3"/>
          <p:cNvSpPr/>
          <p:nvPr/>
        </p:nvSpPr>
        <p:spPr bwMode="auto">
          <a:xfrm>
            <a:off x="6645656" y="3494512"/>
            <a:ext cx="518308" cy="457864"/>
          </a:xfrm>
          <a:prstGeom prst="rightArrow">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 name="圆角矩形 4"/>
          <p:cNvSpPr/>
          <p:nvPr/>
        </p:nvSpPr>
        <p:spPr bwMode="auto">
          <a:xfrm>
            <a:off x="3664592" y="5009504"/>
            <a:ext cx="5227348" cy="1287610"/>
          </a:xfrm>
          <a:prstGeom prst="round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Palatino Linotype" panose="02040502050505030304" pitchFamily="18" charset="0"/>
              </a:rPr>
              <a:t>Predict </a:t>
            </a:r>
            <a:r>
              <a:rPr kumimoji="0" lang="en-US" altLang="zh-CN" sz="2400" b="0" i="0" u="none" strike="noStrike" cap="none" normalizeH="0" baseline="0" dirty="0">
                <a:ln>
                  <a:noFill/>
                </a:ln>
                <a:solidFill>
                  <a:srgbClr val="0000FF"/>
                </a:solidFill>
                <a:effectLst/>
                <a:latin typeface="Palatino Linotype" panose="02040502050505030304" pitchFamily="18" charset="0"/>
              </a:rPr>
              <a:t>with weak modalities only</a:t>
            </a:r>
          </a:p>
          <a:p>
            <a:pPr marL="0" marR="0" indent="0" algn="l" defTabSz="914400" rtl="0" eaLnBrk="1" fontAlgn="base" latinLnBrk="0" hangingPunct="1">
              <a:lnSpc>
                <a:spcPct val="100000"/>
              </a:lnSpc>
              <a:spcBef>
                <a:spcPct val="0"/>
              </a:spcBef>
              <a:spcAft>
                <a:spcPct val="0"/>
              </a:spcAft>
              <a:buClrTx/>
              <a:buSzTx/>
              <a:buFontTx/>
              <a:buNone/>
              <a:tabLst/>
            </a:pPr>
            <a:r>
              <a:rPr lang="en-US" altLang="zh-CN" dirty="0">
                <a:latin typeface="Palatino Linotype" panose="02040502050505030304" pitchFamily="18" charset="0"/>
              </a:rPr>
              <a:t>t</a:t>
            </a:r>
            <a:r>
              <a:rPr lang="en-US" altLang="zh-CN" sz="2400" dirty="0">
                <a:latin typeface="Palatino Linotype" panose="02040502050505030304" pitchFamily="18" charset="0"/>
              </a:rPr>
              <a:t>o avoid the cost of collecting strong modality features</a:t>
            </a:r>
            <a:endParaRPr kumimoji="0" lang="zh-CN" altLang="en-US" sz="2400" b="0" i="0" u="none" strike="noStrike" cap="none" normalizeH="0" baseline="0" dirty="0">
              <a:ln>
                <a:noFill/>
              </a:ln>
              <a:solidFill>
                <a:schemeClr val="tx1"/>
              </a:solidFill>
              <a:effectLst/>
              <a:latin typeface="Palatino Linotype" panose="02040502050505030304" pitchFamily="18" charset="0"/>
            </a:endParaRPr>
          </a:p>
        </p:txBody>
      </p:sp>
      <p:sp>
        <p:nvSpPr>
          <p:cNvPr id="6" name="矩形 5"/>
          <p:cNvSpPr/>
          <p:nvPr/>
        </p:nvSpPr>
        <p:spPr bwMode="auto">
          <a:xfrm>
            <a:off x="7230172" y="2866243"/>
            <a:ext cx="1878332" cy="1923576"/>
          </a:xfrm>
          <a:prstGeom prst="rect">
            <a:avLst/>
          </a:prstGeom>
          <a:solidFill>
            <a:schemeClr val="bg1"/>
          </a:solid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Palatino Linotype" panose="02040502050505030304" pitchFamily="18" charset="0"/>
              </a:rPr>
              <a:t>Informative feature subspace from weak modalities</a:t>
            </a:r>
            <a:endParaRPr kumimoji="0" lang="zh-CN" altLang="en-US" sz="2400" b="0" i="0" u="none" strike="noStrike" cap="none" normalizeH="0" baseline="0" dirty="0">
              <a:ln>
                <a:noFill/>
              </a:ln>
              <a:solidFill>
                <a:schemeClr val="tx1"/>
              </a:solidFill>
              <a:effectLst/>
              <a:latin typeface="Palatino Linotype" panose="02040502050505030304" pitchFamily="18" charset="0"/>
            </a:endParaRPr>
          </a:p>
        </p:txBody>
      </p:sp>
      <p:sp>
        <p:nvSpPr>
          <p:cNvPr id="15" name="Text Box 32"/>
          <p:cNvSpPr txBox="1">
            <a:spLocks noChangeArrowheads="1"/>
          </p:cNvSpPr>
          <p:nvPr/>
        </p:nvSpPr>
        <p:spPr bwMode="auto">
          <a:xfrm>
            <a:off x="235731" y="1105805"/>
            <a:ext cx="8908269"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Helvetica Neue" charset="0"/>
                <a:ea typeface="微软雅黑" panose="020B0503020204020204" pitchFamily="34" charset="-122"/>
                <a:sym typeface="Helvetica Neue" charset="0"/>
              </a:defRPr>
            </a:lvl1pPr>
            <a:lvl2pPr marL="742950" indent="-285750">
              <a:spcBef>
                <a:spcPct val="20000"/>
              </a:spcBef>
              <a:buFont typeface="Arial" panose="020B0604020202020204" pitchFamily="34" charset="0"/>
              <a:buChar char="–"/>
              <a:defRPr sz="2800">
                <a:solidFill>
                  <a:schemeClr val="tx1"/>
                </a:solidFill>
                <a:latin typeface="Helvetica Neue" charset="0"/>
                <a:ea typeface="微软雅黑" panose="020B0503020204020204" pitchFamily="34" charset="-122"/>
                <a:sym typeface="Helvetica Neue" charset="0"/>
              </a:defRPr>
            </a:lvl2pPr>
            <a:lvl3pPr marL="1143000" indent="-228600">
              <a:spcBef>
                <a:spcPct val="20000"/>
              </a:spcBef>
              <a:buFont typeface="Arial" panose="020B0604020202020204" pitchFamily="34" charset="0"/>
              <a:buChar char="•"/>
              <a:defRPr sz="2400">
                <a:solidFill>
                  <a:schemeClr val="tx1"/>
                </a:solidFill>
                <a:latin typeface="Helvetica Neue" charset="0"/>
                <a:ea typeface="微软雅黑" panose="020B0503020204020204" pitchFamily="34" charset="-122"/>
                <a:sym typeface="Helvetica Neue" charset="0"/>
              </a:defRPr>
            </a:lvl3pPr>
            <a:lvl4pPr marL="16002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4pPr>
            <a:lvl5pPr marL="20574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9pPr>
          </a:lstStyle>
          <a:p>
            <a:pPr eaLnBrk="1" hangingPunct="1">
              <a:spcBef>
                <a:spcPct val="0"/>
              </a:spcBef>
              <a:buFont typeface="Arial" panose="020B0604020202020204" pitchFamily="34" charset="0"/>
              <a:buNone/>
            </a:pPr>
            <a:r>
              <a:rPr lang="en-US" altLang="zh-CN" sz="2800" b="1" i="1" dirty="0">
                <a:solidFill>
                  <a:srgbClr val="FF0000"/>
                </a:solidFill>
                <a:latin typeface="Palatino Linotype" panose="02040502050505030304" pitchFamily="18" charset="0"/>
                <a:ea typeface="宋体" panose="02010600030101010101" pitchFamily="2" charset="-122"/>
              </a:rPr>
              <a:t>Our Goal:</a:t>
            </a:r>
          </a:p>
          <a:p>
            <a:pPr eaLnBrk="1" hangingPunct="1">
              <a:spcBef>
                <a:spcPct val="0"/>
              </a:spcBef>
              <a:buNone/>
            </a:pPr>
            <a:r>
              <a:rPr lang="en-US" altLang="zh-CN" sz="2400" b="1" i="1" dirty="0">
                <a:solidFill>
                  <a:srgbClr val="FF0000"/>
                </a:solidFill>
                <a:latin typeface="Palatino Linotype" panose="02040502050505030304" pitchFamily="18" charset="0"/>
                <a:ea typeface="宋体" panose="02010600030101010101" pitchFamily="2" charset="-122"/>
              </a:rPr>
              <a:t>Can we extract more from weak modalities with the help of strong modal information to perform classification?</a:t>
            </a:r>
            <a:endParaRPr lang="zh-CN" altLang="en-US" sz="2400" b="1" i="1" dirty="0">
              <a:solidFill>
                <a:srgbClr val="FF0000"/>
              </a:solidFill>
              <a:latin typeface="Palatino Linotype" panose="02040502050505030304" pitchFamily="18" charset="0"/>
              <a:ea typeface="宋体" panose="02010600030101010101" pitchFamily="2" charset="-122"/>
            </a:endParaRPr>
          </a:p>
        </p:txBody>
      </p:sp>
      <p:sp>
        <p:nvSpPr>
          <p:cNvPr id="17" name="矩形 16"/>
          <p:cNvSpPr/>
          <p:nvPr/>
        </p:nvSpPr>
        <p:spPr>
          <a:xfrm>
            <a:off x="-468560" y="-44454"/>
            <a:ext cx="6516724" cy="338554"/>
          </a:xfrm>
          <a:prstGeom prst="rect">
            <a:avLst/>
          </a:prstGeom>
        </p:spPr>
        <p:txBody>
          <a:bodyPr wrap="square">
            <a:spAutoFit/>
          </a:bodyPr>
          <a:lstStyle/>
          <a:p>
            <a:pPr lvl="1"/>
            <a:r>
              <a:rPr lang="en-US" altLang="zh-CN" sz="1600"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Learning with imbalanced modality in mobile devices</a:t>
            </a:r>
          </a:p>
        </p:txBody>
      </p:sp>
    </p:spTree>
    <p:extLst>
      <p:ext uri="{BB962C8B-B14F-4D97-AF65-F5344CB8AC3E}">
        <p14:creationId xmlns:p14="http://schemas.microsoft.com/office/powerpoint/2010/main" val="8559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02"/>
                                        </p:tgtEl>
                                        <p:attrNameLst>
                                          <p:attrName>style.visibility</p:attrName>
                                        </p:attrNameLst>
                                      </p:cBhvr>
                                      <p:to>
                                        <p:strVal val="visible"/>
                                      </p:to>
                                    </p:set>
                                    <p:animEffect transition="in" filter="fade">
                                      <p:cBhvr>
                                        <p:cTn id="7" dur="500"/>
                                        <p:tgtEl>
                                          <p:spTgt spid="164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387"/>
                                        </p:tgtEl>
                                        <p:attrNameLst>
                                          <p:attrName>style.visibility</p:attrName>
                                        </p:attrNameLst>
                                      </p:cBhvr>
                                      <p:to>
                                        <p:strVal val="visible"/>
                                      </p:to>
                                    </p:set>
                                    <p:animEffect transition="in" filter="fade">
                                      <p:cBhvr>
                                        <p:cTn id="10" dur="500"/>
                                        <p:tgtEl>
                                          <p:spTgt spid="1638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401"/>
                                        </p:tgtEl>
                                        <p:attrNameLst>
                                          <p:attrName>style.visibility</p:attrName>
                                        </p:attrNameLst>
                                      </p:cBhvr>
                                      <p:to>
                                        <p:strVal val="visible"/>
                                      </p:to>
                                    </p:set>
                                    <p:animEffect transition="in" filter="fade">
                                      <p:cBhvr>
                                        <p:cTn id="13" dur="500"/>
                                        <p:tgtEl>
                                          <p:spTgt spid="1640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animBg="1"/>
      <p:bldP spid="16401" grpId="0"/>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227472" y="2264683"/>
            <a:ext cx="8260664" cy="1653774"/>
            <a:chOff x="1639262" y="2327276"/>
            <a:chExt cx="8260664" cy="1653774"/>
          </a:xfrm>
        </p:grpSpPr>
        <p:pic>
          <p:nvPicPr>
            <p:cNvPr id="2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262" y="2327276"/>
              <a:ext cx="7900669" cy="14657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5" name="矩形 54"/>
            <p:cNvSpPr/>
            <p:nvPr/>
          </p:nvSpPr>
          <p:spPr bwMode="auto">
            <a:xfrm>
              <a:off x="8760660" y="2950101"/>
              <a:ext cx="1139266" cy="1030949"/>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sp>
        <p:nvSpPr>
          <p:cNvPr id="2" name="标题 1"/>
          <p:cNvSpPr>
            <a:spLocks noGrp="1"/>
          </p:cNvSpPr>
          <p:nvPr>
            <p:ph type="title"/>
          </p:nvPr>
        </p:nvSpPr>
        <p:spPr>
          <a:xfrm>
            <a:off x="250827" y="260350"/>
            <a:ext cx="8505823" cy="730250"/>
          </a:xfrm>
        </p:spPr>
        <p:txBody>
          <a:bodyPr>
            <a:noAutofit/>
          </a:bodyPr>
          <a:lstStyle/>
          <a:p>
            <a:r>
              <a:rPr lang="en-US" altLang="zh-CN" sz="2800" dirty="0">
                <a:solidFill>
                  <a:srgbClr val="000000"/>
                </a:solidFill>
                <a:latin typeface="Palatino Linotype" panose="02040502050505030304" pitchFamily="18" charset="0"/>
                <a:sym typeface="Comic Sans MS" panose="030F0702030302020204" pitchFamily="66" charset="0"/>
              </a:rPr>
              <a:t>Auxiliary </a:t>
            </a:r>
            <a:r>
              <a:rPr lang="zh-CN" altLang="en-US" sz="2800" dirty="0">
                <a:solidFill>
                  <a:srgbClr val="000000"/>
                </a:solidFill>
                <a:latin typeface="Palatino Linotype" panose="02040502050505030304" pitchFamily="18" charset="0"/>
                <a:sym typeface="Comic Sans MS" panose="030F0702030302020204" pitchFamily="66" charset="0"/>
              </a:rPr>
              <a:t>Information</a:t>
            </a:r>
            <a:r>
              <a:rPr lang="en-US" altLang="zh-CN" sz="2800" dirty="0">
                <a:solidFill>
                  <a:srgbClr val="000000"/>
                </a:solidFill>
                <a:latin typeface="Palatino Linotype" panose="02040502050505030304" pitchFamily="18" charset="0"/>
                <a:sym typeface="Comic Sans MS" panose="030F0702030302020204" pitchFamily="66" charset="0"/>
              </a:rPr>
              <a:t> Regularized Machine (ARM)</a:t>
            </a:r>
            <a:endParaRPr lang="zh-CN" altLang="en-US" sz="2800" dirty="0">
              <a:latin typeface="Palatino Linotype" panose="02040502050505030304" pitchFamily="18" charset="0"/>
            </a:endParaRPr>
          </a:p>
        </p:txBody>
      </p:sp>
      <p:sp>
        <p:nvSpPr>
          <p:cNvPr id="22" name="Text Box 2"/>
          <p:cNvSpPr txBox="1">
            <a:spLocks noChangeArrowheads="1"/>
          </p:cNvSpPr>
          <p:nvPr/>
        </p:nvSpPr>
        <p:spPr bwMode="auto">
          <a:xfrm>
            <a:off x="2682875" y="2003425"/>
            <a:ext cx="881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Helvetica Neue" charset="0"/>
                <a:ea typeface="微软雅黑" panose="020B0503020204020204" pitchFamily="34" charset="-122"/>
                <a:sym typeface="Helvetica Neue" charset="0"/>
              </a:defRPr>
            </a:lvl1pPr>
            <a:lvl2pPr marL="742950" indent="-285750">
              <a:spcBef>
                <a:spcPct val="20000"/>
              </a:spcBef>
              <a:buFont typeface="Arial" panose="020B0604020202020204" pitchFamily="34" charset="0"/>
              <a:buChar char="–"/>
              <a:defRPr sz="2800">
                <a:solidFill>
                  <a:schemeClr val="tx1"/>
                </a:solidFill>
                <a:latin typeface="Helvetica Neue" charset="0"/>
                <a:ea typeface="微软雅黑" panose="020B0503020204020204" pitchFamily="34" charset="-122"/>
                <a:sym typeface="Helvetica Neue" charset="0"/>
              </a:defRPr>
            </a:lvl2pPr>
            <a:lvl3pPr marL="1143000" indent="-228600">
              <a:spcBef>
                <a:spcPct val="20000"/>
              </a:spcBef>
              <a:buFont typeface="Arial" panose="020B0604020202020204" pitchFamily="34" charset="0"/>
              <a:buChar char="•"/>
              <a:defRPr sz="2400">
                <a:solidFill>
                  <a:schemeClr val="tx1"/>
                </a:solidFill>
                <a:latin typeface="Helvetica Neue" charset="0"/>
                <a:ea typeface="微软雅黑" panose="020B0503020204020204" pitchFamily="34" charset="-122"/>
                <a:sym typeface="Helvetica Neue" charset="0"/>
              </a:defRPr>
            </a:lvl3pPr>
            <a:lvl4pPr marL="16002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4pPr>
            <a:lvl5pPr marL="20574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9pPr>
          </a:lstStyle>
          <a:p>
            <a:pPr eaLnBrk="1" hangingPunct="1">
              <a:spcBef>
                <a:spcPct val="0"/>
              </a:spcBef>
              <a:buFont typeface="Arial" panose="020B0604020202020204" pitchFamily="34" charset="0"/>
              <a:buNone/>
            </a:pPr>
            <a:endParaRPr lang="zh-CN" altLang="zh-CN" sz="1800">
              <a:latin typeface="Palatino Linotype" panose="02040502050505030304" pitchFamily="18" charset="0"/>
              <a:ea typeface="宋体" panose="02010600030101010101" pitchFamily="2" charset="-122"/>
            </a:endParaRPr>
          </a:p>
        </p:txBody>
      </p:sp>
      <p:sp>
        <p:nvSpPr>
          <p:cNvPr id="23" name="Line 6"/>
          <p:cNvSpPr>
            <a:spLocks noChangeShapeType="1"/>
          </p:cNvSpPr>
          <p:nvPr/>
        </p:nvSpPr>
        <p:spPr bwMode="auto">
          <a:xfrm>
            <a:off x="250825" y="6381750"/>
            <a:ext cx="8642350"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Text Box 11"/>
          <p:cNvSpPr txBox="1">
            <a:spLocks noChangeArrowheads="1"/>
          </p:cNvSpPr>
          <p:nvPr/>
        </p:nvSpPr>
        <p:spPr bwMode="auto">
          <a:xfrm>
            <a:off x="143508" y="1193847"/>
            <a:ext cx="89296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Helvetica Neue" charset="0"/>
                <a:ea typeface="微软雅黑" panose="020B0503020204020204" pitchFamily="34" charset="-122"/>
                <a:sym typeface="Helvetica Neue" charset="0"/>
              </a:defRPr>
            </a:lvl1pPr>
            <a:lvl2pPr marL="742950" indent="-285750">
              <a:spcBef>
                <a:spcPct val="20000"/>
              </a:spcBef>
              <a:buFont typeface="Arial" panose="020B0604020202020204" pitchFamily="34" charset="0"/>
              <a:buChar char="–"/>
              <a:defRPr sz="2800">
                <a:solidFill>
                  <a:schemeClr val="tx1"/>
                </a:solidFill>
                <a:latin typeface="Helvetica Neue" charset="0"/>
                <a:ea typeface="微软雅黑" panose="020B0503020204020204" pitchFamily="34" charset="-122"/>
                <a:sym typeface="Helvetica Neue" charset="0"/>
              </a:defRPr>
            </a:lvl2pPr>
            <a:lvl3pPr marL="1143000" indent="-228600">
              <a:spcBef>
                <a:spcPct val="20000"/>
              </a:spcBef>
              <a:buFont typeface="Arial" panose="020B0604020202020204" pitchFamily="34" charset="0"/>
              <a:buChar char="•"/>
              <a:defRPr sz="2400">
                <a:solidFill>
                  <a:schemeClr val="tx1"/>
                </a:solidFill>
                <a:latin typeface="Helvetica Neue" charset="0"/>
                <a:ea typeface="微软雅黑" panose="020B0503020204020204" pitchFamily="34" charset="-122"/>
                <a:sym typeface="Helvetica Neue" charset="0"/>
              </a:defRPr>
            </a:lvl3pPr>
            <a:lvl4pPr marL="16002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4pPr>
            <a:lvl5pPr marL="20574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9pPr>
          </a:lstStyle>
          <a:p>
            <a:pPr eaLnBrk="1" hangingPunct="1">
              <a:spcBef>
                <a:spcPct val="0"/>
              </a:spcBef>
              <a:buFont typeface="Arial" panose="020B0604020202020204" pitchFamily="34" charset="0"/>
              <a:buNone/>
            </a:pPr>
            <a:r>
              <a:rPr lang="zh-CN" altLang="en-US" sz="2400" dirty="0">
                <a:latin typeface="Palatino Linotype" panose="02040502050505030304" pitchFamily="18" charset="0"/>
                <a:ea typeface="宋体" panose="02010600030101010101" pitchFamily="2" charset="-122"/>
              </a:rPr>
              <a:t>Extract the discriminative weak modal subspace and improve the multi-modal learning performance</a:t>
            </a:r>
            <a:r>
              <a:rPr lang="zh-CN" altLang="en-US" sz="2000" dirty="0">
                <a:latin typeface="Palatino Linotype" panose="02040502050505030304" pitchFamily="18" charset="0"/>
                <a:ea typeface="宋体" panose="02010600030101010101" pitchFamily="2" charset="-122"/>
              </a:rPr>
              <a:t> </a:t>
            </a:r>
          </a:p>
        </p:txBody>
      </p:sp>
      <p:sp>
        <p:nvSpPr>
          <p:cNvPr id="30" name="Text Box 16"/>
          <p:cNvSpPr txBox="1">
            <a:spLocks noChangeArrowheads="1"/>
          </p:cNvSpPr>
          <p:nvPr/>
        </p:nvSpPr>
        <p:spPr bwMode="auto">
          <a:xfrm>
            <a:off x="1042796" y="5589423"/>
            <a:ext cx="7507873" cy="460375"/>
          </a:xfrm>
          <a:prstGeom prst="rect">
            <a:avLst/>
          </a:prstGeom>
          <a:solidFill>
            <a:srgbClr val="FF99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170" tIns="46990" rIns="90170" bIns="46990">
            <a:spAutoFit/>
          </a:bodyPr>
          <a:lstStyle>
            <a:lvl1pPr>
              <a:spcBef>
                <a:spcPct val="20000"/>
              </a:spcBef>
              <a:buFont typeface="Arial" panose="020B0604020202020204" pitchFamily="34" charset="0"/>
              <a:buChar char="•"/>
              <a:defRPr sz="3200">
                <a:solidFill>
                  <a:schemeClr val="tx1"/>
                </a:solidFill>
                <a:latin typeface="Helvetica Neue" charset="0"/>
                <a:ea typeface="微软雅黑" panose="020B0503020204020204" pitchFamily="34" charset="-122"/>
                <a:sym typeface="Helvetica Neue" charset="0"/>
              </a:defRPr>
            </a:lvl1pPr>
            <a:lvl2pPr marL="742950" indent="-285750">
              <a:spcBef>
                <a:spcPct val="20000"/>
              </a:spcBef>
              <a:buFont typeface="Arial" panose="020B0604020202020204" pitchFamily="34" charset="0"/>
              <a:buChar char="–"/>
              <a:defRPr sz="2800">
                <a:solidFill>
                  <a:schemeClr val="tx1"/>
                </a:solidFill>
                <a:latin typeface="Helvetica Neue" charset="0"/>
                <a:ea typeface="微软雅黑" panose="020B0503020204020204" pitchFamily="34" charset="-122"/>
                <a:sym typeface="Helvetica Neue" charset="0"/>
              </a:defRPr>
            </a:lvl2pPr>
            <a:lvl3pPr marL="1143000" indent="-228600">
              <a:spcBef>
                <a:spcPct val="20000"/>
              </a:spcBef>
              <a:buFont typeface="Arial" panose="020B0604020202020204" pitchFamily="34" charset="0"/>
              <a:buChar char="•"/>
              <a:defRPr sz="2400">
                <a:solidFill>
                  <a:schemeClr val="tx1"/>
                </a:solidFill>
                <a:latin typeface="Helvetica Neue" charset="0"/>
                <a:ea typeface="微软雅黑" panose="020B0503020204020204" pitchFamily="34" charset="-122"/>
                <a:sym typeface="Helvetica Neue" charset="0"/>
              </a:defRPr>
            </a:lvl3pPr>
            <a:lvl4pPr marL="16002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4pPr>
            <a:lvl5pPr marL="20574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9pPr>
          </a:lstStyle>
          <a:p>
            <a:pPr algn="ctr" eaLnBrk="1" hangingPunct="1">
              <a:spcBef>
                <a:spcPct val="0"/>
              </a:spcBef>
              <a:buFont typeface="Arial" panose="020B0604020202020204" pitchFamily="34" charset="0"/>
              <a:buNone/>
            </a:pPr>
            <a:r>
              <a:rPr lang="zh-CN" altLang="en-US" sz="2400" i="1" dirty="0">
                <a:latin typeface="Palatino Linotype" panose="02040502050505030304" pitchFamily="18" charset="0"/>
                <a:ea typeface="宋体" panose="02010600030101010101" pitchFamily="2" charset="-122"/>
              </a:rPr>
              <a:t>w</a:t>
            </a:r>
            <a:r>
              <a:rPr lang="zh-CN" altLang="en-US" sz="2400" dirty="0">
                <a:latin typeface="Palatino Linotype" panose="02040502050505030304" pitchFamily="18" charset="0"/>
                <a:ea typeface="宋体" panose="02010600030101010101" pitchFamily="2" charset="-122"/>
              </a:rPr>
              <a:t> is feature extraction matrix for weak modality</a:t>
            </a:r>
          </a:p>
        </p:txBody>
      </p:sp>
      <p:grpSp>
        <p:nvGrpSpPr>
          <p:cNvPr id="43" name="组合 42"/>
          <p:cNvGrpSpPr/>
          <p:nvPr/>
        </p:nvGrpSpPr>
        <p:grpSpPr>
          <a:xfrm>
            <a:off x="818064" y="3138159"/>
            <a:ext cx="7507872" cy="1174843"/>
            <a:chOff x="690612" y="3262143"/>
            <a:chExt cx="7507872" cy="1174843"/>
          </a:xfrm>
        </p:grpSpPr>
        <p:sp>
          <p:nvSpPr>
            <p:cNvPr id="41" name="矩形标注 40"/>
            <p:cNvSpPr/>
            <p:nvPr/>
          </p:nvSpPr>
          <p:spPr bwMode="auto">
            <a:xfrm>
              <a:off x="690612" y="3262143"/>
              <a:ext cx="7507872" cy="1174843"/>
            </a:xfrm>
            <a:prstGeom prst="wedgeRectCallout">
              <a:avLst>
                <a:gd name="adj1" fmla="val -25703"/>
                <a:gd name="adj2" fmla="val -70700"/>
              </a:avLst>
            </a:prstGeom>
            <a:solidFill>
              <a:schemeClr val="bg1"/>
            </a:solid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nvGrpSpPr>
            <p:cNvPr id="40" name="组合 39"/>
            <p:cNvGrpSpPr/>
            <p:nvPr/>
          </p:nvGrpSpPr>
          <p:grpSpPr>
            <a:xfrm>
              <a:off x="788912" y="3394388"/>
              <a:ext cx="7023099" cy="877660"/>
              <a:chOff x="-4340224" y="1484653"/>
              <a:chExt cx="7023099" cy="877660"/>
            </a:xfrm>
          </p:grpSpPr>
          <p:pic>
            <p:nvPicPr>
              <p:cNvPr id="28"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0224" y="1484653"/>
                <a:ext cx="5103812"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0425" y="2003538"/>
                <a:ext cx="6083300" cy="358775"/>
              </a:xfrm>
              <a:prstGeom prst="rect">
                <a:avLst/>
              </a:prstGeom>
              <a:solidFill>
                <a:schemeClr val="accent1">
                  <a:alpha val="50195"/>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sp>
        <p:nvSpPr>
          <p:cNvPr id="45" name="矩形标注 44"/>
          <p:cNvSpPr/>
          <p:nvPr/>
        </p:nvSpPr>
        <p:spPr bwMode="auto">
          <a:xfrm>
            <a:off x="1568022" y="3956559"/>
            <a:ext cx="6560119" cy="837103"/>
          </a:xfrm>
          <a:prstGeom prst="wedgeRectCallout">
            <a:avLst>
              <a:gd name="adj1" fmla="val -24568"/>
              <a:gd name="adj2" fmla="val -78502"/>
            </a:avLst>
          </a:prstGeom>
          <a:solidFill>
            <a:schemeClr val="bg1"/>
          </a:solid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Palatino Linotype" panose="02040502050505030304" pitchFamily="18" charset="0"/>
              </a:rPr>
              <a:t>Hard margin constraints since predictors on strong</a:t>
            </a:r>
            <a:r>
              <a:rPr kumimoji="0" lang="en-US" altLang="zh-CN" sz="2400" b="0" i="0" u="none" strike="noStrike" cap="none" normalizeH="0" dirty="0">
                <a:ln>
                  <a:noFill/>
                </a:ln>
                <a:solidFill>
                  <a:schemeClr val="tx1"/>
                </a:solidFill>
                <a:effectLst/>
                <a:latin typeface="Palatino Linotype" panose="02040502050505030304" pitchFamily="18" charset="0"/>
              </a:rPr>
              <a:t> modality should be with high accuracy</a:t>
            </a:r>
            <a:endParaRPr kumimoji="0" lang="zh-CN" altLang="en-US" sz="2400" b="0" i="0" u="none" strike="noStrike" cap="none" normalizeH="0" baseline="0" dirty="0">
              <a:ln>
                <a:noFill/>
              </a:ln>
              <a:solidFill>
                <a:schemeClr val="tx1"/>
              </a:solidFill>
              <a:effectLst/>
              <a:latin typeface="Palatino Linotype" panose="02040502050505030304" pitchFamily="18" charset="0"/>
            </a:endParaRPr>
          </a:p>
        </p:txBody>
      </p:sp>
      <p:sp>
        <p:nvSpPr>
          <p:cNvPr id="49" name="矩形标注 48"/>
          <p:cNvSpPr/>
          <p:nvPr/>
        </p:nvSpPr>
        <p:spPr bwMode="auto">
          <a:xfrm>
            <a:off x="818065" y="3143947"/>
            <a:ext cx="7507871" cy="837103"/>
          </a:xfrm>
          <a:prstGeom prst="wedgeRectCallout">
            <a:avLst>
              <a:gd name="adj1" fmla="val 25236"/>
              <a:gd name="adj2" fmla="val -80453"/>
            </a:avLst>
          </a:prstGeom>
          <a:solidFill>
            <a:schemeClr val="bg1"/>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sz="2400" dirty="0">
                <a:latin typeface="Palatino Linotype" panose="02040502050505030304" pitchFamily="18" charset="0"/>
              </a:rPr>
              <a:t>Predictors for weak modalities should be from a relatively weak learner: Least Square is used  </a:t>
            </a:r>
            <a:endParaRPr kumimoji="0" lang="zh-CN" altLang="en-US" sz="2400" b="0" i="0" u="none" strike="noStrike" cap="none" normalizeH="0" baseline="0" dirty="0">
              <a:ln>
                <a:noFill/>
              </a:ln>
              <a:solidFill>
                <a:schemeClr val="tx1"/>
              </a:solidFill>
              <a:effectLst/>
              <a:latin typeface="Palatino Linotype" panose="02040502050505030304" pitchFamily="18" charset="0"/>
            </a:endParaRPr>
          </a:p>
        </p:txBody>
      </p:sp>
      <p:grpSp>
        <p:nvGrpSpPr>
          <p:cNvPr id="54" name="组合 53"/>
          <p:cNvGrpSpPr/>
          <p:nvPr/>
        </p:nvGrpSpPr>
        <p:grpSpPr>
          <a:xfrm>
            <a:off x="786690" y="3133723"/>
            <a:ext cx="7878943" cy="2393107"/>
            <a:chOff x="7375583" y="3629355"/>
            <a:chExt cx="7878943" cy="2190255"/>
          </a:xfrm>
        </p:grpSpPr>
        <p:grpSp>
          <p:nvGrpSpPr>
            <p:cNvPr id="53" name="组合 52"/>
            <p:cNvGrpSpPr/>
            <p:nvPr/>
          </p:nvGrpSpPr>
          <p:grpSpPr>
            <a:xfrm>
              <a:off x="7375583" y="3629355"/>
              <a:ext cx="7878943" cy="2190255"/>
              <a:chOff x="7375583" y="3629355"/>
              <a:chExt cx="7878943" cy="2190255"/>
            </a:xfrm>
          </p:grpSpPr>
          <p:sp>
            <p:nvSpPr>
              <p:cNvPr id="51" name="矩形标注 50"/>
              <p:cNvSpPr/>
              <p:nvPr/>
            </p:nvSpPr>
            <p:spPr bwMode="auto">
              <a:xfrm>
                <a:off x="7375583" y="3629355"/>
                <a:ext cx="7878943" cy="2190255"/>
              </a:xfrm>
              <a:prstGeom prst="wedgeRectCallout">
                <a:avLst>
                  <a:gd name="adj1" fmla="val -11427"/>
                  <a:gd name="adj2" fmla="val -61366"/>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Palatino Linotype" panose="02040502050505030304" pitchFamily="18" charset="0"/>
                  </a:rPr>
                  <a:t>The</a:t>
                </a:r>
                <a:r>
                  <a:rPr kumimoji="0" lang="en-US" altLang="zh-CN" sz="2400" b="0" i="0" u="none" strike="noStrike" cap="none" normalizeH="0" dirty="0">
                    <a:ln>
                      <a:noFill/>
                    </a:ln>
                    <a:solidFill>
                      <a:schemeClr val="tx1"/>
                    </a:solidFill>
                    <a:effectLst/>
                    <a:latin typeface="Palatino Linotype" panose="02040502050505030304" pitchFamily="18" charset="0"/>
                  </a:rPr>
                  <a:t> second term is a bridge over strong and weak modalities: </a:t>
                </a:r>
              </a:p>
              <a:p>
                <a:pPr marL="342900" marR="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2400" dirty="0">
                    <a:latin typeface="Palatino Linotype" panose="02040502050505030304" pitchFamily="18" charset="0"/>
                  </a:rPr>
                  <a:t>A alignment between strong modal predictors and weak modal similarities;</a:t>
                </a:r>
              </a:p>
              <a:p>
                <a:pPr marL="342900" marR="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zh-CN" sz="2400" b="0" i="0" u="none" strike="noStrike" cap="none" normalizeH="0" baseline="0" dirty="0">
                    <a:ln>
                      <a:noFill/>
                    </a:ln>
                    <a:solidFill>
                      <a:schemeClr val="tx1"/>
                    </a:solidFill>
                    <a:effectLst/>
                    <a:latin typeface="Palatino Linotype" panose="02040502050505030304" pitchFamily="18" charset="0"/>
                  </a:rPr>
                  <a:t>Laplacian</a:t>
                </a:r>
                <a:r>
                  <a:rPr kumimoji="0" lang="en-US" altLang="zh-CN" sz="2400" b="0" i="0" u="none" strike="noStrike" cap="none" normalizeH="0" dirty="0">
                    <a:ln>
                      <a:noFill/>
                    </a:ln>
                    <a:solidFill>
                      <a:schemeClr val="tx1"/>
                    </a:solidFill>
                    <a:effectLst/>
                    <a:latin typeface="Palatino Linotype" panose="02040502050505030304" pitchFamily="18" charset="0"/>
                  </a:rPr>
                  <a:t> </a:t>
                </a:r>
                <a:r>
                  <a:rPr kumimoji="0" lang="en-US" altLang="zh-CN" sz="2400" b="0" i="0" u="none" strike="noStrike" cap="none" normalizeH="0" dirty="0" err="1">
                    <a:ln>
                      <a:noFill/>
                    </a:ln>
                    <a:solidFill>
                      <a:schemeClr val="tx1"/>
                    </a:solidFill>
                    <a:effectLst/>
                    <a:latin typeface="Palatino Linotype" panose="02040502050505030304" pitchFamily="18" charset="0"/>
                  </a:rPr>
                  <a:t>regularizer</a:t>
                </a:r>
                <a:r>
                  <a:rPr kumimoji="0" lang="en-US" altLang="zh-CN" sz="2400" b="0" i="0" u="none" strike="noStrike" cap="none" normalizeH="0" dirty="0">
                    <a:ln>
                      <a:noFill/>
                    </a:ln>
                    <a:solidFill>
                      <a:schemeClr val="tx1"/>
                    </a:solidFill>
                    <a:effectLst/>
                    <a:latin typeface="Palatino Linotype" panose="02040502050505030304" pitchFamily="18" charset="0"/>
                  </a:rPr>
                  <a:t> over weak modalities:</a:t>
                </a:r>
                <a:endParaRPr kumimoji="0" lang="zh-CN" altLang="en-US" sz="2400" b="0" i="0" u="none" strike="noStrike" cap="none" normalizeH="0" baseline="0" dirty="0">
                  <a:ln>
                    <a:noFill/>
                  </a:ln>
                  <a:solidFill>
                    <a:schemeClr val="tx1"/>
                  </a:solidFill>
                  <a:effectLst/>
                  <a:latin typeface="Palatino Linotype" panose="02040502050505030304" pitchFamily="18" charset="0"/>
                </a:endParaRPr>
              </a:p>
            </p:txBody>
          </p:sp>
          <p:pic>
            <p:nvPicPr>
              <p:cNvPr id="32"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13296" y="5340168"/>
                <a:ext cx="177006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52" name="组合 51"/>
            <p:cNvGrpSpPr/>
            <p:nvPr/>
          </p:nvGrpSpPr>
          <p:grpSpPr>
            <a:xfrm>
              <a:off x="10477806" y="5388933"/>
              <a:ext cx="4503738" cy="368300"/>
              <a:chOff x="10477806" y="5388933"/>
              <a:chExt cx="4503738" cy="368300"/>
            </a:xfrm>
          </p:grpSpPr>
          <p:pic>
            <p:nvPicPr>
              <p:cNvPr id="33"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7806" y="5414333"/>
                <a:ext cx="2232025"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 name="Picture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93981" y="5388933"/>
                <a:ext cx="2087563"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sp>
        <p:nvSpPr>
          <p:cNvPr id="26" name="矩形 25"/>
          <p:cNvSpPr/>
          <p:nvPr/>
        </p:nvSpPr>
        <p:spPr>
          <a:xfrm>
            <a:off x="-468560" y="-44454"/>
            <a:ext cx="6516724" cy="338554"/>
          </a:xfrm>
          <a:prstGeom prst="rect">
            <a:avLst/>
          </a:prstGeom>
        </p:spPr>
        <p:txBody>
          <a:bodyPr wrap="square">
            <a:spAutoFit/>
          </a:bodyPr>
          <a:lstStyle/>
          <a:p>
            <a:pPr lvl="1"/>
            <a:r>
              <a:rPr lang="en-US" altLang="zh-CN" sz="1600"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Learning with imbalanced modality in mobile devices</a:t>
            </a:r>
          </a:p>
        </p:txBody>
      </p:sp>
    </p:spTree>
    <p:extLst>
      <p:ext uri="{BB962C8B-B14F-4D97-AF65-F5344CB8AC3E}">
        <p14:creationId xmlns:p14="http://schemas.microsoft.com/office/powerpoint/2010/main" val="379595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xit" presetSubtype="4" fill="hold" nodeType="clickEffect">
                                  <p:stCondLst>
                                    <p:cond delay="0"/>
                                  </p:stCondLst>
                                  <p:childTnLst>
                                    <p:animEffect transition="out" filter="wipe(down)">
                                      <p:cBhvr>
                                        <p:cTn id="12" dur="500"/>
                                        <p:tgtEl>
                                          <p:spTgt spid="43"/>
                                        </p:tgtEl>
                                      </p:cBhvr>
                                    </p:animEffect>
                                    <p:set>
                                      <p:cBhvr>
                                        <p:cTn id="13" dur="1" fill="hold">
                                          <p:stCondLst>
                                            <p:cond delay="499"/>
                                          </p:stCondLst>
                                        </p:cTn>
                                        <p:tgtEl>
                                          <p:spTgt spid="43"/>
                                        </p:tgtEl>
                                        <p:attrNameLst>
                                          <p:attrName>style.visibility</p:attrName>
                                        </p:attrNameLst>
                                      </p:cBhvr>
                                      <p:to>
                                        <p:strVal val="hidden"/>
                                      </p:to>
                                    </p:set>
                                  </p:childTnLst>
                                </p:cTn>
                              </p:par>
                              <p:par>
                                <p:cTn id="14" presetID="2" presetClass="entr" presetSubtype="4"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 calcmode="lin" valueType="num">
                                      <p:cBhvr additive="base">
                                        <p:cTn id="16" dur="500" fill="hold"/>
                                        <p:tgtEl>
                                          <p:spTgt spid="45"/>
                                        </p:tgtEl>
                                        <p:attrNameLst>
                                          <p:attrName>ppt_x</p:attrName>
                                        </p:attrNameLst>
                                      </p:cBhvr>
                                      <p:tavLst>
                                        <p:tav tm="0">
                                          <p:val>
                                            <p:strVal val="#ppt_x"/>
                                          </p:val>
                                        </p:tav>
                                        <p:tav tm="100000">
                                          <p:val>
                                            <p:strVal val="#ppt_x"/>
                                          </p:val>
                                        </p:tav>
                                      </p:tavLst>
                                    </p:anim>
                                    <p:anim calcmode="lin" valueType="num">
                                      <p:cBhvr additive="base">
                                        <p:cTn id="17"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xit" presetSubtype="8" fill="hold" grpId="1" nodeType="clickEffect">
                                  <p:stCondLst>
                                    <p:cond delay="0"/>
                                  </p:stCondLst>
                                  <p:childTnLst>
                                    <p:anim calcmode="lin" valueType="num">
                                      <p:cBhvr additive="base">
                                        <p:cTn id="21" dur="500"/>
                                        <p:tgtEl>
                                          <p:spTgt spid="45"/>
                                        </p:tgtEl>
                                        <p:attrNameLst>
                                          <p:attrName>ppt_x</p:attrName>
                                        </p:attrNameLst>
                                      </p:cBhvr>
                                      <p:tavLst>
                                        <p:tav tm="0">
                                          <p:val>
                                            <p:strVal val="ppt_x"/>
                                          </p:val>
                                        </p:tav>
                                        <p:tav tm="100000">
                                          <p:val>
                                            <p:strVal val="0-ppt_w/2"/>
                                          </p:val>
                                        </p:tav>
                                      </p:tavLst>
                                    </p:anim>
                                    <p:anim calcmode="lin" valueType="num">
                                      <p:cBhvr additive="base">
                                        <p:cTn id="22" dur="500"/>
                                        <p:tgtEl>
                                          <p:spTgt spid="45"/>
                                        </p:tgtEl>
                                        <p:attrNameLst>
                                          <p:attrName>ppt_y</p:attrName>
                                        </p:attrNameLst>
                                      </p:cBhvr>
                                      <p:tavLst>
                                        <p:tav tm="0">
                                          <p:val>
                                            <p:strVal val="ppt_y"/>
                                          </p:val>
                                        </p:tav>
                                        <p:tav tm="100000">
                                          <p:val>
                                            <p:strVal val="ppt_y"/>
                                          </p:val>
                                        </p:tav>
                                      </p:tavLst>
                                    </p:anim>
                                    <p:set>
                                      <p:cBhvr>
                                        <p:cTn id="23" dur="1" fill="hold">
                                          <p:stCondLst>
                                            <p:cond delay="499"/>
                                          </p:stCondLst>
                                        </p:cTn>
                                        <p:tgtEl>
                                          <p:spTgt spid="45"/>
                                        </p:tgtEl>
                                        <p:attrNameLst>
                                          <p:attrName>style.visibility</p:attrName>
                                        </p:attrNameLst>
                                      </p:cBhvr>
                                      <p:to>
                                        <p:strVal val="hidden"/>
                                      </p:to>
                                    </p:set>
                                  </p:childTnLst>
                                </p:cTn>
                              </p:par>
                              <p:par>
                                <p:cTn id="24" presetID="2" presetClass="entr" presetSubtype="2"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anim calcmode="lin" valueType="num">
                                      <p:cBhvr additive="base">
                                        <p:cTn id="26" dur="500" fill="hold"/>
                                        <p:tgtEl>
                                          <p:spTgt spid="49"/>
                                        </p:tgtEl>
                                        <p:attrNameLst>
                                          <p:attrName>ppt_x</p:attrName>
                                        </p:attrNameLst>
                                      </p:cBhvr>
                                      <p:tavLst>
                                        <p:tav tm="0">
                                          <p:val>
                                            <p:strVal val="1+#ppt_w/2"/>
                                          </p:val>
                                        </p:tav>
                                        <p:tav tm="100000">
                                          <p:val>
                                            <p:strVal val="#ppt_x"/>
                                          </p:val>
                                        </p:tav>
                                      </p:tavLst>
                                    </p:anim>
                                    <p:anim calcmode="lin" valueType="num">
                                      <p:cBhvr additive="base">
                                        <p:cTn id="27"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4"/>
                                        </p:tgtEl>
                                        <p:attrNameLst>
                                          <p:attrName>style.visibility</p:attrName>
                                        </p:attrNameLst>
                                      </p:cBhvr>
                                      <p:to>
                                        <p:strVal val="visible"/>
                                      </p:to>
                                    </p:set>
                                    <p:anim calcmode="lin" valueType="num">
                                      <p:cBhvr additive="base">
                                        <p:cTn id="32" dur="500" fill="hold"/>
                                        <p:tgtEl>
                                          <p:spTgt spid="54"/>
                                        </p:tgtEl>
                                        <p:attrNameLst>
                                          <p:attrName>ppt_x</p:attrName>
                                        </p:attrNameLst>
                                      </p:cBhvr>
                                      <p:tavLst>
                                        <p:tav tm="0">
                                          <p:val>
                                            <p:strVal val="#ppt_x"/>
                                          </p:val>
                                        </p:tav>
                                        <p:tav tm="100000">
                                          <p:val>
                                            <p:strVal val="#ppt_x"/>
                                          </p:val>
                                        </p:tav>
                                      </p:tavLst>
                                    </p:anim>
                                    <p:anim calcmode="lin" valueType="num">
                                      <p:cBhvr additive="base">
                                        <p:cTn id="33" dur="500" fill="hold"/>
                                        <p:tgtEl>
                                          <p:spTgt spid="54"/>
                                        </p:tgtEl>
                                        <p:attrNameLst>
                                          <p:attrName>ppt_y</p:attrName>
                                        </p:attrNameLst>
                                      </p:cBhvr>
                                      <p:tavLst>
                                        <p:tav tm="0">
                                          <p:val>
                                            <p:strVal val="1+#ppt_h/2"/>
                                          </p:val>
                                        </p:tav>
                                        <p:tav tm="100000">
                                          <p:val>
                                            <p:strVal val="#ppt_y"/>
                                          </p:val>
                                        </p:tav>
                                      </p:tavLst>
                                    </p:anim>
                                  </p:childTnLst>
                                </p:cTn>
                              </p:par>
                              <p:par>
                                <p:cTn id="34" presetID="2" presetClass="exit" presetSubtype="1" fill="hold" grpId="1" nodeType="withEffect">
                                  <p:stCondLst>
                                    <p:cond delay="0"/>
                                  </p:stCondLst>
                                  <p:childTnLst>
                                    <p:anim calcmode="lin" valueType="num">
                                      <p:cBhvr additive="base">
                                        <p:cTn id="35" dur="500"/>
                                        <p:tgtEl>
                                          <p:spTgt spid="49"/>
                                        </p:tgtEl>
                                        <p:attrNameLst>
                                          <p:attrName>ppt_x</p:attrName>
                                        </p:attrNameLst>
                                      </p:cBhvr>
                                      <p:tavLst>
                                        <p:tav tm="0">
                                          <p:val>
                                            <p:strVal val="ppt_x"/>
                                          </p:val>
                                        </p:tav>
                                        <p:tav tm="100000">
                                          <p:val>
                                            <p:strVal val="ppt_x"/>
                                          </p:val>
                                        </p:tav>
                                      </p:tavLst>
                                    </p:anim>
                                    <p:anim calcmode="lin" valueType="num">
                                      <p:cBhvr additive="base">
                                        <p:cTn id="36" dur="500"/>
                                        <p:tgtEl>
                                          <p:spTgt spid="49"/>
                                        </p:tgtEl>
                                        <p:attrNameLst>
                                          <p:attrName>ppt_y</p:attrName>
                                        </p:attrNameLst>
                                      </p:cBhvr>
                                      <p:tavLst>
                                        <p:tav tm="0">
                                          <p:val>
                                            <p:strVal val="ppt_y"/>
                                          </p:val>
                                        </p:tav>
                                        <p:tav tm="100000">
                                          <p:val>
                                            <p:strVal val="0-ppt_h/2"/>
                                          </p:val>
                                        </p:tav>
                                      </p:tavLst>
                                    </p:anim>
                                    <p:set>
                                      <p:cBhvr>
                                        <p:cTn id="37" dur="1" fill="hold">
                                          <p:stCondLst>
                                            <p:cond delay="499"/>
                                          </p:stCondLst>
                                        </p:cTn>
                                        <p:tgtEl>
                                          <p:spTgt spid="49"/>
                                        </p:tgtEl>
                                        <p:attrNameLst>
                                          <p:attrName>style.visibility</p:attrName>
                                        </p:attrNameLst>
                                      </p:cBhvr>
                                      <p:to>
                                        <p:strVal val="hidden"/>
                                      </p:to>
                                    </p:set>
                                  </p:childTnLst>
                                </p:cTn>
                              </p:par>
                              <p:par>
                                <p:cTn id="38" presetID="2" presetClass="entr" presetSubtype="4"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5" grpId="0" animBg="1"/>
      <p:bldP spid="45" grpId="1" animBg="1"/>
      <p:bldP spid="49" grpId="0" animBg="1"/>
      <p:bldP spid="49"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Line 6"/>
          <p:cNvSpPr>
            <a:spLocks noChangeShapeType="1"/>
          </p:cNvSpPr>
          <p:nvPr/>
        </p:nvSpPr>
        <p:spPr bwMode="auto">
          <a:xfrm>
            <a:off x="250825" y="6381750"/>
            <a:ext cx="8642350"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5849" name="Picture 11"/>
          <p:cNvPicPr>
            <a:picLocks noChangeAspect="1" noChangeArrowheads="1"/>
          </p:cNvPicPr>
          <p:nvPr/>
        </p:nvPicPr>
        <p:blipFill rotWithShape="1">
          <a:blip r:embed="rId3">
            <a:extLst>
              <a:ext uri="{28A0092B-C50C-407E-A947-70E740481C1C}">
                <a14:useLocalDpi xmlns:a14="http://schemas.microsoft.com/office/drawing/2010/main" val="0"/>
              </a:ext>
            </a:extLst>
          </a:blip>
          <a:srcRect t="26698"/>
          <a:stretch/>
        </p:blipFill>
        <p:spPr bwMode="auto">
          <a:xfrm>
            <a:off x="-1" y="1268760"/>
            <a:ext cx="9144000" cy="21690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标题 1"/>
          <p:cNvSpPr>
            <a:spLocks noGrp="1"/>
          </p:cNvSpPr>
          <p:nvPr>
            <p:ph type="title"/>
          </p:nvPr>
        </p:nvSpPr>
        <p:spPr>
          <a:xfrm>
            <a:off x="250824" y="260350"/>
            <a:ext cx="8696326" cy="730250"/>
          </a:xfrm>
        </p:spPr>
        <p:txBody>
          <a:bodyPr>
            <a:noAutofit/>
          </a:bodyPr>
          <a:lstStyle/>
          <a:p>
            <a:r>
              <a:rPr lang="en-US" altLang="zh-CN" sz="1800" dirty="0">
                <a:ea typeface="Verdana" panose="020B0604030504040204" pitchFamily="34" charset="0"/>
              </a:rPr>
              <a:t>Accuracy Result </a:t>
            </a:r>
            <a:r>
              <a:rPr lang="zh-CN" altLang="en-US" sz="1800" dirty="0"/>
              <a:t> </a:t>
            </a:r>
            <a:r>
              <a:rPr lang="en-US" altLang="zh-CN" sz="1800" dirty="0">
                <a:ea typeface="Verdana" panose="020B0604030504040204" pitchFamily="34" charset="0"/>
              </a:rPr>
              <a:t>(Compare with Multi-Modal Learners and Feature Extractors)</a:t>
            </a:r>
            <a:endParaRPr lang="zh-CN" altLang="en-US" sz="1800" dirty="0"/>
          </a:p>
        </p:txBody>
      </p:sp>
      <p:pic>
        <p:nvPicPr>
          <p:cNvPr id="7" name="Picture 15"/>
          <p:cNvPicPr>
            <a:picLocks noChangeAspect="1" noChangeArrowheads="1"/>
          </p:cNvPicPr>
          <p:nvPr/>
        </p:nvPicPr>
        <p:blipFill rotWithShape="1">
          <a:blip r:embed="rId4">
            <a:extLst>
              <a:ext uri="{28A0092B-C50C-407E-A947-70E740481C1C}">
                <a14:useLocalDpi xmlns:a14="http://schemas.microsoft.com/office/drawing/2010/main" val="0"/>
              </a:ext>
            </a:extLst>
          </a:blip>
          <a:srcRect t="31260"/>
          <a:stretch/>
        </p:blipFill>
        <p:spPr bwMode="auto">
          <a:xfrm>
            <a:off x="31530" y="3794784"/>
            <a:ext cx="5040560" cy="223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AutoShape 13"/>
          <p:cNvSpPr>
            <a:spLocks noChangeArrowheads="1"/>
          </p:cNvSpPr>
          <p:nvPr/>
        </p:nvSpPr>
        <p:spPr bwMode="auto">
          <a:xfrm>
            <a:off x="863588" y="4149081"/>
            <a:ext cx="792088" cy="1764196"/>
          </a:xfrm>
          <a:prstGeom prst="roundRect">
            <a:avLst>
              <a:gd name="adj" fmla="val 0"/>
            </a:avLst>
          </a:prstGeom>
          <a:solidFill>
            <a:srgbClr val="00B0F0">
              <a:alpha val="49804"/>
            </a:srgbClr>
          </a:solidFill>
          <a:ln w="9525">
            <a:noFill/>
            <a:round/>
            <a:headEnd/>
            <a:tailEnd/>
          </a:ln>
          <a:effectLst/>
        </p:spPr>
        <p:txBody>
          <a:bodyPr anchor="ctr"/>
          <a:lstStyle>
            <a:lvl1pPr>
              <a:spcBef>
                <a:spcPct val="20000"/>
              </a:spcBef>
              <a:buFont typeface="Arial" panose="020B0604020202020204" pitchFamily="34" charset="0"/>
              <a:buChar char="•"/>
              <a:defRPr sz="3200">
                <a:solidFill>
                  <a:schemeClr val="tx1"/>
                </a:solidFill>
                <a:latin typeface="Helvetica Neue" charset="0"/>
                <a:ea typeface="微软雅黑" panose="020B0503020204020204" pitchFamily="34" charset="-122"/>
                <a:sym typeface="Helvetica Neue" charset="0"/>
              </a:defRPr>
            </a:lvl1pPr>
            <a:lvl2pPr marL="742950" indent="-285750">
              <a:spcBef>
                <a:spcPct val="20000"/>
              </a:spcBef>
              <a:buFont typeface="Arial" panose="020B0604020202020204" pitchFamily="34" charset="0"/>
              <a:buChar char="–"/>
              <a:defRPr sz="2800">
                <a:solidFill>
                  <a:schemeClr val="tx1"/>
                </a:solidFill>
                <a:latin typeface="Helvetica Neue" charset="0"/>
                <a:ea typeface="微软雅黑" panose="020B0503020204020204" pitchFamily="34" charset="-122"/>
                <a:sym typeface="Helvetica Neue" charset="0"/>
              </a:defRPr>
            </a:lvl2pPr>
            <a:lvl3pPr marL="1143000" indent="-228600">
              <a:spcBef>
                <a:spcPct val="20000"/>
              </a:spcBef>
              <a:buFont typeface="Arial" panose="020B0604020202020204" pitchFamily="34" charset="0"/>
              <a:buChar char="•"/>
              <a:defRPr sz="2400">
                <a:solidFill>
                  <a:schemeClr val="tx1"/>
                </a:solidFill>
                <a:latin typeface="Helvetica Neue" charset="0"/>
                <a:ea typeface="微软雅黑" panose="020B0503020204020204" pitchFamily="34" charset="-122"/>
                <a:sym typeface="Helvetica Neue" charset="0"/>
              </a:defRPr>
            </a:lvl3pPr>
            <a:lvl4pPr marL="16002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4pPr>
            <a:lvl5pPr marL="20574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9pPr>
          </a:lstStyle>
          <a:p>
            <a:pPr eaLnBrk="1" hangingPunct="1">
              <a:spcBef>
                <a:spcPct val="0"/>
              </a:spcBef>
              <a:buFontTx/>
              <a:buNone/>
            </a:pPr>
            <a:endParaRPr lang="zh-CN" altLang="en-US" sz="1800">
              <a:latin typeface="Palatino Linotype" panose="02040502050505030304" pitchFamily="18" charset="0"/>
              <a:ea typeface="宋体" panose="02010600030101010101" pitchFamily="2" charset="-122"/>
            </a:endParaRPr>
          </a:p>
        </p:txBody>
      </p:sp>
      <p:sp>
        <p:nvSpPr>
          <p:cNvPr id="10" name="AutoShape 13"/>
          <p:cNvSpPr>
            <a:spLocks noChangeArrowheads="1"/>
          </p:cNvSpPr>
          <p:nvPr/>
        </p:nvSpPr>
        <p:spPr bwMode="auto">
          <a:xfrm>
            <a:off x="1259632" y="1795030"/>
            <a:ext cx="1944215" cy="1489954"/>
          </a:xfrm>
          <a:prstGeom prst="roundRect">
            <a:avLst>
              <a:gd name="adj" fmla="val 0"/>
            </a:avLst>
          </a:prstGeom>
          <a:solidFill>
            <a:srgbClr val="00B0F0">
              <a:alpha val="49804"/>
            </a:srgbClr>
          </a:solidFill>
          <a:ln w="9525">
            <a:noFill/>
            <a:round/>
            <a:headEnd/>
            <a:tailEnd/>
          </a:ln>
          <a:effectLst/>
        </p:spPr>
        <p:txBody>
          <a:bodyPr anchor="ctr"/>
          <a:lstStyle>
            <a:lvl1pPr>
              <a:spcBef>
                <a:spcPct val="20000"/>
              </a:spcBef>
              <a:buFont typeface="Arial" panose="020B0604020202020204" pitchFamily="34" charset="0"/>
              <a:buChar char="•"/>
              <a:defRPr sz="3200">
                <a:solidFill>
                  <a:schemeClr val="tx1"/>
                </a:solidFill>
                <a:latin typeface="Helvetica Neue" charset="0"/>
                <a:ea typeface="微软雅黑" panose="020B0503020204020204" pitchFamily="34" charset="-122"/>
                <a:sym typeface="Helvetica Neue" charset="0"/>
              </a:defRPr>
            </a:lvl1pPr>
            <a:lvl2pPr marL="742950" indent="-285750">
              <a:spcBef>
                <a:spcPct val="20000"/>
              </a:spcBef>
              <a:buFont typeface="Arial" panose="020B0604020202020204" pitchFamily="34" charset="0"/>
              <a:buChar char="–"/>
              <a:defRPr sz="2800">
                <a:solidFill>
                  <a:schemeClr val="tx1"/>
                </a:solidFill>
                <a:latin typeface="Helvetica Neue" charset="0"/>
                <a:ea typeface="微软雅黑" panose="020B0503020204020204" pitchFamily="34" charset="-122"/>
                <a:sym typeface="Helvetica Neue" charset="0"/>
              </a:defRPr>
            </a:lvl2pPr>
            <a:lvl3pPr marL="1143000" indent="-228600">
              <a:spcBef>
                <a:spcPct val="20000"/>
              </a:spcBef>
              <a:buFont typeface="Arial" panose="020B0604020202020204" pitchFamily="34" charset="0"/>
              <a:buChar char="•"/>
              <a:defRPr sz="2400">
                <a:solidFill>
                  <a:schemeClr val="tx1"/>
                </a:solidFill>
                <a:latin typeface="Helvetica Neue" charset="0"/>
                <a:ea typeface="微软雅黑" panose="020B0503020204020204" pitchFamily="34" charset="-122"/>
                <a:sym typeface="Helvetica Neue" charset="0"/>
              </a:defRPr>
            </a:lvl3pPr>
            <a:lvl4pPr marL="16002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4pPr>
            <a:lvl5pPr marL="20574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9pPr>
          </a:lstStyle>
          <a:p>
            <a:pPr eaLnBrk="1" hangingPunct="1">
              <a:spcBef>
                <a:spcPct val="0"/>
              </a:spcBef>
              <a:buFontTx/>
              <a:buNone/>
            </a:pPr>
            <a:endParaRPr lang="zh-CN" altLang="en-US" sz="1800">
              <a:latin typeface="Palatino Linotype" panose="02040502050505030304" pitchFamily="18" charset="0"/>
              <a:ea typeface="宋体" panose="02010600030101010101" pitchFamily="2" charset="-122"/>
            </a:endParaRPr>
          </a:p>
        </p:txBody>
      </p:sp>
      <p:grpSp>
        <p:nvGrpSpPr>
          <p:cNvPr id="3" name="组合 2">
            <a:extLst>
              <a:ext uri="{FF2B5EF4-FFF2-40B4-BE49-F238E27FC236}">
                <a16:creationId xmlns:a16="http://schemas.microsoft.com/office/drawing/2014/main" id="{C8245F6B-B7F8-4669-A25E-8160ECAC7775}"/>
              </a:ext>
            </a:extLst>
          </p:cNvPr>
          <p:cNvGrpSpPr/>
          <p:nvPr/>
        </p:nvGrpSpPr>
        <p:grpSpPr>
          <a:xfrm>
            <a:off x="3203848" y="2540007"/>
            <a:ext cx="5680689" cy="1643336"/>
            <a:chOff x="3203848" y="2540007"/>
            <a:chExt cx="5680689" cy="1643336"/>
          </a:xfrm>
        </p:grpSpPr>
        <p:sp>
          <p:nvSpPr>
            <p:cNvPr id="11" name="矩形 10"/>
            <p:cNvSpPr/>
            <p:nvPr/>
          </p:nvSpPr>
          <p:spPr>
            <a:xfrm>
              <a:off x="5480484" y="3537012"/>
              <a:ext cx="3404053" cy="646331"/>
            </a:xfrm>
            <a:prstGeom prst="rect">
              <a:avLst/>
            </a:prstGeom>
          </p:spPr>
          <p:txBody>
            <a:bodyPr wrap="square">
              <a:spAutoFit/>
            </a:bodyPr>
            <a:lstStyle/>
            <a:p>
              <a:r>
                <a:rPr lang="en-US" altLang="zh-CN" sz="1800" b="1" i="1" dirty="0">
                  <a:solidFill>
                    <a:srgbClr val="0000FF"/>
                  </a:solidFill>
                  <a:latin typeface="Palatino Linotype" panose="02040502050505030304" pitchFamily="18" charset="0"/>
                  <a:sym typeface="Palatino Linotype" panose="02040502050505030304" pitchFamily="18" charset="0"/>
                </a:rPr>
                <a:t>Better accuracy on both strong and weak modality</a:t>
              </a:r>
              <a:endParaRPr lang="zh-CN" altLang="en-US" sz="1800" i="1" dirty="0">
                <a:solidFill>
                  <a:srgbClr val="0000FF"/>
                </a:solidFill>
              </a:endParaRPr>
            </a:p>
          </p:txBody>
        </p:sp>
        <p:cxnSp>
          <p:nvCxnSpPr>
            <p:cNvPr id="6" name="曲线连接符 5"/>
            <p:cNvCxnSpPr>
              <a:endCxn id="10" idx="3"/>
            </p:cNvCxnSpPr>
            <p:nvPr/>
          </p:nvCxnSpPr>
          <p:spPr bwMode="auto">
            <a:xfrm rot="10800000">
              <a:off x="3203848" y="2540007"/>
              <a:ext cx="2160243" cy="1252166"/>
            </a:xfrm>
            <a:prstGeom prst="curvedConnector3">
              <a:avLst/>
            </a:prstGeom>
            <a:solidFill>
              <a:schemeClr val="accent1"/>
            </a:solidFill>
            <a:ln w="28575" cap="flat" cmpd="sng" algn="ctr">
              <a:solidFill>
                <a:srgbClr val="0000FF"/>
              </a:solidFill>
              <a:prstDash val="dash"/>
              <a:round/>
              <a:headEnd type="none" w="med" len="med"/>
              <a:tailEnd type="triangle"/>
            </a:ln>
            <a:effectLst/>
          </p:spPr>
        </p:cxnSp>
      </p:grpSp>
      <p:grpSp>
        <p:nvGrpSpPr>
          <p:cNvPr id="5" name="组合 4">
            <a:extLst>
              <a:ext uri="{FF2B5EF4-FFF2-40B4-BE49-F238E27FC236}">
                <a16:creationId xmlns:a16="http://schemas.microsoft.com/office/drawing/2014/main" id="{C682CF69-849C-4092-96A2-1D1827E51202}"/>
              </a:ext>
            </a:extLst>
          </p:cNvPr>
          <p:cNvGrpSpPr/>
          <p:nvPr/>
        </p:nvGrpSpPr>
        <p:grpSpPr>
          <a:xfrm>
            <a:off x="1835696" y="4363785"/>
            <a:ext cx="6896441" cy="1470647"/>
            <a:chOff x="1835696" y="4363785"/>
            <a:chExt cx="6896441" cy="1470647"/>
          </a:xfrm>
        </p:grpSpPr>
        <p:sp>
          <p:nvSpPr>
            <p:cNvPr id="4" name="矩形 3"/>
            <p:cNvSpPr/>
            <p:nvPr/>
          </p:nvSpPr>
          <p:spPr>
            <a:xfrm>
              <a:off x="5328084" y="4911102"/>
              <a:ext cx="3404053" cy="923330"/>
            </a:xfrm>
            <a:prstGeom prst="rect">
              <a:avLst/>
            </a:prstGeom>
          </p:spPr>
          <p:txBody>
            <a:bodyPr wrap="square">
              <a:spAutoFit/>
            </a:bodyPr>
            <a:lstStyle/>
            <a:p>
              <a:r>
                <a:rPr lang="en-US" altLang="zh-CN" sz="1800" b="1" i="1" dirty="0">
                  <a:solidFill>
                    <a:srgbClr val="0000FF"/>
                  </a:solidFill>
                  <a:latin typeface="Palatino Linotype" panose="02040502050505030304" pitchFamily="18" charset="0"/>
                  <a:sym typeface="Palatino Linotype" panose="02040502050505030304" pitchFamily="18" charset="0"/>
                </a:rPr>
                <a:t>Informative feature subspaces can be extracted with the help of strong modality in ARM</a:t>
              </a:r>
              <a:endParaRPr lang="zh-CN" altLang="en-US" sz="1800" i="1" dirty="0">
                <a:solidFill>
                  <a:srgbClr val="0000FF"/>
                </a:solidFill>
              </a:endParaRPr>
            </a:p>
          </p:txBody>
        </p:sp>
        <p:cxnSp>
          <p:nvCxnSpPr>
            <p:cNvPr id="14" name="曲线连接符 13"/>
            <p:cNvCxnSpPr>
              <a:stCxn id="4" idx="1"/>
            </p:cNvCxnSpPr>
            <p:nvPr/>
          </p:nvCxnSpPr>
          <p:spPr bwMode="auto">
            <a:xfrm rot="10800000">
              <a:off x="1835696" y="4363785"/>
              <a:ext cx="3492388" cy="1008983"/>
            </a:xfrm>
            <a:prstGeom prst="curvedConnector3">
              <a:avLst/>
            </a:prstGeom>
            <a:solidFill>
              <a:schemeClr val="accent1"/>
            </a:solidFill>
            <a:ln w="28575" cap="flat" cmpd="sng" algn="ctr">
              <a:solidFill>
                <a:srgbClr val="0000FF"/>
              </a:solidFill>
              <a:prstDash val="dash"/>
              <a:round/>
              <a:headEnd type="none" w="med" len="med"/>
              <a:tailEnd type="triangle"/>
            </a:ln>
            <a:effectLst/>
          </p:spPr>
        </p:cxnSp>
      </p:grpSp>
      <p:sp>
        <p:nvSpPr>
          <p:cNvPr id="12" name="矩形 11"/>
          <p:cNvSpPr/>
          <p:nvPr/>
        </p:nvSpPr>
        <p:spPr>
          <a:xfrm>
            <a:off x="-468560" y="-44454"/>
            <a:ext cx="6516724" cy="338554"/>
          </a:xfrm>
          <a:prstGeom prst="rect">
            <a:avLst/>
          </a:prstGeom>
        </p:spPr>
        <p:txBody>
          <a:bodyPr wrap="square">
            <a:spAutoFit/>
          </a:bodyPr>
          <a:lstStyle/>
          <a:p>
            <a:pPr lvl="1"/>
            <a:r>
              <a:rPr lang="en-US" altLang="zh-CN" sz="1600"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Learning with imbalanced modality in mobile devices</a:t>
            </a:r>
          </a:p>
        </p:txBody>
      </p:sp>
    </p:spTree>
    <p:extLst>
      <p:ext uri="{BB962C8B-B14F-4D97-AF65-F5344CB8AC3E}">
        <p14:creationId xmlns:p14="http://schemas.microsoft.com/office/powerpoint/2010/main" val="385017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Line 6"/>
          <p:cNvSpPr>
            <a:spLocks noChangeShapeType="1"/>
          </p:cNvSpPr>
          <p:nvPr/>
        </p:nvSpPr>
        <p:spPr bwMode="auto">
          <a:xfrm>
            <a:off x="250825" y="6381750"/>
            <a:ext cx="8642350"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1" name="矩形 4"/>
          <p:cNvSpPr>
            <a:spLocks noChangeArrowheads="1"/>
          </p:cNvSpPr>
          <p:nvPr/>
        </p:nvSpPr>
        <p:spPr bwMode="auto">
          <a:xfrm>
            <a:off x="528638" y="2060575"/>
            <a:ext cx="242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Helvetica Neue" charset="0"/>
                <a:ea typeface="微软雅黑" panose="020B0503020204020204" pitchFamily="34" charset="-122"/>
                <a:sym typeface="Helvetica Neue" charset="0"/>
              </a:defRPr>
            </a:lvl1pPr>
            <a:lvl2pPr marL="742950" indent="-285750">
              <a:spcBef>
                <a:spcPct val="20000"/>
              </a:spcBef>
              <a:buFont typeface="Arial" panose="020B0604020202020204" pitchFamily="34" charset="0"/>
              <a:buChar char="–"/>
              <a:defRPr sz="2800">
                <a:solidFill>
                  <a:schemeClr val="tx1"/>
                </a:solidFill>
                <a:latin typeface="Helvetica Neue" charset="0"/>
                <a:ea typeface="微软雅黑" panose="020B0503020204020204" pitchFamily="34" charset="-122"/>
                <a:sym typeface="Helvetica Neue" charset="0"/>
              </a:defRPr>
            </a:lvl2pPr>
            <a:lvl3pPr marL="1143000" indent="-228600">
              <a:spcBef>
                <a:spcPct val="20000"/>
              </a:spcBef>
              <a:buFont typeface="Arial" panose="020B0604020202020204" pitchFamily="34" charset="0"/>
              <a:buChar char="•"/>
              <a:defRPr sz="2400">
                <a:solidFill>
                  <a:schemeClr val="tx1"/>
                </a:solidFill>
                <a:latin typeface="Helvetica Neue" charset="0"/>
                <a:ea typeface="微软雅黑" panose="020B0503020204020204" pitchFamily="34" charset="-122"/>
                <a:sym typeface="Helvetica Neue" charset="0"/>
              </a:defRPr>
            </a:lvl3pPr>
            <a:lvl4pPr marL="16002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4pPr>
            <a:lvl5pPr marL="20574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9pPr>
          </a:lstStyle>
          <a:p>
            <a:pPr eaLnBrk="1" hangingPunct="1">
              <a:spcBef>
                <a:spcPct val="0"/>
              </a:spcBef>
              <a:buFont typeface="Arial" panose="020B0604020202020204" pitchFamily="34" charset="0"/>
              <a:buNone/>
            </a:pPr>
            <a:r>
              <a:rPr lang="en-US" altLang="zh-CN" sz="1800">
                <a:solidFill>
                  <a:srgbClr val="000000"/>
                </a:solidFill>
                <a:latin typeface="Palatino Linotype" panose="02040502050505030304" pitchFamily="18" charset="0"/>
                <a:ea typeface="宋体" panose="02010600030101010101" pitchFamily="2" charset="-122"/>
                <a:sym typeface="Times New Roman" panose="02020603050405020304" pitchFamily="18" charset="0"/>
              </a:rPr>
              <a:t> </a:t>
            </a:r>
            <a:endParaRPr lang="zh-CN" altLang="en-US" sz="1800">
              <a:solidFill>
                <a:srgbClr val="000000"/>
              </a:solidFill>
              <a:latin typeface="Palatino Linotype" panose="02040502050505030304" pitchFamily="18" charset="0"/>
              <a:sym typeface="Verdana" panose="020B0604030504040204" pitchFamily="34" charset="0"/>
            </a:endParaRPr>
          </a:p>
        </p:txBody>
      </p:sp>
      <p:pic>
        <p:nvPicPr>
          <p:cNvPr id="44042" name="Picture 12"/>
          <p:cNvPicPr>
            <a:picLocks noChangeAspect="1" noChangeArrowheads="1"/>
          </p:cNvPicPr>
          <p:nvPr/>
        </p:nvPicPr>
        <p:blipFill rotWithShape="1">
          <a:blip r:embed="rId3">
            <a:extLst>
              <a:ext uri="{28A0092B-C50C-407E-A947-70E740481C1C}">
                <a14:useLocalDpi xmlns:a14="http://schemas.microsoft.com/office/drawing/2010/main" val="0"/>
              </a:ext>
            </a:extLst>
          </a:blip>
          <a:srcRect r="51837" b="9963"/>
          <a:stretch/>
        </p:blipFill>
        <p:spPr bwMode="auto">
          <a:xfrm>
            <a:off x="421481" y="1261773"/>
            <a:ext cx="3529087" cy="33020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标题 1"/>
          <p:cNvSpPr>
            <a:spLocks noGrp="1"/>
          </p:cNvSpPr>
          <p:nvPr>
            <p:ph type="title"/>
          </p:nvPr>
        </p:nvSpPr>
        <p:spPr>
          <a:xfrm>
            <a:off x="250825" y="260350"/>
            <a:ext cx="6192838" cy="730250"/>
          </a:xfrm>
        </p:spPr>
        <p:txBody>
          <a:bodyPr>
            <a:noAutofit/>
          </a:bodyPr>
          <a:lstStyle/>
          <a:p>
            <a:r>
              <a:rPr lang="en-US" altLang="zh-CN" sz="3200" dirty="0">
                <a:ea typeface="Verdana" panose="020B0604030504040204" pitchFamily="34" charset="0"/>
              </a:rPr>
              <a:t>ARM Property Investigations</a:t>
            </a:r>
            <a:endParaRPr lang="zh-CN" altLang="en-US" sz="3200" dirty="0"/>
          </a:p>
        </p:txBody>
      </p:sp>
      <p:sp>
        <p:nvSpPr>
          <p:cNvPr id="12" name="圆角矩形 8"/>
          <p:cNvSpPr>
            <a:spLocks noChangeArrowheads="1"/>
          </p:cNvSpPr>
          <p:nvPr/>
        </p:nvSpPr>
        <p:spPr bwMode="auto">
          <a:xfrm>
            <a:off x="421481" y="5295543"/>
            <a:ext cx="3826483" cy="767917"/>
          </a:xfrm>
          <a:prstGeom prst="roundRect">
            <a:avLst>
              <a:gd name="adj" fmla="val 16667"/>
            </a:avLst>
          </a:prstGeom>
          <a:noFill/>
          <a:ln w="25400">
            <a:solidFill>
              <a:srgbClr val="3366FF"/>
            </a:solidFill>
            <a:round/>
            <a:headEnd/>
            <a:tailEnd/>
          </a:ln>
        </p:spPr>
        <p:txBody>
          <a:bodyPr lIns="90170" tIns="46990" rIns="90170" bIns="46990" anchor="ctr"/>
          <a:lstStyle>
            <a:lvl1pPr>
              <a:spcBef>
                <a:spcPct val="20000"/>
              </a:spcBef>
              <a:buFont typeface="Arial" panose="020B0604020202020204" pitchFamily="34" charset="0"/>
              <a:buChar char="•"/>
              <a:defRPr sz="3200">
                <a:solidFill>
                  <a:schemeClr val="tx1"/>
                </a:solidFill>
                <a:latin typeface="Helvetica Neue" charset="0"/>
                <a:ea typeface="微软雅黑" panose="020B0503020204020204" pitchFamily="34" charset="-122"/>
                <a:sym typeface="Helvetica Neue" charset="0"/>
              </a:defRPr>
            </a:lvl1pPr>
            <a:lvl2pPr marL="742950" indent="-285750">
              <a:spcBef>
                <a:spcPct val="20000"/>
              </a:spcBef>
              <a:buFont typeface="Arial" panose="020B0604020202020204" pitchFamily="34" charset="0"/>
              <a:buChar char="–"/>
              <a:defRPr sz="2800">
                <a:solidFill>
                  <a:schemeClr val="tx1"/>
                </a:solidFill>
                <a:latin typeface="Helvetica Neue" charset="0"/>
                <a:ea typeface="微软雅黑" panose="020B0503020204020204" pitchFamily="34" charset="-122"/>
                <a:sym typeface="Helvetica Neue" charset="0"/>
              </a:defRPr>
            </a:lvl2pPr>
            <a:lvl3pPr marL="1143000" indent="-228600">
              <a:spcBef>
                <a:spcPct val="20000"/>
              </a:spcBef>
              <a:buFont typeface="Arial" panose="020B0604020202020204" pitchFamily="34" charset="0"/>
              <a:buChar char="•"/>
              <a:defRPr sz="2400">
                <a:solidFill>
                  <a:schemeClr val="tx1"/>
                </a:solidFill>
                <a:latin typeface="Helvetica Neue" charset="0"/>
                <a:ea typeface="微软雅黑" panose="020B0503020204020204" pitchFamily="34" charset="-122"/>
                <a:sym typeface="Helvetica Neue" charset="0"/>
              </a:defRPr>
            </a:lvl3pPr>
            <a:lvl4pPr marL="16002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4pPr>
            <a:lvl5pPr marL="20574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9pPr>
          </a:lstStyle>
          <a:p>
            <a:pPr algn="ctr" eaLnBrk="1" hangingPunct="1">
              <a:spcBef>
                <a:spcPct val="0"/>
              </a:spcBef>
              <a:buFont typeface="Arial" panose="020B0604020202020204" pitchFamily="34" charset="0"/>
              <a:buNone/>
            </a:pPr>
            <a:r>
              <a:rPr lang="en-US" altLang="zh-CN" sz="2000" dirty="0">
                <a:latin typeface="Palatino Linotype" panose="02040502050505030304" pitchFamily="18" charset="0"/>
                <a:ea typeface="Verdana" panose="020B0604030504040204" pitchFamily="34" charset="0"/>
                <a:cs typeface="Verdana" panose="020B0604030504040204" pitchFamily="34" charset="0"/>
                <a:sym typeface="Palatino Linotype" panose="02040502050505030304" pitchFamily="18" charset="0"/>
              </a:rPr>
              <a:t>ARM is insensitive to all of the parameters in the framework</a:t>
            </a:r>
            <a:endParaRPr lang="zh-CN" altLang="en-US" sz="2000" dirty="0">
              <a:latin typeface="Palatino Linotype" panose="02040502050505030304" pitchFamily="18" charset="0"/>
              <a:ea typeface="宋体" panose="02010600030101010101" pitchFamily="2" charset="-122"/>
              <a:cs typeface="Verdana" panose="020B0604030504040204" pitchFamily="34" charset="0"/>
              <a:sym typeface="Palatino Linotype" panose="02040502050505030304" pitchFamily="18" charset="0"/>
            </a:endParaRPr>
          </a:p>
        </p:txBody>
      </p:sp>
      <p:sp>
        <p:nvSpPr>
          <p:cNvPr id="8" name="圆角矩形 8"/>
          <p:cNvSpPr>
            <a:spLocks noChangeArrowheads="1"/>
          </p:cNvSpPr>
          <p:nvPr/>
        </p:nvSpPr>
        <p:spPr bwMode="auto">
          <a:xfrm>
            <a:off x="4752020" y="5295543"/>
            <a:ext cx="4212468" cy="767918"/>
          </a:xfrm>
          <a:prstGeom prst="roundRect">
            <a:avLst>
              <a:gd name="adj" fmla="val 16667"/>
            </a:avLst>
          </a:prstGeom>
          <a:noFill/>
          <a:ln w="25400">
            <a:solidFill>
              <a:srgbClr val="3366FF"/>
            </a:solidFill>
            <a:round/>
            <a:headEnd/>
            <a:tailEnd/>
          </a:ln>
        </p:spPr>
        <p:txBody>
          <a:bodyPr lIns="90170" tIns="46990" rIns="90170" bIns="46990" anchor="ctr"/>
          <a:lstStyle>
            <a:lvl1pPr>
              <a:spcBef>
                <a:spcPct val="20000"/>
              </a:spcBef>
              <a:buFont typeface="Arial" panose="020B0604020202020204" pitchFamily="34" charset="0"/>
              <a:buChar char="•"/>
              <a:defRPr sz="3200">
                <a:solidFill>
                  <a:schemeClr val="tx1"/>
                </a:solidFill>
                <a:latin typeface="Helvetica Neue" charset="0"/>
                <a:ea typeface="微软雅黑" panose="020B0503020204020204" pitchFamily="34" charset="-122"/>
                <a:sym typeface="Helvetica Neue" charset="0"/>
              </a:defRPr>
            </a:lvl1pPr>
            <a:lvl2pPr marL="742950" indent="-285750">
              <a:spcBef>
                <a:spcPct val="20000"/>
              </a:spcBef>
              <a:buFont typeface="Arial" panose="020B0604020202020204" pitchFamily="34" charset="0"/>
              <a:buChar char="–"/>
              <a:defRPr sz="2800">
                <a:solidFill>
                  <a:schemeClr val="tx1"/>
                </a:solidFill>
                <a:latin typeface="Helvetica Neue" charset="0"/>
                <a:ea typeface="微软雅黑" panose="020B0503020204020204" pitchFamily="34" charset="-122"/>
                <a:sym typeface="Helvetica Neue" charset="0"/>
              </a:defRPr>
            </a:lvl2pPr>
            <a:lvl3pPr marL="1143000" indent="-228600">
              <a:spcBef>
                <a:spcPct val="20000"/>
              </a:spcBef>
              <a:buFont typeface="Arial" panose="020B0604020202020204" pitchFamily="34" charset="0"/>
              <a:buChar char="•"/>
              <a:defRPr sz="2400">
                <a:solidFill>
                  <a:schemeClr val="tx1"/>
                </a:solidFill>
                <a:latin typeface="Helvetica Neue" charset="0"/>
                <a:ea typeface="微软雅黑" panose="020B0503020204020204" pitchFamily="34" charset="-122"/>
                <a:sym typeface="Helvetica Neue" charset="0"/>
              </a:defRPr>
            </a:lvl3pPr>
            <a:lvl4pPr marL="16002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4pPr>
            <a:lvl5pPr marL="20574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9pPr>
          </a:lstStyle>
          <a:p>
            <a:pPr algn="ctr" eaLnBrk="1" hangingPunct="1">
              <a:spcBef>
                <a:spcPct val="0"/>
              </a:spcBef>
              <a:buFont typeface="Arial" panose="020B0604020202020204" pitchFamily="34" charset="0"/>
              <a:buNone/>
            </a:pPr>
            <a:r>
              <a:rPr lang="en-US" altLang="zh-CN" sz="2000" dirty="0">
                <a:latin typeface="Palatino Linotype" panose="02040502050505030304" pitchFamily="18" charset="0"/>
                <a:ea typeface="Verdana" panose="020B0604030504040204" pitchFamily="34" charset="0"/>
                <a:cs typeface="Verdana" panose="020B0604030504040204" pitchFamily="34" charset="0"/>
                <a:sym typeface="Palatino Linotype" panose="02040502050505030304" pitchFamily="18" charset="0"/>
              </a:rPr>
              <a:t>ARM converges fast, usually it converges in 5 rounds of iterations</a:t>
            </a:r>
            <a:endParaRPr lang="zh-CN" altLang="en-US" sz="2000" dirty="0">
              <a:latin typeface="Palatino Linotype" panose="02040502050505030304" pitchFamily="18" charset="0"/>
              <a:ea typeface="宋体" panose="02010600030101010101" pitchFamily="2" charset="-122"/>
              <a:cs typeface="Verdana" panose="020B0604030504040204" pitchFamily="34" charset="0"/>
              <a:sym typeface="Palatino Linotype" panose="0204050205050503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199251" y="4623597"/>
                <a:ext cx="3734723" cy="535531"/>
              </a:xfrm>
              <a:prstGeom prst="rect">
                <a:avLst/>
              </a:prstGeom>
            </p:spPr>
            <p:txBody>
              <a:bodyPr wrap="square">
                <a:spAutoFit/>
              </a:bodyPr>
              <a:lstStyle/>
              <a:p>
                <a:pPr lvl="1" eaLnBrk="1" hangingPunct="1">
                  <a:lnSpc>
                    <a:spcPct val="90000"/>
                  </a:lnSpc>
                  <a:spcBef>
                    <a:spcPts val="1200"/>
                  </a:spcBef>
                  <a:spcAft>
                    <a:spcPts val="1200"/>
                  </a:spcAft>
                  <a:buClr>
                    <a:srgbClr val="C00000"/>
                  </a:buClr>
                  <a:defRPr/>
                </a:pPr>
                <a:r>
                  <a:rPr lang="en-US" altLang="zh-CN" sz="1600" b="1" i="1" dirty="0">
                    <a:latin typeface="Palatino Linotype" panose="02040502050505030304" pitchFamily="18" charset="0"/>
                    <a:ea typeface="Verdana" panose="020B0604030504040204" pitchFamily="34" charset="0"/>
                    <a:cs typeface="Verdana" panose="020B0604030504040204" pitchFamily="34" charset="0"/>
                    <a:sym typeface="Times New Roman" panose="02020603050405020304" pitchFamily="18" charset="0"/>
                  </a:rPr>
                  <a:t>Influence of parameters </a:t>
                </a:r>
                <a14:m>
                  <m:oMath xmlns:m="http://schemas.openxmlformats.org/officeDocument/2006/math">
                    <m:sSub>
                      <m:sSubPr>
                        <m:ctrlPr>
                          <a:rPr lang="en-US" altLang="zh-CN" sz="1600" b="1" i="1" smtClean="0">
                            <a:latin typeface="Cambria Math" panose="02040503050406030204" pitchFamily="18" charset="0"/>
                            <a:sym typeface="Times New Roman" panose="02020603050405020304" pitchFamily="18" charset="0"/>
                          </a:rPr>
                        </m:ctrlPr>
                      </m:sSubPr>
                      <m:e>
                        <m:r>
                          <a:rPr lang="en-US" altLang="zh-CN" sz="1600" b="1" i="1" smtClean="0">
                            <a:latin typeface="Cambria Math" panose="02040503050406030204" pitchFamily="18" charset="0"/>
                            <a:sym typeface="Times New Roman" panose="02020603050405020304" pitchFamily="18" charset="0"/>
                          </a:rPr>
                          <m:t>𝝀</m:t>
                        </m:r>
                      </m:e>
                      <m:sub>
                        <m:r>
                          <a:rPr lang="en-US" altLang="zh-CN" sz="1600" b="1" i="1" smtClean="0">
                            <a:latin typeface="Cambria Math" panose="02040503050406030204" pitchFamily="18" charset="0"/>
                            <a:sym typeface="Times New Roman" panose="02020603050405020304" pitchFamily="18" charset="0"/>
                          </a:rPr>
                          <m:t>𝟏</m:t>
                        </m:r>
                      </m:sub>
                    </m:sSub>
                    <m:r>
                      <a:rPr lang="en-US" altLang="zh-CN" sz="1600" b="1" i="1" smtClean="0">
                        <a:latin typeface="Cambria Math" panose="02040503050406030204" pitchFamily="18" charset="0"/>
                        <a:sym typeface="Times New Roman" panose="02020603050405020304" pitchFamily="18" charset="0"/>
                      </a:rPr>
                      <m:t>,</m:t>
                    </m:r>
                    <m:sSub>
                      <m:sSubPr>
                        <m:ctrlPr>
                          <a:rPr lang="en-US" altLang="zh-CN" sz="1600" b="1" i="1" smtClean="0">
                            <a:latin typeface="Cambria Math" panose="02040503050406030204" pitchFamily="18" charset="0"/>
                            <a:sym typeface="Times New Roman" panose="02020603050405020304" pitchFamily="18" charset="0"/>
                          </a:rPr>
                        </m:ctrlPr>
                      </m:sSubPr>
                      <m:e>
                        <m:r>
                          <a:rPr lang="en-US" altLang="zh-CN" sz="1600" b="1" i="1" smtClean="0">
                            <a:latin typeface="Cambria Math" panose="02040503050406030204" pitchFamily="18" charset="0"/>
                            <a:sym typeface="Times New Roman" panose="02020603050405020304" pitchFamily="18" charset="0"/>
                          </a:rPr>
                          <m:t>𝝀</m:t>
                        </m:r>
                      </m:e>
                      <m:sub>
                        <m:r>
                          <a:rPr lang="en-US" altLang="zh-CN" sz="1600" b="1" i="1" smtClean="0">
                            <a:latin typeface="Cambria Math" panose="02040503050406030204" pitchFamily="18" charset="0"/>
                            <a:sym typeface="Times New Roman" panose="02020603050405020304" pitchFamily="18" charset="0"/>
                          </a:rPr>
                          <m:t>𝟐</m:t>
                        </m:r>
                      </m:sub>
                    </m:sSub>
                  </m:oMath>
                </a14:m>
                <a:r>
                  <a:rPr lang="zh-CN" altLang="en-US" sz="1600" b="1" i="1" dirty="0">
                    <a:latin typeface="Palatino Linotype" panose="02040502050505030304" pitchFamily="18" charset="0"/>
                    <a:cs typeface="Verdana" panose="020B0604030504040204" pitchFamily="34" charset="0"/>
                    <a:sym typeface="Times New Roman" panose="02020603050405020304" pitchFamily="18" charset="0"/>
                  </a:rPr>
                  <a:t> </a:t>
                </a:r>
                <a:r>
                  <a:rPr lang="en-US" altLang="zh-CN" sz="1600" b="1" i="1" dirty="0">
                    <a:latin typeface="Palatino Linotype" panose="02040502050505030304" pitchFamily="18" charset="0"/>
                    <a:ea typeface="Verdana" panose="020B0604030504040204" pitchFamily="34" charset="0"/>
                    <a:cs typeface="Verdana" panose="020B0604030504040204" pitchFamily="34" charset="0"/>
                    <a:sym typeface="Times New Roman" panose="02020603050405020304" pitchFamily="18" charset="0"/>
                  </a:rPr>
                  <a:t>on 2 datasets with labeled ratio 30%</a:t>
                </a:r>
                <a:endParaRPr lang="zh-CN" altLang="en-US" sz="1600" b="1" i="1" dirty="0">
                  <a:latin typeface="Palatino Linotype" panose="02040502050505030304" pitchFamily="18" charset="0"/>
                  <a:cs typeface="Verdana" panose="020B0604030504040204" pitchFamily="34" charset="0"/>
                  <a:sym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99251" y="4623597"/>
                <a:ext cx="3734723" cy="535531"/>
              </a:xfrm>
              <a:prstGeom prst="rect">
                <a:avLst/>
              </a:prstGeom>
              <a:blipFill>
                <a:blip r:embed="rId4"/>
                <a:stretch>
                  <a:fillRect t="-7955" b="-13636"/>
                </a:stretch>
              </a:blipFill>
            </p:spPr>
            <p:txBody>
              <a:bodyPr/>
              <a:lstStyle/>
              <a:p>
                <a:r>
                  <a:rPr lang="zh-CN" altLang="en-US">
                    <a:noFill/>
                  </a:rPr>
                  <a:t> </a:t>
                </a:r>
              </a:p>
            </p:txBody>
          </p:sp>
        </mc:Fallback>
      </mc:AlternateContent>
      <p:pic>
        <p:nvPicPr>
          <p:cNvPr id="10" name="Picture 12"/>
          <p:cNvPicPr>
            <a:picLocks noChangeAspect="1" noChangeArrowheads="1"/>
          </p:cNvPicPr>
          <p:nvPr/>
        </p:nvPicPr>
        <p:blipFill rotWithShape="1">
          <a:blip r:embed="rId5">
            <a:extLst>
              <a:ext uri="{28A0092B-C50C-407E-A947-70E740481C1C}">
                <a14:useLocalDpi xmlns:a14="http://schemas.microsoft.com/office/drawing/2010/main" val="0"/>
              </a:ext>
            </a:extLst>
          </a:blip>
          <a:srcRect b="16694"/>
          <a:stretch/>
        </p:blipFill>
        <p:spPr bwMode="auto">
          <a:xfrm>
            <a:off x="4712300" y="1329632"/>
            <a:ext cx="4168823" cy="3166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矩形 10"/>
          <p:cNvSpPr/>
          <p:nvPr/>
        </p:nvSpPr>
        <p:spPr>
          <a:xfrm>
            <a:off x="4481445" y="4623596"/>
            <a:ext cx="3924436" cy="535531"/>
          </a:xfrm>
          <a:prstGeom prst="rect">
            <a:avLst/>
          </a:prstGeom>
        </p:spPr>
        <p:txBody>
          <a:bodyPr wrap="square">
            <a:spAutoFit/>
          </a:bodyPr>
          <a:lstStyle/>
          <a:p>
            <a:pPr lvl="1" eaLnBrk="1" hangingPunct="1">
              <a:lnSpc>
                <a:spcPct val="90000"/>
              </a:lnSpc>
              <a:spcBef>
                <a:spcPts val="1200"/>
              </a:spcBef>
              <a:spcAft>
                <a:spcPts val="1200"/>
              </a:spcAft>
              <a:buClr>
                <a:srgbClr val="C00000"/>
              </a:buClr>
              <a:defRPr/>
            </a:pPr>
            <a:r>
              <a:rPr lang="en-US" altLang="zh-CN" sz="1600" b="1" i="1" dirty="0">
                <a:latin typeface="Palatino Linotype" panose="02040502050505030304" pitchFamily="18" charset="0"/>
                <a:ea typeface="Verdana" panose="020B0604030504040204" pitchFamily="34" charset="0"/>
                <a:cs typeface="Verdana" panose="020B0604030504040204" pitchFamily="34" charset="0"/>
                <a:sym typeface="Times New Roman" panose="02020603050405020304" pitchFamily="18" charset="0"/>
              </a:rPr>
              <a:t>Change of objective function value vs. the number of iterations.</a:t>
            </a:r>
            <a:endParaRPr lang="zh-CN" altLang="en-US" sz="1600" b="1" i="1" dirty="0">
              <a:latin typeface="Palatino Linotype" panose="02040502050505030304" pitchFamily="18" charset="0"/>
              <a:cs typeface="Verdana" panose="020B0604030504040204" pitchFamily="34" charset="0"/>
              <a:sym typeface="Times New Roman" panose="02020603050405020304" pitchFamily="18" charset="0"/>
            </a:endParaRPr>
          </a:p>
        </p:txBody>
      </p:sp>
      <p:sp>
        <p:nvSpPr>
          <p:cNvPr id="13" name="矩形 12"/>
          <p:cNvSpPr/>
          <p:nvPr/>
        </p:nvSpPr>
        <p:spPr>
          <a:xfrm>
            <a:off x="-468560" y="-44454"/>
            <a:ext cx="6516724" cy="338554"/>
          </a:xfrm>
          <a:prstGeom prst="rect">
            <a:avLst/>
          </a:prstGeom>
        </p:spPr>
        <p:txBody>
          <a:bodyPr wrap="square">
            <a:spAutoFit/>
          </a:bodyPr>
          <a:lstStyle/>
          <a:p>
            <a:pPr lvl="1"/>
            <a:r>
              <a:rPr lang="en-US" altLang="zh-CN" sz="1600"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Learning with imbalanced modality in mobile devices</a:t>
            </a:r>
          </a:p>
        </p:txBody>
      </p:sp>
      <p:sp>
        <p:nvSpPr>
          <p:cNvPr id="14" name="内容占位符 2"/>
          <p:cNvSpPr txBox="1">
            <a:spLocks/>
          </p:cNvSpPr>
          <p:nvPr/>
        </p:nvSpPr>
        <p:spPr bwMode="auto">
          <a:xfrm>
            <a:off x="143508" y="5262612"/>
            <a:ext cx="8856984" cy="959993"/>
          </a:xfrm>
          <a:prstGeom prst="rect">
            <a:avLst/>
          </a:prstGeom>
          <a:solidFill>
            <a:schemeClr val="bg1"/>
          </a:solidFill>
          <a:ln w="28575">
            <a:solidFill>
              <a:srgbClr val="0000FF"/>
            </a:solid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kumimoji="1" sz="2800">
                <a:solidFill>
                  <a:schemeClr val="tx1"/>
                </a:solidFill>
                <a:latin typeface="+mn-lt"/>
                <a:ea typeface="+mn-ea"/>
                <a:cs typeface="宋体" charset="0"/>
              </a:defRPr>
            </a:lvl1pPr>
            <a:lvl2pPr marL="742950" indent="-285750" algn="l" rtl="0" eaLnBrk="1" fontAlgn="base" hangingPunct="1">
              <a:spcBef>
                <a:spcPct val="20000"/>
              </a:spcBef>
              <a:spcAft>
                <a:spcPct val="0"/>
              </a:spcAft>
              <a:buChar char="–"/>
              <a:defRPr kumimoji="1" sz="2400">
                <a:solidFill>
                  <a:schemeClr val="tx1"/>
                </a:solidFill>
                <a:latin typeface="+mn-lt"/>
                <a:ea typeface="+mn-ea"/>
              </a:defRPr>
            </a:lvl2pPr>
            <a:lvl3pPr marL="1143000" indent="-228600" algn="l" rtl="0" eaLnBrk="1" fontAlgn="base" hangingPunct="1">
              <a:spcBef>
                <a:spcPct val="20000"/>
              </a:spcBef>
              <a:spcAft>
                <a:spcPct val="0"/>
              </a:spcAft>
              <a:buChar char="•"/>
              <a:defRPr kumimoji="1" sz="20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a:lstStyle>
          <a:p>
            <a:pPr marL="0" indent="0">
              <a:buNone/>
            </a:pPr>
            <a:r>
              <a:rPr kumimoji="0" lang="en-US" altLang="zh-CN" sz="1600" kern="0" dirty="0">
                <a:latin typeface="Palatino Linotype" panose="02040502050505030304" pitchFamily="18" charset="0"/>
                <a:ea typeface="Verdana" panose="020B0604030504040204" pitchFamily="34" charset="0"/>
                <a:cs typeface="Verdana" panose="020B0604030504040204" pitchFamily="34" charset="0"/>
              </a:rPr>
              <a:t>Yang </a:t>
            </a:r>
            <a:r>
              <a:rPr kumimoji="0" lang="en-US" altLang="zh-CN" sz="1600" kern="0" dirty="0" err="1">
                <a:latin typeface="Palatino Linotype" panose="02040502050505030304" pitchFamily="18" charset="0"/>
                <a:ea typeface="Verdana" panose="020B0604030504040204" pitchFamily="34" charset="0"/>
                <a:cs typeface="Verdana" panose="020B0604030504040204" pitchFamily="34" charset="0"/>
              </a:rPr>
              <a:t>Yang</a:t>
            </a:r>
            <a:r>
              <a:rPr kumimoji="0" lang="en-US" altLang="zh-CN" sz="1600" kern="0" dirty="0">
                <a:latin typeface="Palatino Linotype" panose="02040502050505030304" pitchFamily="18" charset="0"/>
                <a:ea typeface="Verdana" panose="020B0604030504040204" pitchFamily="34" charset="0"/>
                <a:cs typeface="Verdana" panose="020B0604030504040204" pitchFamily="34" charset="0"/>
              </a:rPr>
              <a:t>, Han-Jia Ye, </a:t>
            </a:r>
            <a:r>
              <a:rPr kumimoji="0" lang="en-US" altLang="zh-CN" sz="1600" b="1" kern="0" dirty="0">
                <a:latin typeface="Palatino Linotype" panose="02040502050505030304" pitchFamily="18" charset="0"/>
                <a:ea typeface="Verdana" panose="020B0604030504040204" pitchFamily="34" charset="0"/>
                <a:cs typeface="Verdana" panose="020B0604030504040204" pitchFamily="34" charset="0"/>
              </a:rPr>
              <a:t>De-Chuan Zhan</a:t>
            </a:r>
            <a:r>
              <a:rPr kumimoji="0" lang="en-US" altLang="zh-CN" sz="1600" kern="0" dirty="0">
                <a:latin typeface="Palatino Linotype" panose="02040502050505030304" pitchFamily="18" charset="0"/>
                <a:ea typeface="Verdana" panose="020B0604030504040204" pitchFamily="34" charset="0"/>
                <a:cs typeface="Verdana" panose="020B0604030504040204" pitchFamily="34" charset="0"/>
              </a:rPr>
              <a:t> and Yuan Jiang. Auxiliary Information Regularized Machine for Multiple Modality Feature Learning. In: </a:t>
            </a:r>
            <a:r>
              <a:rPr kumimoji="0" lang="en-US" altLang="zh-CN" sz="1600" i="1" kern="0" dirty="0">
                <a:latin typeface="Palatino Linotype" panose="02040502050505030304" pitchFamily="18" charset="0"/>
                <a:ea typeface="Verdana" panose="020B0604030504040204" pitchFamily="34" charset="0"/>
                <a:cs typeface="Verdana" panose="020B0604030504040204" pitchFamily="34" charset="0"/>
              </a:rPr>
              <a:t>Proceedings of the 24th International Joint Conference on Artificial Intelligence (</a:t>
            </a:r>
            <a:r>
              <a:rPr kumimoji="0" lang="en-US" altLang="zh-CN" sz="1600" b="1" i="1" kern="0" dirty="0">
                <a:latin typeface="Palatino Linotype" panose="02040502050505030304" pitchFamily="18" charset="0"/>
                <a:ea typeface="Verdana" panose="020B0604030504040204" pitchFamily="34" charset="0"/>
                <a:cs typeface="Verdana" panose="020B0604030504040204" pitchFamily="34" charset="0"/>
              </a:rPr>
              <a:t>IJCAI’15</a:t>
            </a:r>
            <a:r>
              <a:rPr kumimoji="0" lang="en-US" altLang="zh-CN" sz="1600" i="1" kern="0" dirty="0">
                <a:latin typeface="Palatino Linotype" panose="02040502050505030304" pitchFamily="18" charset="0"/>
                <a:ea typeface="Verdana" panose="020B0604030504040204" pitchFamily="34" charset="0"/>
                <a:cs typeface="Verdana" panose="020B0604030504040204" pitchFamily="34" charset="0"/>
              </a:rPr>
              <a:t>)</a:t>
            </a:r>
            <a:r>
              <a:rPr kumimoji="0" lang="en-US" altLang="zh-CN" sz="1600" kern="0" dirty="0">
                <a:latin typeface="Palatino Linotype" panose="02040502050505030304" pitchFamily="18" charset="0"/>
                <a:ea typeface="Verdana" panose="020B0604030504040204" pitchFamily="34" charset="0"/>
                <a:cs typeface="Verdana" panose="020B0604030504040204" pitchFamily="34" charset="0"/>
              </a:rPr>
              <a:t>, Buenos Aires, Argentina, 2015, Page: 1033-1039.</a:t>
            </a:r>
          </a:p>
        </p:txBody>
      </p:sp>
    </p:spTree>
    <p:extLst>
      <p:ext uri="{BB962C8B-B14F-4D97-AF65-F5344CB8AC3E}">
        <p14:creationId xmlns:p14="http://schemas.microsoft.com/office/powerpoint/2010/main" val="30147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447" y="1665173"/>
            <a:ext cx="2501041" cy="1750285"/>
          </a:xfrm>
          <a:prstGeom prst="rect">
            <a:avLst/>
          </a:prstGeom>
        </p:spPr>
      </p:pic>
      <p:sp>
        <p:nvSpPr>
          <p:cNvPr id="4" name="文本框 3"/>
          <p:cNvSpPr txBox="1"/>
          <p:nvPr/>
        </p:nvSpPr>
        <p:spPr>
          <a:xfrm>
            <a:off x="250824" y="1359988"/>
            <a:ext cx="2501041" cy="400110"/>
          </a:xfrm>
          <a:prstGeom prst="rect">
            <a:avLst/>
          </a:prstGeom>
          <a:noFill/>
        </p:spPr>
        <p:txBody>
          <a:bodyPr wrap="square" rtlCol="0">
            <a:spAutoFit/>
          </a:bodyPr>
          <a:lstStyle/>
          <a:p>
            <a:r>
              <a:rPr lang="en-US" altLang="zh-CN" sz="2000" dirty="0">
                <a:latin typeface="Palatino Linotype" panose="02040502050505030304" pitchFamily="18" charset="0"/>
                <a:cs typeface="Times New Roman" panose="02020603050405020304" pitchFamily="18" charset="0"/>
              </a:rPr>
              <a:t>Image Classification</a:t>
            </a:r>
            <a:endParaRPr lang="zh-CN" altLang="en-US" sz="2000" dirty="0">
              <a:latin typeface="Palatino Linotype" panose="02040502050505030304" pitchFamily="18" charset="0"/>
              <a:cs typeface="Times New Roman" panose="02020603050405020304" pitchFamily="18" charset="0"/>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3692" y="2625728"/>
            <a:ext cx="3569714" cy="1843802"/>
          </a:xfrm>
          <a:prstGeom prst="rect">
            <a:avLst/>
          </a:prstGeom>
        </p:spPr>
      </p:pic>
      <p:sp>
        <p:nvSpPr>
          <p:cNvPr id="9" name="文本框 8"/>
          <p:cNvSpPr txBox="1"/>
          <p:nvPr/>
        </p:nvSpPr>
        <p:spPr>
          <a:xfrm>
            <a:off x="3591035" y="1734664"/>
            <a:ext cx="2501041" cy="400110"/>
          </a:xfrm>
          <a:prstGeom prst="rect">
            <a:avLst/>
          </a:prstGeom>
          <a:noFill/>
        </p:spPr>
        <p:txBody>
          <a:bodyPr wrap="square" rtlCol="0">
            <a:spAutoFit/>
          </a:bodyPr>
          <a:lstStyle/>
          <a:p>
            <a:r>
              <a:rPr lang="en-US" altLang="zh-CN" sz="2000" dirty="0">
                <a:latin typeface="Palatino Linotype" panose="02040502050505030304" pitchFamily="18" charset="0"/>
                <a:cs typeface="Times New Roman" panose="02020603050405020304" pitchFamily="18" charset="0"/>
              </a:rPr>
              <a:t>Face Detection</a:t>
            </a:r>
            <a:endParaRPr lang="zh-CN" altLang="en-US" sz="2000" dirty="0">
              <a:latin typeface="Palatino Linotype" panose="02040502050505030304" pitchFamily="18" charset="0"/>
              <a:cs typeface="Times New Roman" panose="02020603050405020304" pitchFamily="18" charset="0"/>
            </a:endParaRP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201" y="3991450"/>
            <a:ext cx="2636741" cy="1377796"/>
          </a:xfrm>
          <a:prstGeom prst="rect">
            <a:avLst/>
          </a:prstGeom>
        </p:spPr>
      </p:pic>
      <p:sp>
        <p:nvSpPr>
          <p:cNvPr id="11" name="文本框 10"/>
          <p:cNvSpPr txBox="1"/>
          <p:nvPr/>
        </p:nvSpPr>
        <p:spPr>
          <a:xfrm>
            <a:off x="370069" y="3503399"/>
            <a:ext cx="2501041" cy="400110"/>
          </a:xfrm>
          <a:prstGeom prst="rect">
            <a:avLst/>
          </a:prstGeom>
          <a:noFill/>
        </p:spPr>
        <p:txBody>
          <a:bodyPr wrap="square" rtlCol="0">
            <a:spAutoFit/>
          </a:bodyPr>
          <a:lstStyle/>
          <a:p>
            <a:r>
              <a:rPr lang="en-US" altLang="zh-CN" sz="2000" dirty="0">
                <a:latin typeface="Palatino Linotype" panose="02040502050505030304" pitchFamily="18" charset="0"/>
                <a:cs typeface="Times New Roman" panose="02020603050405020304" pitchFamily="18" charset="0"/>
              </a:rPr>
              <a:t>Voice Recognition</a:t>
            </a:r>
            <a:endParaRPr lang="zh-CN" altLang="en-US" sz="2000" dirty="0">
              <a:latin typeface="Palatino Linotype" panose="02040502050505030304" pitchFamily="18" charset="0"/>
              <a:cs typeface="Times New Roman" panose="02020603050405020304" pitchFamily="18" charset="0"/>
            </a:endParaRPr>
          </a:p>
        </p:txBody>
      </p:sp>
      <p:sp>
        <p:nvSpPr>
          <p:cNvPr id="5" name="爆炸形 1 4"/>
          <p:cNvSpPr/>
          <p:nvPr/>
        </p:nvSpPr>
        <p:spPr bwMode="auto">
          <a:xfrm>
            <a:off x="1232389" y="2742007"/>
            <a:ext cx="3687628" cy="2218103"/>
          </a:xfrm>
          <a:prstGeom prst="irregularSeal1">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Palatino Linotype" panose="02040502050505030304" pitchFamily="18" charset="0"/>
              </a:rPr>
              <a:t>Large Training Data</a:t>
            </a:r>
            <a:endParaRPr kumimoji="0" lang="zh-CN" altLang="en-US" sz="2400" b="0" i="0" u="none" strike="noStrike" cap="none" normalizeH="0" baseline="0" dirty="0">
              <a:ln>
                <a:noFill/>
              </a:ln>
              <a:solidFill>
                <a:schemeClr val="tx1"/>
              </a:solidFill>
              <a:effectLst/>
              <a:latin typeface="Palatino Linotype" panose="02040502050505030304" pitchFamily="18" charset="0"/>
            </a:endParaRPr>
          </a:p>
        </p:txBody>
      </p:sp>
      <p:sp>
        <p:nvSpPr>
          <p:cNvPr id="15" name="标题 1">
            <a:extLst>
              <a:ext uri="{FF2B5EF4-FFF2-40B4-BE49-F238E27FC236}">
                <a16:creationId xmlns:a16="http://schemas.microsoft.com/office/drawing/2014/main" id="{015B1AB8-F898-4DA6-AF4A-64370B85A6B6}"/>
              </a:ext>
            </a:extLst>
          </p:cNvPr>
          <p:cNvSpPr>
            <a:spLocks noGrp="1"/>
          </p:cNvSpPr>
          <p:nvPr>
            <p:ph type="title"/>
          </p:nvPr>
        </p:nvSpPr>
        <p:spPr>
          <a:xfrm>
            <a:off x="250824" y="214474"/>
            <a:ext cx="7165491" cy="730250"/>
          </a:xfrm>
        </p:spPr>
        <p:txBody>
          <a:bodyPr>
            <a:normAutofit fontScale="90000"/>
          </a:bodyPr>
          <a:lstStyle/>
          <a:p>
            <a:r>
              <a:rPr lang="en-US" altLang="zh-CN" dirty="0">
                <a:ea typeface="Verdana" panose="020B0604030504040204" pitchFamily="34" charset="0"/>
              </a:rPr>
              <a:t>Deep Learning achieves Great Success</a:t>
            </a:r>
            <a:endParaRPr lang="zh-CN" altLang="en-US" dirty="0"/>
          </a:p>
        </p:txBody>
      </p:sp>
      <p:sp>
        <p:nvSpPr>
          <p:cNvPr id="16" name="矩形 15">
            <a:extLst>
              <a:ext uri="{FF2B5EF4-FFF2-40B4-BE49-F238E27FC236}">
                <a16:creationId xmlns:a16="http://schemas.microsoft.com/office/drawing/2014/main" id="{5E042C4A-E215-4341-9A58-45C38B023383}"/>
              </a:ext>
            </a:extLst>
          </p:cNvPr>
          <p:cNvSpPr/>
          <p:nvPr/>
        </p:nvSpPr>
        <p:spPr>
          <a:xfrm>
            <a:off x="-468560" y="-44454"/>
            <a:ext cx="6516724" cy="338554"/>
          </a:xfrm>
          <a:prstGeom prst="rect">
            <a:avLst/>
          </a:prstGeom>
        </p:spPr>
        <p:txBody>
          <a:bodyPr wrap="square">
            <a:spAutoFit/>
          </a:bodyPr>
          <a:lstStyle/>
          <a:p>
            <a:pPr lvl="1"/>
            <a:r>
              <a:rPr lang="en-US" altLang="zh-CN" sz="1600"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Learning with fixed model reuse strategy</a:t>
            </a:r>
          </a:p>
        </p:txBody>
      </p:sp>
      <p:pic>
        <p:nvPicPr>
          <p:cNvPr id="17" name="Picture 2" descr="http://lumiaconversationsuk.microsoft.com/wp-content/uploads/2014/04/nokia-lumia-storage-tips-phone-storage.png">
            <a:extLst>
              <a:ext uri="{FF2B5EF4-FFF2-40B4-BE49-F238E27FC236}">
                <a16:creationId xmlns:a16="http://schemas.microsoft.com/office/drawing/2014/main" id="{C1B00971-B75C-4047-8F01-49B2AF6C416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79512" y="4095492"/>
            <a:ext cx="1910631" cy="127375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3.amazonaws.com/digitaltrends-uploads-prod/2015/01/ARM-Chip.jpg">
            <a:extLst>
              <a:ext uri="{FF2B5EF4-FFF2-40B4-BE49-F238E27FC236}">
                <a16:creationId xmlns:a16="http://schemas.microsoft.com/office/drawing/2014/main" id="{E9BDED06-389C-4A3F-83E0-337281E51E5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79511" y="2061265"/>
            <a:ext cx="1910631" cy="1273754"/>
          </a:xfrm>
          <a:prstGeom prst="rect">
            <a:avLst/>
          </a:prstGeom>
          <a:noFill/>
          <a:extLst>
            <a:ext uri="{909E8E84-426E-40DD-AFC4-6F175D3DCCD1}">
              <a14:hiddenFill xmlns:a14="http://schemas.microsoft.com/office/drawing/2010/main">
                <a:solidFill>
                  <a:srgbClr val="FFFFFF"/>
                </a:solidFill>
              </a14:hiddenFill>
            </a:ext>
          </a:extLst>
        </p:spPr>
      </p:pic>
      <p:sp>
        <p:nvSpPr>
          <p:cNvPr id="13" name="内容占位符 2">
            <a:extLst>
              <a:ext uri="{FF2B5EF4-FFF2-40B4-BE49-F238E27FC236}">
                <a16:creationId xmlns:a16="http://schemas.microsoft.com/office/drawing/2014/main" id="{75807A17-C67C-4FA9-AB81-9D1BBF3F3F19}"/>
              </a:ext>
            </a:extLst>
          </p:cNvPr>
          <p:cNvSpPr txBox="1">
            <a:spLocks/>
          </p:cNvSpPr>
          <p:nvPr/>
        </p:nvSpPr>
        <p:spPr bwMode="auto">
          <a:xfrm>
            <a:off x="6662336" y="1788422"/>
            <a:ext cx="2111595" cy="3956051"/>
          </a:xfrm>
          <a:prstGeom prst="rect">
            <a:avLst/>
          </a:prstGeom>
          <a:noFill/>
          <a:ln w="28575">
            <a:solidFill>
              <a:srgbClr val="0000FF"/>
            </a:solid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kumimoji="1" sz="2800">
                <a:solidFill>
                  <a:schemeClr val="tx1"/>
                </a:solidFill>
                <a:latin typeface="+mn-lt"/>
                <a:ea typeface="+mn-ea"/>
                <a:cs typeface="宋体" charset="0"/>
              </a:defRPr>
            </a:lvl1pPr>
            <a:lvl2pPr marL="742950" indent="-285750" algn="l" rtl="0" eaLnBrk="1" fontAlgn="base" hangingPunct="1">
              <a:spcBef>
                <a:spcPct val="20000"/>
              </a:spcBef>
              <a:spcAft>
                <a:spcPct val="0"/>
              </a:spcAft>
              <a:buChar char="–"/>
              <a:defRPr kumimoji="1" sz="2400">
                <a:solidFill>
                  <a:schemeClr val="tx1"/>
                </a:solidFill>
                <a:latin typeface="+mn-lt"/>
                <a:ea typeface="+mn-ea"/>
              </a:defRPr>
            </a:lvl2pPr>
            <a:lvl3pPr marL="1143000" indent="-228600" algn="l" rtl="0" eaLnBrk="1" fontAlgn="base" hangingPunct="1">
              <a:spcBef>
                <a:spcPct val="20000"/>
              </a:spcBef>
              <a:spcAft>
                <a:spcPct val="0"/>
              </a:spcAft>
              <a:buChar char="•"/>
              <a:defRPr kumimoji="1" sz="20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a:lstStyle>
          <a:p>
            <a:pPr marL="0" indent="0">
              <a:buNone/>
            </a:pPr>
            <a:endParaRPr kumimoji="0" lang="en-US" altLang="zh-CN" sz="1600" kern="0" dirty="0">
              <a:latin typeface="Palatino Linotype" panose="02040502050505030304" pitchFamily="18"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1020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2" presetClass="entr" presetSubtype="1"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500"/>
                                        <p:tgtEl>
                                          <p:spTgt spid="17"/>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up)">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32" y="1700808"/>
            <a:ext cx="8796336" cy="4031873"/>
          </a:xfrm>
          <a:prstGeom prst="rect">
            <a:avLst/>
          </a:prstGeom>
          <a:noFill/>
        </p:spPr>
        <p:txBody>
          <a:bodyPr wrap="square" rtlCol="0">
            <a:spAutoFit/>
          </a:bodyPr>
          <a:lstStyle/>
          <a:p>
            <a:pPr marL="914400" lvl="1" indent="-457200">
              <a:buFont typeface="Arial" panose="020B0604020202020204" pitchFamily="34" charset="0"/>
              <a:buChar char="•"/>
            </a:pPr>
            <a:r>
              <a:rPr kumimoji="1" lang="en-US" altLang="zh-CN" sz="3200" b="1" i="1" dirty="0">
                <a:solidFill>
                  <a:srgbClr val="C00000"/>
                </a:solidFill>
                <a:latin typeface="Palatino Linotype" panose="02040502050505030304" pitchFamily="18" charset="0"/>
                <a:cs typeface="Times New Roman" panose="02020603050405020304" pitchFamily="18" charset="0"/>
              </a:rPr>
              <a:t>Large training consumptions:</a:t>
            </a:r>
          </a:p>
          <a:p>
            <a:pPr lvl="3"/>
            <a:r>
              <a:rPr kumimoji="1" lang="en-US" altLang="zh-CN" sz="3200" dirty="0">
                <a:latin typeface="Palatino Linotype" panose="02040502050505030304" pitchFamily="18" charset="0"/>
                <a:cs typeface="Times New Roman" panose="02020603050405020304" pitchFamily="18" charset="0"/>
              </a:rPr>
              <a:t>Including both </a:t>
            </a:r>
            <a:r>
              <a:rPr kumimoji="1" lang="en-US" altLang="zh-CN" sz="3200" dirty="0">
                <a:solidFill>
                  <a:srgbClr val="0070C0"/>
                </a:solidFill>
                <a:latin typeface="Palatino Linotype" panose="02040502050505030304" pitchFamily="18" charset="0"/>
                <a:cs typeface="Times New Roman" panose="02020603050405020304" pitchFamily="18" charset="0"/>
              </a:rPr>
              <a:t>computational expenses </a:t>
            </a:r>
          </a:p>
          <a:p>
            <a:pPr lvl="3"/>
            <a:r>
              <a:rPr kumimoji="1" lang="en-US" altLang="zh-CN" sz="3200" dirty="0">
                <a:latin typeface="Palatino Linotype" panose="02040502050505030304" pitchFamily="18" charset="0"/>
                <a:cs typeface="Times New Roman" panose="02020603050405020304" pitchFamily="18" charset="0"/>
              </a:rPr>
              <a:t>and </a:t>
            </a:r>
            <a:r>
              <a:rPr kumimoji="1" lang="en-US" altLang="zh-CN" sz="3200" dirty="0">
                <a:solidFill>
                  <a:srgbClr val="0070C0"/>
                </a:solidFill>
                <a:latin typeface="Palatino Linotype" panose="02040502050505030304" pitchFamily="18" charset="0"/>
                <a:cs typeface="Times New Roman" panose="02020603050405020304" pitchFamily="18" charset="0"/>
              </a:rPr>
              <a:t>large number of labeled examples </a:t>
            </a:r>
            <a:r>
              <a:rPr kumimoji="1" lang="en-US" altLang="zh-CN" sz="3200" dirty="0">
                <a:latin typeface="Palatino Linotype" panose="02040502050505030304" pitchFamily="18" charset="0"/>
                <a:cs typeface="Times New Roman" panose="02020603050405020304" pitchFamily="18" charset="0"/>
              </a:rPr>
              <a:t>in training deep models.</a:t>
            </a:r>
          </a:p>
          <a:p>
            <a:pPr lvl="1"/>
            <a:endParaRPr kumimoji="1" lang="en-US" altLang="zh-CN" sz="3200" dirty="0">
              <a:latin typeface="Palatino Linotype" panose="02040502050505030304" pitchFamily="18" charset="0"/>
              <a:cs typeface="Times New Roman" panose="02020603050405020304" pitchFamily="18" charset="0"/>
            </a:endParaRPr>
          </a:p>
          <a:p>
            <a:pPr marL="914400" lvl="1" indent="-457200">
              <a:buFont typeface="Arial" panose="020B0604020202020204" pitchFamily="34" charset="0"/>
              <a:buChar char="•"/>
            </a:pPr>
            <a:r>
              <a:rPr kumimoji="1" lang="en-US" altLang="zh-CN" sz="3200" b="1" i="1" dirty="0">
                <a:solidFill>
                  <a:srgbClr val="C00000"/>
                </a:solidFill>
                <a:latin typeface="Palatino Linotype" panose="02040502050505030304" pitchFamily="18" charset="0"/>
                <a:cs typeface="Times New Roman" panose="02020603050405020304" pitchFamily="18" charset="0"/>
              </a:rPr>
              <a:t>Lack adaptability:</a:t>
            </a:r>
          </a:p>
          <a:p>
            <a:pPr lvl="3"/>
            <a:r>
              <a:rPr kumimoji="1" lang="en-US" altLang="zh-CN" sz="3200" dirty="0">
                <a:latin typeface="Palatino Linotype" panose="02040502050505030304" pitchFamily="18" charset="0"/>
                <a:cs typeface="Times New Roman" panose="02020603050405020304" pitchFamily="18" charset="0"/>
              </a:rPr>
              <a:t>One deep model need to be </a:t>
            </a:r>
            <a:r>
              <a:rPr kumimoji="1" lang="en-US" altLang="zh-CN" sz="3200" dirty="0">
                <a:solidFill>
                  <a:srgbClr val="0070C0"/>
                </a:solidFill>
                <a:latin typeface="Palatino Linotype" panose="02040502050505030304" pitchFamily="18" charset="0"/>
                <a:cs typeface="Times New Roman" panose="02020603050405020304" pitchFamily="18" charset="0"/>
              </a:rPr>
              <a:t>modified</a:t>
            </a:r>
            <a:r>
              <a:rPr kumimoji="1" lang="en-US" altLang="zh-CN" sz="3200" dirty="0">
                <a:latin typeface="Palatino Linotype" panose="02040502050505030304" pitchFamily="18" charset="0"/>
                <a:cs typeface="Times New Roman" panose="02020603050405020304" pitchFamily="18" charset="0"/>
              </a:rPr>
              <a:t> or </a:t>
            </a:r>
            <a:r>
              <a:rPr kumimoji="1" lang="en-US" altLang="zh-CN" sz="3200" dirty="0">
                <a:solidFill>
                  <a:srgbClr val="0070C0"/>
                </a:solidFill>
                <a:latin typeface="Palatino Linotype" panose="02040502050505030304" pitchFamily="18" charset="0"/>
                <a:cs typeface="Times New Roman" panose="02020603050405020304" pitchFamily="18" charset="0"/>
              </a:rPr>
              <a:t>retrained</a:t>
            </a:r>
            <a:r>
              <a:rPr kumimoji="1" lang="en-US" altLang="zh-CN" sz="3200" dirty="0">
                <a:latin typeface="Palatino Linotype" panose="02040502050505030304" pitchFamily="18" charset="0"/>
                <a:cs typeface="Times New Roman" panose="02020603050405020304" pitchFamily="18" charset="0"/>
              </a:rPr>
              <a:t> with a mount of data</a:t>
            </a:r>
            <a:r>
              <a:rPr kumimoji="1" lang="en-US" altLang="zh-CN" sz="2800" dirty="0">
                <a:latin typeface="Palatino Linotype" panose="02040502050505030304" pitchFamily="18" charset="0"/>
                <a:cs typeface="Times New Roman" panose="02020603050405020304" pitchFamily="18" charset="0"/>
              </a:rPr>
              <a:t>.</a:t>
            </a:r>
          </a:p>
        </p:txBody>
      </p:sp>
      <p:sp>
        <p:nvSpPr>
          <p:cNvPr id="4" name="矩形 3">
            <a:extLst>
              <a:ext uri="{FF2B5EF4-FFF2-40B4-BE49-F238E27FC236}">
                <a16:creationId xmlns:a16="http://schemas.microsoft.com/office/drawing/2014/main" id="{632243C0-0A18-4E74-9E9F-04C0746C8159}"/>
              </a:ext>
            </a:extLst>
          </p:cNvPr>
          <p:cNvSpPr/>
          <p:nvPr/>
        </p:nvSpPr>
        <p:spPr>
          <a:xfrm>
            <a:off x="-468560" y="-44454"/>
            <a:ext cx="6516724" cy="338554"/>
          </a:xfrm>
          <a:prstGeom prst="rect">
            <a:avLst/>
          </a:prstGeom>
        </p:spPr>
        <p:txBody>
          <a:bodyPr wrap="square">
            <a:spAutoFit/>
          </a:bodyPr>
          <a:lstStyle/>
          <a:p>
            <a:pPr lvl="1"/>
            <a:r>
              <a:rPr lang="en-US" altLang="zh-CN" sz="1600"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Learning with fixed model reuse strategy</a:t>
            </a:r>
          </a:p>
        </p:txBody>
      </p:sp>
      <p:sp>
        <p:nvSpPr>
          <p:cNvPr id="8" name="标题 1">
            <a:extLst>
              <a:ext uri="{FF2B5EF4-FFF2-40B4-BE49-F238E27FC236}">
                <a16:creationId xmlns:a16="http://schemas.microsoft.com/office/drawing/2014/main" id="{BADB0187-3205-43EC-A0CD-5FA61FC127FB}"/>
              </a:ext>
            </a:extLst>
          </p:cNvPr>
          <p:cNvSpPr>
            <a:spLocks noGrp="1"/>
          </p:cNvSpPr>
          <p:nvPr>
            <p:ph type="title"/>
          </p:nvPr>
        </p:nvSpPr>
        <p:spPr>
          <a:xfrm>
            <a:off x="250824" y="214474"/>
            <a:ext cx="7525532" cy="730250"/>
          </a:xfrm>
        </p:spPr>
        <p:txBody>
          <a:bodyPr>
            <a:normAutofit fontScale="90000"/>
          </a:bodyPr>
          <a:lstStyle/>
          <a:p>
            <a:r>
              <a:rPr lang="en-US" altLang="zh-CN" sz="3200" dirty="0">
                <a:latin typeface="Palatino Linotype" panose="02040502050505030304" pitchFamily="18" charset="0"/>
                <a:ea typeface="Verdana" panose="020B0604030504040204" pitchFamily="34" charset="0"/>
              </a:rPr>
              <a:t>Learning extensively vs. Limited Resources</a:t>
            </a:r>
            <a:endParaRPr lang="zh-CN" altLang="en-US" sz="3200" dirty="0">
              <a:latin typeface="Palatino Linotype" panose="02040502050505030304" pitchFamily="18" charset="0"/>
            </a:endParaRPr>
          </a:p>
        </p:txBody>
      </p:sp>
    </p:spTree>
    <p:extLst>
      <p:ext uri="{BB962C8B-B14F-4D97-AF65-F5344CB8AC3E}">
        <p14:creationId xmlns:p14="http://schemas.microsoft.com/office/powerpoint/2010/main" val="363049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fade">
                                      <p:cBhvr>
                                        <p:cTn id="10"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微软雅黑" panose="020B0503020204020204" pitchFamily="34" charset="-122"/>
              <a:ea typeface="微软雅黑" panose="020B0503020204020204" pitchFamily="34" charset="-122"/>
              <a:sym typeface="+mn-ea"/>
            </a:endParaRPr>
          </a:p>
          <a:p>
            <a:pPr>
              <a:spcAft>
                <a:spcPts val="0"/>
              </a:spcAft>
              <a:defRPr/>
            </a:pP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分布式训练</a:t>
            </a:r>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+PANs</a:t>
            </a:r>
            <a:endPar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78" name="文本框 77"/>
          <p:cNvSpPr txBox="1"/>
          <p:nvPr/>
        </p:nvSpPr>
        <p:spPr>
          <a:xfrm>
            <a:off x="244516" y="1321662"/>
            <a:ext cx="8791980" cy="461665"/>
          </a:xfrm>
          <a:prstGeom prst="rect">
            <a:avLst/>
          </a:prstGeom>
          <a:noFill/>
        </p:spPr>
        <p:txBody>
          <a:bodyPr wrap="square" rtlCol="0">
            <a:spAutoFit/>
          </a:bodyPr>
          <a:lstStyle/>
          <a:p>
            <a:r>
              <a:rPr lang="zh-CN" altLang="en-US" dirty="0">
                <a:ea typeface="楷体" panose="02010609060101010101" pitchFamily="49" charset="-122"/>
                <a:cs typeface="Times New Roman" panose="02020603050405020304" pitchFamily="18" charset="0"/>
              </a:rPr>
              <a:t>为什么带有位置编码的神经网络应用到分布式训练会有效：</a:t>
            </a:r>
            <a:endParaRPr lang="en-US" altLang="zh-CN" dirty="0">
              <a:ea typeface="楷体" panose="02010609060101010101" pitchFamily="49" charset="-122"/>
              <a:cs typeface="Times New Roman" panose="02020603050405020304" pitchFamily="18" charset="0"/>
            </a:endParaRPr>
          </a:p>
        </p:txBody>
      </p:sp>
      <p:grpSp>
        <p:nvGrpSpPr>
          <p:cNvPr id="2" name="组合 1"/>
          <p:cNvGrpSpPr/>
          <p:nvPr/>
        </p:nvGrpSpPr>
        <p:grpSpPr>
          <a:xfrm>
            <a:off x="323528" y="2132856"/>
            <a:ext cx="8208912" cy="3744416"/>
            <a:chOff x="539552" y="2132856"/>
            <a:chExt cx="7704856" cy="3384714"/>
          </a:xfrm>
        </p:grpSpPr>
        <p:sp>
          <p:nvSpPr>
            <p:cNvPr id="4" name="矩形 3"/>
            <p:cNvSpPr/>
            <p:nvPr/>
          </p:nvSpPr>
          <p:spPr bwMode="auto">
            <a:xfrm>
              <a:off x="539552" y="2132856"/>
              <a:ext cx="3672408" cy="338471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8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611560" y="2205202"/>
              <a:ext cx="3456384" cy="3282882"/>
            </a:xfrm>
            <a:prstGeom prst="rect">
              <a:avLst/>
            </a:prstGeom>
            <a:noFill/>
          </p:spPr>
          <p:txBody>
            <a:bodyPr wrap="square" rtlCol="0">
              <a:spAutoFit/>
            </a:bodyPr>
            <a:lstStyle/>
            <a:p>
              <a:r>
                <a:rPr lang="zh-CN" altLang="en-US" sz="2800" dirty="0">
                  <a:ea typeface="楷体" panose="02010609060101010101" pitchFamily="49" charset="-122"/>
                  <a:cs typeface="Times New Roman" panose="02020603050405020304" pitchFamily="18" charset="0"/>
                </a:rPr>
                <a:t>直观解释：</a:t>
              </a:r>
              <a:endParaRPr lang="en-US" altLang="zh-CN" sz="2800" dirty="0">
                <a:ea typeface="楷体" panose="02010609060101010101" pitchFamily="49" charset="-122"/>
                <a:cs typeface="Times New Roman" panose="02020603050405020304" pitchFamily="18" charset="0"/>
              </a:endParaRPr>
            </a:p>
            <a:p>
              <a:endParaRPr lang="en-US" altLang="zh-CN" sz="2000" dirty="0">
                <a:ea typeface="楷体" panose="02010609060101010101" pitchFamily="49" charset="-122"/>
                <a:cs typeface="Times New Roman" panose="02020603050405020304" pitchFamily="18" charset="0"/>
              </a:endParaRPr>
            </a:p>
            <a:p>
              <a:r>
                <a:rPr lang="en-US" altLang="zh-CN" sz="2000" dirty="0">
                  <a:ea typeface="楷体" panose="02010609060101010101" pitchFamily="49" charset="-122"/>
                  <a:cs typeface="Times New Roman" panose="02020603050405020304" pitchFamily="18" charset="0"/>
                </a:rPr>
                <a:t>PANs</a:t>
              </a:r>
              <a:r>
                <a:rPr lang="zh-CN" altLang="en-US" sz="2000" dirty="0">
                  <a:ea typeface="楷体" panose="02010609060101010101" pitchFamily="49" charset="-122"/>
                  <a:cs typeface="Times New Roman" panose="02020603050405020304" pitchFamily="18" charset="0"/>
                </a:rPr>
                <a:t>将神经元和其位置紧密关联，在异构数据情况下，局部模型的神经元会尽量避免错位现象，因为神经元错位之后会使得输出变化，从而导致训练误差变大以及训练不稳定</a:t>
              </a:r>
              <a:endParaRPr lang="en-US" altLang="zh-CN" sz="2000" dirty="0">
                <a:ea typeface="楷体" panose="02010609060101010101" pitchFamily="49" charset="-122"/>
                <a:cs typeface="Times New Roman" panose="02020603050405020304" pitchFamily="18" charset="0"/>
              </a:endParaRPr>
            </a:p>
            <a:p>
              <a:endParaRPr lang="en-US" altLang="zh-CN" sz="2000" dirty="0">
                <a:ea typeface="楷体" panose="02010609060101010101" pitchFamily="49" charset="-122"/>
                <a:cs typeface="Times New Roman" panose="02020603050405020304" pitchFamily="18" charset="0"/>
              </a:endParaRPr>
            </a:p>
            <a:p>
              <a:endParaRPr lang="en-US" altLang="zh-CN" sz="2000" i="1" dirty="0">
                <a:solidFill>
                  <a:srgbClr val="FF0000"/>
                </a:solidFill>
                <a:ea typeface="楷体" panose="02010609060101010101" pitchFamily="49" charset="-122"/>
                <a:cs typeface="Times New Roman" panose="02020603050405020304" pitchFamily="18" charset="0"/>
              </a:endParaRPr>
            </a:p>
            <a:p>
              <a:pPr algn="ctr"/>
              <a:r>
                <a:rPr lang="zh-CN" altLang="en-US" sz="2200" i="1" dirty="0">
                  <a:solidFill>
                    <a:srgbClr val="FF0000"/>
                  </a:solidFill>
                  <a:ea typeface="楷体" panose="02010609060101010101" pitchFamily="49" charset="-122"/>
                  <a:cs typeface="Times New Roman" panose="02020603050405020304" pitchFamily="18" charset="0"/>
                </a:rPr>
                <a:t>为了求稳，神经元不会错位</a:t>
              </a:r>
            </a:p>
          </p:txBody>
        </p:sp>
        <p:sp>
          <p:nvSpPr>
            <p:cNvPr id="6" name="矩形 5"/>
            <p:cNvSpPr/>
            <p:nvPr/>
          </p:nvSpPr>
          <p:spPr bwMode="auto">
            <a:xfrm>
              <a:off x="4572000" y="2132856"/>
              <a:ext cx="3672408" cy="338471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8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p:cNvSpPr txBox="1"/>
            <p:nvPr/>
          </p:nvSpPr>
          <p:spPr>
            <a:xfrm>
              <a:off x="4591452" y="2191290"/>
              <a:ext cx="3600400" cy="3310704"/>
            </a:xfrm>
            <a:prstGeom prst="rect">
              <a:avLst/>
            </a:prstGeom>
            <a:noFill/>
          </p:spPr>
          <p:txBody>
            <a:bodyPr wrap="square" rtlCol="0">
              <a:spAutoFit/>
            </a:bodyPr>
            <a:lstStyle/>
            <a:p>
              <a:r>
                <a:rPr lang="zh-CN" altLang="en-US" sz="2800" dirty="0">
                  <a:ea typeface="楷体" panose="02010609060101010101" pitchFamily="49" charset="-122"/>
                  <a:cs typeface="Times New Roman" panose="02020603050405020304" pitchFamily="18" charset="0"/>
                </a:rPr>
                <a:t>理论解释：</a:t>
              </a:r>
              <a:endParaRPr lang="en-US" altLang="zh-CN" sz="2800" dirty="0">
                <a:ea typeface="楷体" panose="02010609060101010101" pitchFamily="49" charset="-122"/>
                <a:cs typeface="Times New Roman" panose="02020603050405020304" pitchFamily="18" charset="0"/>
              </a:endParaRPr>
            </a:p>
            <a:p>
              <a:endParaRPr lang="en-US" altLang="zh-CN" sz="2000" dirty="0">
                <a:ea typeface="楷体" panose="02010609060101010101" pitchFamily="49" charset="-122"/>
                <a:cs typeface="Times New Roman" panose="02020603050405020304" pitchFamily="18" charset="0"/>
              </a:endParaRPr>
            </a:p>
            <a:p>
              <a:r>
                <a:rPr lang="zh-CN" altLang="en-US" sz="2000" dirty="0">
                  <a:ea typeface="楷体" panose="02010609060101010101" pitchFamily="49" charset="-122"/>
                  <a:cs typeface="Times New Roman" panose="02020603050405020304" pitchFamily="18" charset="0"/>
                </a:rPr>
                <a:t>各个客户端前向训练过程有共同的成分，位置编码。梯度更新过程也有一致的成分，位置编码越强，梯度更新方向越一致</a:t>
              </a:r>
              <a:endParaRPr lang="en-US" altLang="zh-CN" sz="2000" dirty="0">
                <a:ea typeface="楷体" panose="02010609060101010101" pitchFamily="49" charset="-122"/>
                <a:cs typeface="Times New Roman" panose="02020603050405020304" pitchFamily="18" charset="0"/>
              </a:endParaRPr>
            </a:p>
            <a:p>
              <a:endParaRPr lang="en-US" altLang="zh-CN" sz="2000" dirty="0">
                <a:ea typeface="楷体" panose="02010609060101010101" pitchFamily="49" charset="-122"/>
                <a:cs typeface="Times New Roman" panose="02020603050405020304" pitchFamily="18" charset="0"/>
              </a:endParaRPr>
            </a:p>
            <a:p>
              <a:endParaRPr lang="en-US" altLang="zh-CN" sz="2000" dirty="0">
                <a:ea typeface="楷体" panose="02010609060101010101" pitchFamily="49" charset="-122"/>
                <a:cs typeface="Times New Roman" panose="02020603050405020304" pitchFamily="18" charset="0"/>
              </a:endParaRPr>
            </a:p>
            <a:p>
              <a:endParaRPr lang="en-US" altLang="zh-CN" sz="2000" i="1" dirty="0">
                <a:solidFill>
                  <a:srgbClr val="FF0000"/>
                </a:solidFill>
                <a:ea typeface="楷体" panose="02010609060101010101" pitchFamily="49" charset="-122"/>
                <a:cs typeface="Times New Roman" panose="02020603050405020304" pitchFamily="18" charset="0"/>
              </a:endParaRPr>
            </a:p>
            <a:p>
              <a:pPr algn="ctr"/>
              <a:endParaRPr lang="en-US" altLang="zh-CN" sz="2200" i="1" dirty="0">
                <a:solidFill>
                  <a:srgbClr val="FF0000"/>
                </a:solidFill>
                <a:ea typeface="楷体" panose="02010609060101010101" pitchFamily="49" charset="-122"/>
                <a:cs typeface="Times New Roman" panose="02020603050405020304" pitchFamily="18" charset="0"/>
              </a:endParaRPr>
            </a:p>
            <a:p>
              <a:pPr algn="ctr"/>
              <a:r>
                <a:rPr lang="zh-CN" altLang="en-US" sz="2200" i="1" dirty="0">
                  <a:solidFill>
                    <a:srgbClr val="FF0000"/>
                  </a:solidFill>
                  <a:ea typeface="楷体" panose="02010609060101010101" pitchFamily="49" charset="-122"/>
                  <a:cs typeface="Times New Roman" panose="02020603050405020304" pitchFamily="18" charset="0"/>
                </a:rPr>
                <a:t>客户端共享信息：梯度正则化</a:t>
              </a:r>
            </a:p>
          </p:txBody>
        </p:sp>
        <p:pic>
          <p:nvPicPr>
            <p:cNvPr id="8" name="图片 7"/>
            <p:cNvPicPr>
              <a:picLocks noChangeAspect="1"/>
            </p:cNvPicPr>
            <p:nvPr/>
          </p:nvPicPr>
          <p:blipFill>
            <a:blip r:embed="rId3"/>
            <a:stretch>
              <a:fillRect/>
            </a:stretch>
          </p:blipFill>
          <p:spPr>
            <a:xfrm>
              <a:off x="5067845" y="4215757"/>
              <a:ext cx="2947258" cy="814803"/>
            </a:xfrm>
            <a:prstGeom prst="rect">
              <a:avLst/>
            </a:prstGeom>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E739856A-BDC4-45AA-81E0-399EEE905A27}"/>
              </a:ext>
            </a:extLst>
          </p:cNvPr>
          <p:cNvGrpSpPr/>
          <p:nvPr/>
        </p:nvGrpSpPr>
        <p:grpSpPr>
          <a:xfrm>
            <a:off x="323528" y="1679536"/>
            <a:ext cx="3099069" cy="4124278"/>
            <a:chOff x="554044" y="1679536"/>
            <a:chExt cx="3099069" cy="4124278"/>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620" y="2055804"/>
              <a:ext cx="2501041" cy="1750285"/>
            </a:xfrm>
            <a:prstGeom prst="rect">
              <a:avLst/>
            </a:prstGeom>
          </p:spPr>
        </p:pic>
        <p:sp>
          <p:nvSpPr>
            <p:cNvPr id="20" name="文本框 19"/>
            <p:cNvSpPr txBox="1"/>
            <p:nvPr/>
          </p:nvSpPr>
          <p:spPr>
            <a:xfrm>
              <a:off x="560388" y="1679536"/>
              <a:ext cx="2501041" cy="400110"/>
            </a:xfrm>
            <a:prstGeom prst="rect">
              <a:avLst/>
            </a:prstGeom>
            <a:noFill/>
          </p:spPr>
          <p:txBody>
            <a:bodyPr wrap="square" rtlCol="0">
              <a:spAutoFit/>
            </a:bodyPr>
            <a:lstStyle/>
            <a:p>
              <a:r>
                <a:rPr lang="en-US" altLang="zh-CN" sz="2000" dirty="0">
                  <a:latin typeface="Palatino Linotype" panose="02040502050505030304" pitchFamily="18" charset="0"/>
                  <a:cs typeface="Times New Roman" panose="02020603050405020304" pitchFamily="18" charset="0"/>
                </a:rPr>
                <a:t>Image Classification</a:t>
              </a:r>
              <a:endParaRPr lang="zh-CN" altLang="en-US" sz="2000" dirty="0">
                <a:latin typeface="Palatino Linotype" panose="02040502050505030304" pitchFamily="18" charset="0"/>
                <a:cs typeface="Times New Roman" panose="02020603050405020304" pitchFamily="18"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1620" y="4401108"/>
              <a:ext cx="2501493" cy="1402706"/>
            </a:xfrm>
            <a:prstGeom prst="rect">
              <a:avLst/>
            </a:prstGeom>
          </p:spPr>
        </p:pic>
        <p:sp>
          <p:nvSpPr>
            <p:cNvPr id="22" name="文本框 21"/>
            <p:cNvSpPr txBox="1"/>
            <p:nvPr/>
          </p:nvSpPr>
          <p:spPr>
            <a:xfrm>
              <a:off x="554044" y="3927778"/>
              <a:ext cx="2501041" cy="400110"/>
            </a:xfrm>
            <a:prstGeom prst="rect">
              <a:avLst/>
            </a:prstGeom>
            <a:noFill/>
          </p:spPr>
          <p:txBody>
            <a:bodyPr wrap="square" rtlCol="0">
              <a:spAutoFit/>
            </a:bodyPr>
            <a:lstStyle/>
            <a:p>
              <a:r>
                <a:rPr kumimoji="1" lang="en-US" altLang="zh-CN" sz="2000" dirty="0">
                  <a:latin typeface="Palatino Linotype" panose="02040502050505030304" pitchFamily="18" charset="0"/>
                  <a:cs typeface="Times New Roman" panose="02020603050405020304" pitchFamily="18" charset="0"/>
                </a:rPr>
                <a:t>ID</a:t>
              </a:r>
              <a:r>
                <a:rPr kumimoji="1" lang="zh-CN" altLang="en-US" sz="2000" dirty="0">
                  <a:latin typeface="Palatino Linotype" panose="02040502050505030304" pitchFamily="18" charset="0"/>
                  <a:cs typeface="Times New Roman" panose="02020603050405020304" pitchFamily="18" charset="0"/>
                </a:rPr>
                <a:t> </a:t>
              </a:r>
              <a:r>
                <a:rPr kumimoji="1" lang="en-US" altLang="zh-CN" sz="2000" dirty="0">
                  <a:latin typeface="Palatino Linotype" panose="02040502050505030304" pitchFamily="18" charset="0"/>
                  <a:cs typeface="Times New Roman" panose="02020603050405020304" pitchFamily="18" charset="0"/>
                </a:rPr>
                <a:t>recognition</a:t>
              </a:r>
              <a:r>
                <a:rPr kumimoji="1" lang="zh-CN" altLang="en-US" sz="2000" dirty="0">
                  <a:latin typeface="Palatino Linotype" panose="02040502050505030304" pitchFamily="18" charset="0"/>
                  <a:cs typeface="Times New Roman" panose="02020603050405020304" pitchFamily="18" charset="0"/>
                </a:rPr>
                <a:t> </a:t>
              </a:r>
              <a:endParaRPr lang="zh-CN" altLang="en-US" sz="2000" dirty="0">
                <a:latin typeface="Palatino Linotype" panose="02040502050505030304" pitchFamily="18" charset="0"/>
                <a:cs typeface="Times New Roman" panose="02020603050405020304" pitchFamily="18" charset="0"/>
              </a:endParaRPr>
            </a:p>
          </p:txBody>
        </p:sp>
      </p:grpSp>
      <p:sp>
        <p:nvSpPr>
          <p:cNvPr id="15" name="文本框 14"/>
          <p:cNvSpPr txBox="1"/>
          <p:nvPr/>
        </p:nvSpPr>
        <p:spPr>
          <a:xfrm>
            <a:off x="5425021" y="1373892"/>
            <a:ext cx="3005034" cy="400110"/>
          </a:xfrm>
          <a:prstGeom prst="rect">
            <a:avLst/>
          </a:prstGeom>
          <a:noFill/>
        </p:spPr>
        <p:txBody>
          <a:bodyPr wrap="square" rtlCol="0">
            <a:spAutoFit/>
          </a:bodyPr>
          <a:lstStyle/>
          <a:p>
            <a:r>
              <a:rPr lang="en-US" altLang="zh-CN" sz="2000" dirty="0">
                <a:latin typeface="Palatino Linotype" panose="02040502050505030304" pitchFamily="18" charset="0"/>
                <a:cs typeface="Times New Roman" panose="02020603050405020304" pitchFamily="18" charset="0"/>
              </a:rPr>
              <a:t>Additional Modalities </a:t>
            </a:r>
            <a:endParaRPr lang="zh-CN" altLang="en-US" sz="2000" dirty="0">
              <a:latin typeface="Palatino Linotype" panose="02040502050505030304" pitchFamily="18" charset="0"/>
              <a:cs typeface="Times New Roman" panose="02020603050405020304" pitchFamily="18" charset="0"/>
            </a:endParaRPr>
          </a:p>
        </p:txBody>
      </p:sp>
      <p:grpSp>
        <p:nvGrpSpPr>
          <p:cNvPr id="16" name="组合 15">
            <a:extLst>
              <a:ext uri="{FF2B5EF4-FFF2-40B4-BE49-F238E27FC236}">
                <a16:creationId xmlns:a16="http://schemas.microsoft.com/office/drawing/2014/main" id="{42EF8205-8030-40C1-BD2D-B63C1D58704D}"/>
              </a:ext>
            </a:extLst>
          </p:cNvPr>
          <p:cNvGrpSpPr/>
          <p:nvPr/>
        </p:nvGrpSpPr>
        <p:grpSpPr>
          <a:xfrm>
            <a:off x="3080944" y="1463027"/>
            <a:ext cx="5074706" cy="2123401"/>
            <a:chOff x="3080944" y="1463027"/>
            <a:chExt cx="5074706" cy="2123401"/>
          </a:xfrm>
        </p:grpSpPr>
        <p:grpSp>
          <p:nvGrpSpPr>
            <p:cNvPr id="14" name="组合 13">
              <a:extLst>
                <a:ext uri="{FF2B5EF4-FFF2-40B4-BE49-F238E27FC236}">
                  <a16:creationId xmlns:a16="http://schemas.microsoft.com/office/drawing/2014/main" id="{CDE18B6C-7C6F-4C4E-8CEE-BAB921890A64}"/>
                </a:ext>
              </a:extLst>
            </p:cNvPr>
            <p:cNvGrpSpPr/>
            <p:nvPr/>
          </p:nvGrpSpPr>
          <p:grpSpPr>
            <a:xfrm>
              <a:off x="3675169" y="1806612"/>
              <a:ext cx="4480481" cy="1779816"/>
              <a:chOff x="3675169" y="1806612"/>
              <a:chExt cx="4480481" cy="1779816"/>
            </a:xfrm>
          </p:grpSpPr>
          <p:grpSp>
            <p:nvGrpSpPr>
              <p:cNvPr id="12" name="组合 11">
                <a:extLst>
                  <a:ext uri="{FF2B5EF4-FFF2-40B4-BE49-F238E27FC236}">
                    <a16:creationId xmlns:a16="http://schemas.microsoft.com/office/drawing/2014/main" id="{F0AF6E0F-65AE-4AAB-B407-A46064788D0C}"/>
                  </a:ext>
                </a:extLst>
              </p:cNvPr>
              <p:cNvGrpSpPr/>
              <p:nvPr/>
            </p:nvGrpSpPr>
            <p:grpSpPr>
              <a:xfrm>
                <a:off x="5395714" y="1806612"/>
                <a:ext cx="2759936" cy="1779816"/>
                <a:chOff x="5395714" y="1806612"/>
                <a:chExt cx="2759936" cy="1779816"/>
              </a:xfrm>
            </p:grpSpPr>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714" y="2006667"/>
                  <a:ext cx="2759936" cy="1579761"/>
                </a:xfrm>
                <a:prstGeom prst="rect">
                  <a:avLst/>
                </a:prstGeom>
              </p:spPr>
            </p:pic>
            <p:sp>
              <p:nvSpPr>
                <p:cNvPr id="26" name="矩形 25"/>
                <p:cNvSpPr>
                  <a:spLocks noChangeArrowheads="1"/>
                </p:cNvSpPr>
                <p:nvPr/>
              </p:nvSpPr>
              <p:spPr bwMode="auto">
                <a:xfrm>
                  <a:off x="5712082" y="1806612"/>
                  <a:ext cx="22279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spcBef>
                      <a:spcPct val="0"/>
                    </a:spcBef>
                    <a:buFontTx/>
                    <a:buNone/>
                  </a:pPr>
                  <a:r>
                    <a:rPr kumimoji="1" lang="en-US" altLang="zh-CN" sz="2000" dirty="0">
                      <a:solidFill>
                        <a:srgbClr val="FF0000"/>
                      </a:solidFill>
                      <a:latin typeface="Palatino Linotype" panose="02040502050505030304" pitchFamily="18" charset="0"/>
                      <a:cs typeface="Times New Roman" panose="02020603050405020304" pitchFamily="18" charset="0"/>
                    </a:rPr>
                    <a:t>Surrounding Text</a:t>
                  </a:r>
                  <a:endParaRPr kumimoji="1" lang="zh-CN" altLang="en-US" sz="2000" dirty="0">
                    <a:solidFill>
                      <a:srgbClr val="FF0000"/>
                    </a:solidFill>
                    <a:latin typeface="Palatino Linotype" panose="02040502050505030304" pitchFamily="18" charset="0"/>
                    <a:cs typeface="Times New Roman" panose="02020603050405020304" pitchFamily="18" charset="0"/>
                  </a:endParaRPr>
                </a:p>
              </p:txBody>
            </p:sp>
          </p:grpSp>
          <p:sp>
            <p:nvSpPr>
              <p:cNvPr id="27" name="加号 26"/>
              <p:cNvSpPr/>
              <p:nvPr/>
            </p:nvSpPr>
            <p:spPr bwMode="auto">
              <a:xfrm>
                <a:off x="3675169" y="2427694"/>
                <a:ext cx="745158" cy="764948"/>
              </a:xfrm>
              <a:prstGeom prst="mathPlus">
                <a:avLst/>
              </a:prstGeom>
              <a:solidFill>
                <a:srgbClr val="FF993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Palatino Linotype" panose="02040502050505030304" pitchFamily="18" charset="0"/>
                </a:endParaRPr>
              </a:p>
            </p:txBody>
          </p:sp>
        </p:grpSp>
        <p:sp>
          <p:nvSpPr>
            <p:cNvPr id="9" name="文本框 8"/>
            <p:cNvSpPr txBox="1"/>
            <p:nvPr/>
          </p:nvSpPr>
          <p:spPr>
            <a:xfrm>
              <a:off x="3080944" y="1463027"/>
              <a:ext cx="1933606" cy="307777"/>
            </a:xfrm>
            <a:prstGeom prst="rect">
              <a:avLst/>
            </a:prstGeom>
            <a:noFill/>
          </p:spPr>
          <p:txBody>
            <a:bodyPr wrap="square" rtlCol="0">
              <a:spAutoFit/>
            </a:bodyPr>
            <a:lstStyle/>
            <a:p>
              <a:pPr algn="ctr"/>
              <a:r>
                <a:rPr kumimoji="1" lang="en-US" altLang="zh-CN" sz="1400" dirty="0">
                  <a:latin typeface="Palatino Linotype" panose="02040502050505030304" pitchFamily="18" charset="0"/>
                  <a:ea typeface="Times New Roman" charset="0"/>
                  <a:cs typeface="Times New Roman" charset="0"/>
                </a:rPr>
                <a:t>[Li</a:t>
              </a:r>
              <a:r>
                <a:rPr kumimoji="1" lang="zh-CN" altLang="en-US" sz="1400" dirty="0">
                  <a:latin typeface="Palatino Linotype" panose="02040502050505030304" pitchFamily="18" charset="0"/>
                  <a:ea typeface="Times New Roman" charset="0"/>
                  <a:cs typeface="Times New Roman" charset="0"/>
                </a:rPr>
                <a:t> </a:t>
              </a:r>
              <a:r>
                <a:rPr kumimoji="1" lang="en-US" altLang="zh-CN" sz="1400" dirty="0">
                  <a:latin typeface="Palatino Linotype" panose="02040502050505030304" pitchFamily="18" charset="0"/>
                  <a:ea typeface="Times New Roman" charset="0"/>
                  <a:cs typeface="Times New Roman" charset="0"/>
                </a:rPr>
                <a:t>05; </a:t>
              </a:r>
              <a:r>
                <a:rPr kumimoji="1" lang="en-US" altLang="zh-CN" sz="1400" dirty="0" err="1">
                  <a:latin typeface="Palatino Linotype" panose="02040502050505030304" pitchFamily="18" charset="0"/>
                  <a:ea typeface="Times New Roman" charset="0"/>
                  <a:cs typeface="Times New Roman" charset="0"/>
                </a:rPr>
                <a:t>Andelson</a:t>
              </a:r>
              <a:r>
                <a:rPr kumimoji="1" lang="en-US" altLang="zh-CN" sz="1400" dirty="0">
                  <a:latin typeface="Palatino Linotype" panose="02040502050505030304" pitchFamily="18" charset="0"/>
                  <a:ea typeface="Times New Roman" charset="0"/>
                  <a:cs typeface="Times New Roman" charset="0"/>
                </a:rPr>
                <a:t> 14]</a:t>
              </a:r>
              <a:endParaRPr kumimoji="1" lang="zh-CN" altLang="en-US" sz="1400" dirty="0">
                <a:latin typeface="Palatino Linotype" panose="02040502050505030304" pitchFamily="18" charset="0"/>
                <a:ea typeface="Times New Roman" charset="0"/>
                <a:cs typeface="Times New Roman" charset="0"/>
              </a:endParaRPr>
            </a:p>
          </p:txBody>
        </p:sp>
      </p:grpSp>
      <p:grpSp>
        <p:nvGrpSpPr>
          <p:cNvPr id="17" name="组合 16">
            <a:extLst>
              <a:ext uri="{FF2B5EF4-FFF2-40B4-BE49-F238E27FC236}">
                <a16:creationId xmlns:a16="http://schemas.microsoft.com/office/drawing/2014/main" id="{6518345E-4870-4C3F-B495-FAE01677DF58}"/>
              </a:ext>
            </a:extLst>
          </p:cNvPr>
          <p:cNvGrpSpPr/>
          <p:nvPr/>
        </p:nvGrpSpPr>
        <p:grpSpPr>
          <a:xfrm>
            <a:off x="2877957" y="3856666"/>
            <a:ext cx="4961325" cy="1786060"/>
            <a:chOff x="2877957" y="3856666"/>
            <a:chExt cx="4961325" cy="1786060"/>
          </a:xfrm>
        </p:grpSpPr>
        <p:grpSp>
          <p:nvGrpSpPr>
            <p:cNvPr id="13" name="组合 12">
              <a:extLst>
                <a:ext uri="{FF2B5EF4-FFF2-40B4-BE49-F238E27FC236}">
                  <a16:creationId xmlns:a16="http://schemas.microsoft.com/office/drawing/2014/main" id="{A62BA2AD-8D0C-4533-AAEB-172224A54CBA}"/>
                </a:ext>
              </a:extLst>
            </p:cNvPr>
            <p:cNvGrpSpPr/>
            <p:nvPr/>
          </p:nvGrpSpPr>
          <p:grpSpPr>
            <a:xfrm>
              <a:off x="5712082" y="3856666"/>
              <a:ext cx="2127200" cy="1786060"/>
              <a:chOff x="5712082" y="3856666"/>
              <a:chExt cx="2127200" cy="1786060"/>
            </a:xfrm>
          </p:grpSpPr>
          <p:pic>
            <p:nvPicPr>
              <p:cNvPr id="19" name="图片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12082" y="4388264"/>
                <a:ext cx="2127200" cy="125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p:cNvSpPr>
                <a:spLocks noChangeArrowheads="1"/>
              </p:cNvSpPr>
              <p:nvPr/>
            </p:nvSpPr>
            <p:spPr bwMode="auto">
              <a:xfrm>
                <a:off x="5939165" y="3856666"/>
                <a:ext cx="16546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Comic Sans MS" panose="030F0702030302020204" pitchFamily="66" charset="0"/>
                    <a:ea typeface="宋体" panose="02010600030101010101" pitchFamily="2" charset="-122"/>
                  </a:defRPr>
                </a:lvl1pPr>
                <a:lvl2pPr marL="742950" indent="-285750">
                  <a:spcBef>
                    <a:spcPct val="20000"/>
                  </a:spcBef>
                  <a:buChar char="–"/>
                  <a:defRPr sz="2400">
                    <a:solidFill>
                      <a:schemeClr val="tx1"/>
                    </a:solidFill>
                    <a:latin typeface="Comic Sans MS" panose="030F0702030302020204" pitchFamily="66" charset="0"/>
                    <a:ea typeface="宋体" panose="02010600030101010101" pitchFamily="2" charset="-122"/>
                  </a:defRPr>
                </a:lvl2pPr>
                <a:lvl3pPr marL="1143000" indent="-228600">
                  <a:spcBef>
                    <a:spcPct val="20000"/>
                  </a:spcBef>
                  <a:buChar char="•"/>
                  <a:defRPr sz="2000">
                    <a:solidFill>
                      <a:schemeClr val="tx1"/>
                    </a:solidFill>
                    <a:latin typeface="Comic Sans MS" panose="030F0702030302020204" pitchFamily="66" charset="0"/>
                    <a:ea typeface="宋体" panose="02010600030101010101" pitchFamily="2" charset="-122"/>
                  </a:defRPr>
                </a:lvl3pPr>
                <a:lvl4pPr marL="1600200" indent="-228600">
                  <a:spcBef>
                    <a:spcPct val="20000"/>
                  </a:spcBef>
                  <a:buChar char="–"/>
                  <a:defRPr sz="2000">
                    <a:solidFill>
                      <a:schemeClr val="tx1"/>
                    </a:solidFill>
                    <a:latin typeface="Comic Sans MS" panose="030F0702030302020204" pitchFamily="66" charset="0"/>
                    <a:ea typeface="宋体" panose="02010600030101010101" pitchFamily="2" charset="-122"/>
                  </a:defRPr>
                </a:lvl4pPr>
                <a:lvl5pPr marL="2057400" indent="-228600">
                  <a:spcBef>
                    <a:spcPct val="20000"/>
                  </a:spcBef>
                  <a:buChar char="»"/>
                  <a:defRPr sz="20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ea typeface="宋体" panose="02010600030101010101" pitchFamily="2" charset="-122"/>
                  </a:defRPr>
                </a:lvl9pPr>
              </a:lstStyle>
              <a:p>
                <a:pPr eaLnBrk="1" hangingPunct="1">
                  <a:spcBef>
                    <a:spcPct val="0"/>
                  </a:spcBef>
                  <a:buFontTx/>
                  <a:buNone/>
                </a:pPr>
                <a:r>
                  <a:rPr kumimoji="1" lang="en-US" altLang="zh-CN" sz="2000" dirty="0">
                    <a:solidFill>
                      <a:srgbClr val="FF0000"/>
                    </a:solidFill>
                    <a:latin typeface="Palatino Linotype" panose="02040502050505030304" pitchFamily="18" charset="0"/>
                    <a:cs typeface="Times New Roman" panose="02020603050405020304" pitchFamily="18" charset="0"/>
                  </a:rPr>
                  <a:t>Finger</a:t>
                </a:r>
                <a:r>
                  <a:rPr kumimoji="1" lang="zh-CN" altLang="en-US" sz="2000" dirty="0">
                    <a:solidFill>
                      <a:srgbClr val="FF0000"/>
                    </a:solidFill>
                    <a:latin typeface="Palatino Linotype" panose="02040502050505030304" pitchFamily="18" charset="0"/>
                    <a:cs typeface="Times New Roman" panose="02020603050405020304" pitchFamily="18" charset="0"/>
                  </a:rPr>
                  <a:t> </a:t>
                </a:r>
                <a:r>
                  <a:rPr kumimoji="1" lang="en-US" altLang="zh-CN" sz="2000" dirty="0">
                    <a:solidFill>
                      <a:srgbClr val="FF0000"/>
                    </a:solidFill>
                    <a:latin typeface="Palatino Linotype" panose="02040502050505030304" pitchFamily="18" charset="0"/>
                    <a:cs typeface="Times New Roman" panose="02020603050405020304" pitchFamily="18" charset="0"/>
                  </a:rPr>
                  <a:t>prints</a:t>
                </a:r>
                <a:endParaRPr kumimoji="1" lang="zh-CN" altLang="en-US" sz="2000" dirty="0">
                  <a:solidFill>
                    <a:srgbClr val="FF0000"/>
                  </a:solidFill>
                  <a:latin typeface="Palatino Linotype" panose="02040502050505030304" pitchFamily="18" charset="0"/>
                  <a:cs typeface="Times New Roman" panose="02020603050405020304" pitchFamily="18" charset="0"/>
                </a:endParaRPr>
              </a:p>
            </p:txBody>
          </p:sp>
        </p:grpSp>
        <p:sp>
          <p:nvSpPr>
            <p:cNvPr id="3" name="加号 2"/>
            <p:cNvSpPr/>
            <p:nvPr/>
          </p:nvSpPr>
          <p:spPr bwMode="auto">
            <a:xfrm>
              <a:off x="3675169" y="4633021"/>
              <a:ext cx="745158" cy="764948"/>
            </a:xfrm>
            <a:prstGeom prst="mathPlus">
              <a:avLst/>
            </a:prstGeom>
            <a:solidFill>
              <a:srgbClr val="FF993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Palatino Linotype" panose="02040502050505030304" pitchFamily="18" charset="0"/>
              </a:endParaRPr>
            </a:p>
          </p:txBody>
        </p:sp>
        <p:sp>
          <p:nvSpPr>
            <p:cNvPr id="24" name="文本框 23"/>
            <p:cNvSpPr txBox="1"/>
            <p:nvPr/>
          </p:nvSpPr>
          <p:spPr>
            <a:xfrm>
              <a:off x="2877957" y="3902833"/>
              <a:ext cx="2339580" cy="307777"/>
            </a:xfrm>
            <a:prstGeom prst="rect">
              <a:avLst/>
            </a:prstGeom>
            <a:noFill/>
          </p:spPr>
          <p:txBody>
            <a:bodyPr wrap="square" rtlCol="0">
              <a:spAutoFit/>
            </a:bodyPr>
            <a:lstStyle/>
            <a:p>
              <a:pPr algn="ctr"/>
              <a:r>
                <a:rPr kumimoji="1" lang="en-US" altLang="zh-CN" sz="1400" dirty="0">
                  <a:latin typeface="Palatino Linotype" panose="02040502050505030304" pitchFamily="18" charset="0"/>
                  <a:ea typeface="Times New Roman" charset="0"/>
                  <a:cs typeface="Times New Roman" charset="0"/>
                </a:rPr>
                <a:t>[Tang</a:t>
              </a:r>
              <a:r>
                <a:rPr kumimoji="1" lang="zh-CN" altLang="en-US" sz="1400" dirty="0">
                  <a:latin typeface="Palatino Linotype" panose="02040502050505030304" pitchFamily="18" charset="0"/>
                  <a:ea typeface="Times New Roman" charset="0"/>
                  <a:cs typeface="Times New Roman" charset="0"/>
                </a:rPr>
                <a:t> </a:t>
              </a:r>
              <a:r>
                <a:rPr kumimoji="1" lang="en-US" altLang="zh-CN" sz="1400" dirty="0">
                  <a:latin typeface="Palatino Linotype" panose="02040502050505030304" pitchFamily="18" charset="0"/>
                  <a:ea typeface="Times New Roman" charset="0"/>
                  <a:cs typeface="Times New Roman" charset="0"/>
                </a:rPr>
                <a:t>15]</a:t>
              </a:r>
              <a:endParaRPr kumimoji="1" lang="zh-CN" altLang="en-US" sz="1400" dirty="0">
                <a:latin typeface="Palatino Linotype" panose="02040502050505030304" pitchFamily="18" charset="0"/>
                <a:ea typeface="Times New Roman" charset="0"/>
                <a:cs typeface="Times New Roman" charset="0"/>
              </a:endParaRPr>
            </a:p>
          </p:txBody>
        </p:sp>
      </p:grpSp>
      <p:sp>
        <p:nvSpPr>
          <p:cNvPr id="28" name="矩形 27">
            <a:extLst>
              <a:ext uri="{FF2B5EF4-FFF2-40B4-BE49-F238E27FC236}">
                <a16:creationId xmlns:a16="http://schemas.microsoft.com/office/drawing/2014/main" id="{E4EA25EC-CA9B-4D37-BEFA-0AB13BCFF7F5}"/>
              </a:ext>
            </a:extLst>
          </p:cNvPr>
          <p:cNvSpPr/>
          <p:nvPr/>
        </p:nvSpPr>
        <p:spPr>
          <a:xfrm>
            <a:off x="-468560" y="-44454"/>
            <a:ext cx="6516724" cy="338554"/>
          </a:xfrm>
          <a:prstGeom prst="rect">
            <a:avLst/>
          </a:prstGeom>
        </p:spPr>
        <p:txBody>
          <a:bodyPr wrap="square">
            <a:spAutoFit/>
          </a:bodyPr>
          <a:lstStyle/>
          <a:p>
            <a:pPr lvl="1"/>
            <a:r>
              <a:rPr lang="en-US" altLang="zh-CN" sz="1600"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Learning with fixed model reuse strategy</a:t>
            </a:r>
          </a:p>
        </p:txBody>
      </p:sp>
      <p:sp>
        <p:nvSpPr>
          <p:cNvPr id="33" name="标题 1">
            <a:extLst>
              <a:ext uri="{FF2B5EF4-FFF2-40B4-BE49-F238E27FC236}">
                <a16:creationId xmlns:a16="http://schemas.microsoft.com/office/drawing/2014/main" id="{D89A8654-7E5A-4751-84F9-C746C9F72810}"/>
              </a:ext>
            </a:extLst>
          </p:cNvPr>
          <p:cNvSpPr>
            <a:spLocks noGrp="1"/>
          </p:cNvSpPr>
          <p:nvPr>
            <p:ph type="title"/>
          </p:nvPr>
        </p:nvSpPr>
        <p:spPr>
          <a:xfrm>
            <a:off x="272802" y="296652"/>
            <a:ext cx="7165491" cy="730250"/>
          </a:xfrm>
        </p:spPr>
        <p:txBody>
          <a:bodyPr>
            <a:normAutofit/>
          </a:bodyPr>
          <a:lstStyle/>
          <a:p>
            <a:r>
              <a:rPr lang="en-US" altLang="zh-CN" sz="3200" dirty="0">
                <a:latin typeface="Palatino Linotype" panose="02040502050505030304" pitchFamily="18" charset="0"/>
              </a:rPr>
              <a:t>Multi-Modal Features Help</a:t>
            </a:r>
            <a:endParaRPr lang="zh-CN" altLang="en-US" sz="3200" dirty="0">
              <a:latin typeface="Palatino Linotype" panose="02040502050505030304" pitchFamily="18" charset="0"/>
            </a:endParaRPr>
          </a:p>
        </p:txBody>
      </p:sp>
    </p:spTree>
    <p:extLst>
      <p:ext uri="{BB962C8B-B14F-4D97-AF65-F5344CB8AC3E}">
        <p14:creationId xmlns:p14="http://schemas.microsoft.com/office/powerpoint/2010/main" val="3956243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E4EA25EC-CA9B-4D37-BEFA-0AB13BCFF7F5}"/>
              </a:ext>
            </a:extLst>
          </p:cNvPr>
          <p:cNvSpPr/>
          <p:nvPr/>
        </p:nvSpPr>
        <p:spPr>
          <a:xfrm>
            <a:off x="-468560" y="-44454"/>
            <a:ext cx="6516724" cy="338554"/>
          </a:xfrm>
          <a:prstGeom prst="rect">
            <a:avLst/>
          </a:prstGeom>
        </p:spPr>
        <p:txBody>
          <a:bodyPr wrap="square">
            <a:spAutoFit/>
          </a:bodyPr>
          <a:lstStyle/>
          <a:p>
            <a:pPr lvl="1"/>
            <a:r>
              <a:rPr lang="en-US" altLang="zh-CN" sz="1600"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Learning with fixed model reuse strategy</a:t>
            </a:r>
          </a:p>
        </p:txBody>
      </p:sp>
      <p:sp>
        <p:nvSpPr>
          <p:cNvPr id="33" name="标题 1">
            <a:extLst>
              <a:ext uri="{FF2B5EF4-FFF2-40B4-BE49-F238E27FC236}">
                <a16:creationId xmlns:a16="http://schemas.microsoft.com/office/drawing/2014/main" id="{D89A8654-7E5A-4751-84F9-C746C9F72810}"/>
              </a:ext>
            </a:extLst>
          </p:cNvPr>
          <p:cNvSpPr>
            <a:spLocks noGrp="1"/>
          </p:cNvSpPr>
          <p:nvPr>
            <p:ph type="title"/>
          </p:nvPr>
        </p:nvSpPr>
        <p:spPr>
          <a:xfrm>
            <a:off x="272802" y="296652"/>
            <a:ext cx="7165491" cy="730250"/>
          </a:xfrm>
        </p:spPr>
        <p:txBody>
          <a:bodyPr>
            <a:normAutofit fontScale="90000"/>
          </a:bodyPr>
          <a:lstStyle/>
          <a:p>
            <a:r>
              <a:rPr lang="en-US" altLang="zh-CN" sz="3200" dirty="0">
                <a:latin typeface="Palatino Linotype" panose="02040502050505030304" pitchFamily="18" charset="0"/>
              </a:rPr>
              <a:t>Extending of Multi-Modal: Fixed Models</a:t>
            </a:r>
            <a:endParaRPr lang="zh-CN" altLang="en-US" sz="3200" dirty="0">
              <a:latin typeface="Palatino Linotype" panose="02040502050505030304" pitchFamily="18" charset="0"/>
            </a:endParaRPr>
          </a:p>
        </p:txBody>
      </p:sp>
      <p:grpSp>
        <p:nvGrpSpPr>
          <p:cNvPr id="5" name="组合 4">
            <a:extLst>
              <a:ext uri="{FF2B5EF4-FFF2-40B4-BE49-F238E27FC236}">
                <a16:creationId xmlns:a16="http://schemas.microsoft.com/office/drawing/2014/main" id="{6346CFEA-B717-4F3F-8FA0-6D6EAD71DBCF}"/>
              </a:ext>
            </a:extLst>
          </p:cNvPr>
          <p:cNvGrpSpPr/>
          <p:nvPr/>
        </p:nvGrpSpPr>
        <p:grpSpPr>
          <a:xfrm>
            <a:off x="323528" y="1679536"/>
            <a:ext cx="3099069" cy="4124278"/>
            <a:chOff x="554044" y="1679536"/>
            <a:chExt cx="3099069" cy="4124278"/>
          </a:xfrm>
        </p:grpSpPr>
        <p:pic>
          <p:nvPicPr>
            <p:cNvPr id="6" name="图片 5">
              <a:extLst>
                <a:ext uri="{FF2B5EF4-FFF2-40B4-BE49-F238E27FC236}">
                  <a16:creationId xmlns:a16="http://schemas.microsoft.com/office/drawing/2014/main" id="{0FDE97D7-626D-49FF-9481-E4EB0535B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620" y="2055804"/>
              <a:ext cx="2501041" cy="1750285"/>
            </a:xfrm>
            <a:prstGeom prst="rect">
              <a:avLst/>
            </a:prstGeom>
          </p:spPr>
        </p:pic>
        <p:sp>
          <p:nvSpPr>
            <p:cNvPr id="7" name="文本框 6">
              <a:extLst>
                <a:ext uri="{FF2B5EF4-FFF2-40B4-BE49-F238E27FC236}">
                  <a16:creationId xmlns:a16="http://schemas.microsoft.com/office/drawing/2014/main" id="{DF2ABF1E-852D-4A3B-B769-441A89103355}"/>
                </a:ext>
              </a:extLst>
            </p:cNvPr>
            <p:cNvSpPr txBox="1"/>
            <p:nvPr/>
          </p:nvSpPr>
          <p:spPr>
            <a:xfrm>
              <a:off x="560388" y="1679536"/>
              <a:ext cx="2501041" cy="400110"/>
            </a:xfrm>
            <a:prstGeom prst="rect">
              <a:avLst/>
            </a:prstGeom>
            <a:noFill/>
          </p:spPr>
          <p:txBody>
            <a:bodyPr wrap="square" rtlCol="0">
              <a:spAutoFit/>
            </a:bodyPr>
            <a:lstStyle/>
            <a:p>
              <a:r>
                <a:rPr lang="en-US" altLang="zh-CN" sz="2000" dirty="0">
                  <a:latin typeface="Palatino Linotype" panose="02040502050505030304" pitchFamily="18" charset="0"/>
                  <a:cs typeface="Times New Roman" panose="02020603050405020304" pitchFamily="18" charset="0"/>
                </a:rPr>
                <a:t>Image Classification</a:t>
              </a:r>
              <a:endParaRPr lang="zh-CN" altLang="en-US" sz="2000" dirty="0">
                <a:latin typeface="Palatino Linotype" panose="0204050205050503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327C8EED-638B-4A3C-A35D-0C62112FB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1620" y="4401108"/>
              <a:ext cx="2501493" cy="1402706"/>
            </a:xfrm>
            <a:prstGeom prst="rect">
              <a:avLst/>
            </a:prstGeom>
          </p:spPr>
        </p:pic>
        <p:sp>
          <p:nvSpPr>
            <p:cNvPr id="9" name="文本框 8">
              <a:extLst>
                <a:ext uri="{FF2B5EF4-FFF2-40B4-BE49-F238E27FC236}">
                  <a16:creationId xmlns:a16="http://schemas.microsoft.com/office/drawing/2014/main" id="{4E5802E2-DF22-4B66-8D70-5D9CE2D836F5}"/>
                </a:ext>
              </a:extLst>
            </p:cNvPr>
            <p:cNvSpPr txBox="1"/>
            <p:nvPr/>
          </p:nvSpPr>
          <p:spPr>
            <a:xfrm>
              <a:off x="554044" y="3927778"/>
              <a:ext cx="2501041" cy="400110"/>
            </a:xfrm>
            <a:prstGeom prst="rect">
              <a:avLst/>
            </a:prstGeom>
            <a:noFill/>
          </p:spPr>
          <p:txBody>
            <a:bodyPr wrap="square" rtlCol="0">
              <a:spAutoFit/>
            </a:bodyPr>
            <a:lstStyle/>
            <a:p>
              <a:r>
                <a:rPr kumimoji="1" lang="en-US" altLang="zh-CN" sz="2000" dirty="0">
                  <a:latin typeface="Palatino Linotype" panose="02040502050505030304" pitchFamily="18" charset="0"/>
                  <a:cs typeface="Times New Roman" panose="02020603050405020304" pitchFamily="18" charset="0"/>
                </a:rPr>
                <a:t>ID</a:t>
              </a:r>
              <a:r>
                <a:rPr kumimoji="1" lang="zh-CN" altLang="en-US" sz="2000" dirty="0">
                  <a:latin typeface="Palatino Linotype" panose="02040502050505030304" pitchFamily="18" charset="0"/>
                  <a:cs typeface="Times New Roman" panose="02020603050405020304" pitchFamily="18" charset="0"/>
                </a:rPr>
                <a:t> </a:t>
              </a:r>
              <a:r>
                <a:rPr kumimoji="1" lang="en-US" altLang="zh-CN" sz="2000" dirty="0">
                  <a:latin typeface="Palatino Linotype" panose="02040502050505030304" pitchFamily="18" charset="0"/>
                  <a:cs typeface="Times New Roman" panose="02020603050405020304" pitchFamily="18" charset="0"/>
                </a:rPr>
                <a:t>recognition</a:t>
              </a:r>
              <a:r>
                <a:rPr kumimoji="1" lang="zh-CN" altLang="en-US" sz="2000" dirty="0">
                  <a:latin typeface="Palatino Linotype" panose="02040502050505030304" pitchFamily="18" charset="0"/>
                  <a:cs typeface="Times New Roman" panose="02020603050405020304" pitchFamily="18" charset="0"/>
                </a:rPr>
                <a:t> </a:t>
              </a:r>
              <a:endParaRPr lang="zh-CN" altLang="en-US" sz="2000" dirty="0">
                <a:latin typeface="Palatino Linotype" panose="02040502050505030304" pitchFamily="18" charset="0"/>
                <a:cs typeface="Times New Roman" panose="02020603050405020304" pitchFamily="18" charset="0"/>
              </a:endParaRPr>
            </a:p>
          </p:txBody>
        </p:sp>
      </p:grpSp>
      <p:sp>
        <p:nvSpPr>
          <p:cNvPr id="10" name="文本框 9">
            <a:extLst>
              <a:ext uri="{FF2B5EF4-FFF2-40B4-BE49-F238E27FC236}">
                <a16:creationId xmlns:a16="http://schemas.microsoft.com/office/drawing/2014/main" id="{ED94E7D2-0F23-45C6-AEB2-C91F8F210494}"/>
              </a:ext>
            </a:extLst>
          </p:cNvPr>
          <p:cNvSpPr txBox="1"/>
          <p:nvPr/>
        </p:nvSpPr>
        <p:spPr>
          <a:xfrm>
            <a:off x="5424041" y="2006119"/>
            <a:ext cx="2797875" cy="707886"/>
          </a:xfrm>
          <a:prstGeom prst="rect">
            <a:avLst/>
          </a:prstGeom>
          <a:noFill/>
        </p:spPr>
        <p:txBody>
          <a:bodyPr wrap="square" rtlCol="0">
            <a:spAutoFit/>
          </a:bodyPr>
          <a:lstStyle/>
          <a:p>
            <a:pPr algn="ctr"/>
            <a:r>
              <a:rPr lang="en-US" altLang="zh-CN" sz="2000" dirty="0">
                <a:latin typeface="Palatino Linotype" panose="02040502050505030304" pitchFamily="18" charset="0"/>
                <a:cs typeface="Times New Roman" panose="02020603050405020304" pitchFamily="18" charset="0"/>
              </a:rPr>
              <a:t>Related Fixed Models on other modalities</a:t>
            </a:r>
            <a:r>
              <a:rPr lang="zh-CN" altLang="en-US" sz="2000" dirty="0">
                <a:latin typeface="Palatino Linotype" panose="02040502050505030304" pitchFamily="18" charset="0"/>
                <a:cs typeface="Times New Roman" panose="02020603050405020304" pitchFamily="18" charset="0"/>
              </a:rPr>
              <a:t>？</a:t>
            </a:r>
          </a:p>
        </p:txBody>
      </p:sp>
      <p:sp>
        <p:nvSpPr>
          <p:cNvPr id="21" name="加号 20">
            <a:extLst>
              <a:ext uri="{FF2B5EF4-FFF2-40B4-BE49-F238E27FC236}">
                <a16:creationId xmlns:a16="http://schemas.microsoft.com/office/drawing/2014/main" id="{82B6F1D4-4B8A-4F51-8043-A9AA035095D7}"/>
              </a:ext>
            </a:extLst>
          </p:cNvPr>
          <p:cNvSpPr/>
          <p:nvPr/>
        </p:nvSpPr>
        <p:spPr bwMode="auto">
          <a:xfrm>
            <a:off x="4051004" y="3178618"/>
            <a:ext cx="745158" cy="764948"/>
          </a:xfrm>
          <a:prstGeom prst="mathPlus">
            <a:avLst/>
          </a:prstGeom>
          <a:solidFill>
            <a:srgbClr val="FF993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Palatino Linotype" panose="02040502050505030304" pitchFamily="18" charset="0"/>
            </a:endParaRPr>
          </a:p>
        </p:txBody>
      </p:sp>
      <p:sp>
        <p:nvSpPr>
          <p:cNvPr id="2" name="流程图: 磁盘 1">
            <a:extLst>
              <a:ext uri="{FF2B5EF4-FFF2-40B4-BE49-F238E27FC236}">
                <a16:creationId xmlns:a16="http://schemas.microsoft.com/office/drawing/2014/main" id="{22205FDF-C2C9-4CF0-A407-C7C38D0CF5D6}"/>
              </a:ext>
            </a:extLst>
          </p:cNvPr>
          <p:cNvSpPr/>
          <p:nvPr/>
        </p:nvSpPr>
        <p:spPr bwMode="auto">
          <a:xfrm>
            <a:off x="6015701" y="2939064"/>
            <a:ext cx="1760860" cy="1734050"/>
          </a:xfrm>
          <a:prstGeom prst="flowChartMagneticDisk">
            <a:avLst/>
          </a:prstGeom>
          <a:solidFill>
            <a:srgbClr val="66FF66"/>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426721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latin typeface="Times New Roman" panose="02020603050405020304" pitchFamily="18" charset="0"/>
                <a:cs typeface="Times New Roman" panose="02020603050405020304" pitchFamily="18" charset="0"/>
              </a:rPr>
              <a:t>Middle Levels</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of</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learners</a:t>
            </a:r>
            <a:endParaRPr lang="zh-CN" altLang="en-US" sz="32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5280023" y="3403705"/>
            <a:ext cx="3565085" cy="2614120"/>
          </a:xfrm>
          <a:prstGeom prst="rect">
            <a:avLst/>
          </a:prstGeom>
        </p:spPr>
      </p:pic>
      <p:sp>
        <p:nvSpPr>
          <p:cNvPr id="6" name="矩形 5"/>
          <p:cNvSpPr/>
          <p:nvPr/>
        </p:nvSpPr>
        <p:spPr>
          <a:xfrm>
            <a:off x="3311878" y="372049"/>
            <a:ext cx="184731" cy="400110"/>
          </a:xfrm>
          <a:prstGeom prst="rect">
            <a:avLst/>
          </a:prstGeom>
        </p:spPr>
        <p:txBody>
          <a:bodyPr wrap="none">
            <a:spAutoFit/>
          </a:bodyPr>
          <a:lstStyle/>
          <a:p>
            <a:endParaRPr lang="zh-CN" altLang="en-US" sz="2000" b="1"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258063" y="3695345"/>
            <a:ext cx="4027256" cy="584775"/>
          </a:xfrm>
          <a:prstGeom prst="rect">
            <a:avLst/>
          </a:prstGeom>
          <a:noFill/>
        </p:spPr>
        <p:txBody>
          <a:bodyPr wrap="none" rtlCol="0">
            <a:spAutoFit/>
          </a:bodyPr>
          <a:lstStyle/>
          <a:p>
            <a:r>
              <a:rPr lang="en-US" altLang="zh-CN" sz="3200" dirty="0" err="1">
                <a:latin typeface="Palatino Linotype" panose="02040502050505030304" pitchFamily="18" charset="0"/>
                <a:cs typeface="Times New Roman" panose="02020603050405020304" pitchFamily="18" charset="0"/>
              </a:rPr>
              <a:t>Learnware</a:t>
            </a:r>
            <a:r>
              <a:rPr lang="en-US" altLang="zh-CN" sz="3200" dirty="0">
                <a:latin typeface="Palatino Linotype" panose="02040502050505030304" pitchFamily="18" charset="0"/>
                <a:cs typeface="Times New Roman" panose="02020603050405020304" pitchFamily="18" charset="0"/>
              </a:rPr>
              <a:t> </a:t>
            </a:r>
            <a:r>
              <a:rPr lang="en-US" altLang="zh-CN" sz="2400" dirty="0">
                <a:latin typeface="Palatino Linotype" panose="02040502050505030304" pitchFamily="18" charset="0"/>
                <a:cs typeface="Times New Roman" panose="02020603050405020304" pitchFamily="18" charset="0"/>
              </a:rPr>
              <a:t>[Zhou 2016]: </a:t>
            </a:r>
            <a:endParaRPr lang="zh-CN" altLang="en-US" sz="2400" dirty="0">
              <a:latin typeface="Palatino Linotype" panose="02040502050505030304" pitchFamily="18" charset="0"/>
              <a:cs typeface="Times New Roman" panose="02020603050405020304" pitchFamily="18" charset="0"/>
            </a:endParaRPr>
          </a:p>
        </p:txBody>
      </p:sp>
      <p:sp>
        <p:nvSpPr>
          <p:cNvPr id="3" name="矩形 2"/>
          <p:cNvSpPr/>
          <p:nvPr/>
        </p:nvSpPr>
        <p:spPr>
          <a:xfrm>
            <a:off x="1319312" y="4508985"/>
            <a:ext cx="2651495" cy="1200329"/>
          </a:xfrm>
          <a:prstGeom prst="rect">
            <a:avLst/>
          </a:prstGeom>
        </p:spPr>
        <p:txBody>
          <a:bodyPr wrap="none">
            <a:spAutoFit/>
          </a:bodyPr>
          <a:lstStyle/>
          <a:p>
            <a:pPr marL="457200" indent="-457200">
              <a:buFont typeface="Arial" charset="0"/>
              <a:buChar char="•"/>
            </a:pPr>
            <a:r>
              <a:rPr lang="en-US" altLang="zh-CN" sz="2400" i="1" dirty="0">
                <a:solidFill>
                  <a:srgbClr val="FF0000"/>
                </a:solidFill>
                <a:latin typeface="Palatino Linotype" panose="02040502050505030304" pitchFamily="18" charset="0"/>
                <a:cs typeface="Times New Roman" panose="02020603050405020304" pitchFamily="18" charset="0"/>
              </a:rPr>
              <a:t>Reusable</a:t>
            </a:r>
          </a:p>
          <a:p>
            <a:pPr marL="457200" indent="-457200">
              <a:buFont typeface="Arial" charset="0"/>
              <a:buChar char="•"/>
            </a:pPr>
            <a:r>
              <a:rPr lang="en-US" altLang="zh-CN" sz="2400" i="1" dirty="0">
                <a:latin typeface="Palatino Linotype" panose="02040502050505030304" pitchFamily="18" charset="0"/>
                <a:cs typeface="Times New Roman" panose="02020603050405020304" pitchFamily="18" charset="0"/>
              </a:rPr>
              <a:t>Evolvable</a:t>
            </a:r>
          </a:p>
          <a:p>
            <a:pPr marL="457200" indent="-457200">
              <a:buFont typeface="Arial" charset="0"/>
              <a:buChar char="•"/>
            </a:pPr>
            <a:r>
              <a:rPr lang="en-US" altLang="zh-CN" sz="2400" i="1" dirty="0">
                <a:latin typeface="Palatino Linotype" panose="02040502050505030304" pitchFamily="18" charset="0"/>
                <a:cs typeface="Times New Roman" panose="02020603050405020304" pitchFamily="18" charset="0"/>
              </a:rPr>
              <a:t>Comprehensible</a:t>
            </a:r>
            <a:endParaRPr lang="zh-CN" altLang="en-US" sz="2400" i="1" dirty="0">
              <a:latin typeface="Palatino Linotype" panose="02040502050505030304" pitchFamily="18" charset="0"/>
              <a:cs typeface="Times New Roman" panose="02020603050405020304" pitchFamily="18" charset="0"/>
            </a:endParaRPr>
          </a:p>
        </p:txBody>
      </p:sp>
      <p:sp>
        <p:nvSpPr>
          <p:cNvPr id="8" name="文本框 7"/>
          <p:cNvSpPr txBox="1"/>
          <p:nvPr/>
        </p:nvSpPr>
        <p:spPr>
          <a:xfrm>
            <a:off x="3887924" y="6017825"/>
            <a:ext cx="5170769" cy="461665"/>
          </a:xfrm>
          <a:prstGeom prst="rect">
            <a:avLst/>
          </a:prstGeom>
          <a:noFill/>
        </p:spPr>
        <p:txBody>
          <a:bodyPr wrap="square" rtlCol="0">
            <a:spAutoFit/>
          </a:bodyPr>
          <a:lstStyle/>
          <a:p>
            <a:r>
              <a:rPr kumimoji="1" lang="en-US" altLang="zh-CN" dirty="0">
                <a:latin typeface="Palatino Linotype" panose="02040502050505030304" pitchFamily="18" charset="0"/>
              </a:rPr>
              <a:t>(</a:t>
            </a:r>
            <a:r>
              <a:rPr kumimoji="1" lang="en-US" altLang="zh-CN" dirty="0">
                <a:latin typeface="Palatino Linotype" panose="02040502050505030304" pitchFamily="18" charset="0"/>
                <a:ea typeface="Times New Roman" charset="0"/>
                <a:cs typeface="Times New Roman" charset="0"/>
              </a:rPr>
              <a:t>Reprinted from FCS, vol.10 No.4</a:t>
            </a:r>
            <a:r>
              <a:rPr kumimoji="1" lang="en-US" altLang="zh-CN" dirty="0">
                <a:latin typeface="Palatino Linotype" panose="02040502050505030304" pitchFamily="18" charset="0"/>
              </a:rPr>
              <a:t>)</a:t>
            </a:r>
            <a:endParaRPr kumimoji="1" lang="zh-CN" altLang="en-US" dirty="0">
              <a:latin typeface="Palatino Linotype" panose="02040502050505030304" pitchFamily="18" charset="0"/>
            </a:endParaRPr>
          </a:p>
        </p:txBody>
      </p:sp>
      <p:sp>
        <p:nvSpPr>
          <p:cNvPr id="11" name="文本框 10"/>
          <p:cNvSpPr txBox="1"/>
          <p:nvPr/>
        </p:nvSpPr>
        <p:spPr>
          <a:xfrm>
            <a:off x="250825" y="1252461"/>
            <a:ext cx="8893175" cy="2554545"/>
          </a:xfrm>
          <a:prstGeom prst="rect">
            <a:avLst/>
          </a:prstGeom>
          <a:noFill/>
        </p:spPr>
        <p:txBody>
          <a:bodyPr wrap="square" rtlCol="0">
            <a:spAutoFit/>
          </a:bodyPr>
          <a:lstStyle/>
          <a:p>
            <a:r>
              <a:rPr lang="en-US" altLang="zh-CN" sz="3200" dirty="0">
                <a:latin typeface="Palatino Linotype" panose="02040502050505030304" pitchFamily="18" charset="0"/>
                <a:cs typeface="Times New Roman" panose="02020603050405020304" pitchFamily="18" charset="0"/>
              </a:rPr>
              <a:t>Transfer Learning </a:t>
            </a:r>
            <a:r>
              <a:rPr lang="en-US" altLang="zh-CN" sz="2400" dirty="0">
                <a:latin typeface="Palatino Linotype" panose="02040502050505030304" pitchFamily="18" charset="0"/>
                <a:ea typeface="Times New Roman" charset="0"/>
                <a:cs typeface="Times New Roman" charset="0"/>
              </a:rPr>
              <a:t>[Yang 08; Yang </a:t>
            </a:r>
            <a:r>
              <a:rPr lang="tr-TR" altLang="zh-CN" sz="2400" dirty="0">
                <a:latin typeface="Palatino Linotype" panose="02040502050505030304" pitchFamily="18" charset="0"/>
                <a:ea typeface="Times New Roman" charset="0"/>
                <a:cs typeface="Times New Roman" charset="0"/>
              </a:rPr>
              <a:t>1</a:t>
            </a:r>
            <a:r>
              <a:rPr lang="en-US" altLang="zh-CN" sz="2400" dirty="0">
                <a:latin typeface="Palatino Linotype" panose="02040502050505030304" pitchFamily="18" charset="0"/>
                <a:ea typeface="Times New Roman" charset="0"/>
                <a:cs typeface="Times New Roman" charset="0"/>
              </a:rPr>
              <a:t>5;Wei 16]</a:t>
            </a:r>
            <a:r>
              <a:rPr lang="en-US" altLang="zh-CN" sz="2400" dirty="0">
                <a:latin typeface="Palatino Linotype" panose="02040502050505030304" pitchFamily="18" charset="0"/>
                <a:cs typeface="Times New Roman" panose="02020603050405020304" pitchFamily="18" charset="0"/>
              </a:rPr>
              <a:t>:</a:t>
            </a:r>
            <a:endParaRPr lang="en-US" altLang="zh-CN" sz="2400" dirty="0">
              <a:latin typeface="Palatino Linotype" panose="02040502050505030304" pitchFamily="18" charset="0"/>
              <a:ea typeface="Times New Roman" charset="0"/>
              <a:cs typeface="Times New Roman" charset="0"/>
            </a:endParaRPr>
          </a:p>
          <a:p>
            <a:r>
              <a:rPr lang="en-US" altLang="zh-CN" sz="2400" dirty="0">
                <a:latin typeface="Palatino Linotype" panose="02040502050505030304" pitchFamily="18" charset="0"/>
                <a:cs typeface="Times New Roman" panose="02020603050405020304" pitchFamily="18" charset="0"/>
              </a:rPr>
              <a:t> 	</a:t>
            </a:r>
            <a:r>
              <a:rPr lang="en-US" altLang="zh-CN" sz="2400" i="1" dirty="0">
                <a:latin typeface="Palatino Linotype" panose="02040502050505030304" pitchFamily="18" charset="0"/>
                <a:cs typeface="Times New Roman" panose="02020603050405020304" pitchFamily="18" charset="0"/>
              </a:rPr>
              <a:t> middle level for </a:t>
            </a:r>
            <a:r>
              <a:rPr lang="en-US" altLang="zh-CN" sz="2400" i="1" dirty="0">
                <a:solidFill>
                  <a:srgbClr val="FF0000"/>
                </a:solidFill>
                <a:latin typeface="Palatino Linotype" panose="02040502050505030304" pitchFamily="18" charset="0"/>
                <a:cs typeface="Times New Roman" panose="02020603050405020304" pitchFamily="18" charset="0"/>
              </a:rPr>
              <a:t>better discrimination</a:t>
            </a:r>
            <a:r>
              <a:rPr lang="en-US" altLang="zh-CN" sz="2400" i="1" dirty="0">
                <a:latin typeface="Palatino Linotype" panose="02040502050505030304" pitchFamily="18" charset="0"/>
                <a:cs typeface="Times New Roman" panose="02020603050405020304" pitchFamily="18" charset="0"/>
              </a:rPr>
              <a:t> </a:t>
            </a:r>
          </a:p>
          <a:p>
            <a:endParaRPr lang="en-US" altLang="zh-CN" sz="2400" dirty="0">
              <a:latin typeface="Palatino Linotype" panose="02040502050505030304" pitchFamily="18" charset="0"/>
              <a:cs typeface="Times New Roman" panose="02020603050405020304" pitchFamily="18" charset="0"/>
            </a:endParaRPr>
          </a:p>
          <a:p>
            <a:r>
              <a:rPr lang="en-US" altLang="zh-CN" sz="3200" dirty="0">
                <a:latin typeface="Palatino Linotype" panose="02040502050505030304" pitchFamily="18" charset="0"/>
                <a:cs typeface="Times New Roman" panose="02020603050405020304" pitchFamily="18" charset="0"/>
              </a:rPr>
              <a:t>Twice learning </a:t>
            </a:r>
            <a:r>
              <a:rPr lang="en-US" altLang="zh-CN" sz="2400" dirty="0">
                <a:latin typeface="Palatino Linotype" panose="02040502050505030304" pitchFamily="18" charset="0"/>
                <a:ea typeface="Times New Roman" charset="0"/>
                <a:cs typeface="Times New Roman" charset="0"/>
              </a:rPr>
              <a:t>[Zhou 02;</a:t>
            </a:r>
            <a:r>
              <a:rPr lang="zh-CN" altLang="en-US" sz="2400" dirty="0">
                <a:latin typeface="Palatino Linotype" panose="02040502050505030304" pitchFamily="18" charset="0"/>
                <a:ea typeface="Times New Roman" charset="0"/>
                <a:cs typeface="Times New Roman" charset="0"/>
              </a:rPr>
              <a:t> </a:t>
            </a:r>
            <a:r>
              <a:rPr lang="en-US" altLang="zh-CN" sz="2400" dirty="0" err="1">
                <a:latin typeface="Palatino Linotype" panose="02040502050505030304" pitchFamily="18" charset="0"/>
                <a:ea typeface="Times New Roman" charset="0"/>
                <a:cs typeface="Times New Roman" charset="0"/>
              </a:rPr>
              <a:t>Yosinski</a:t>
            </a:r>
            <a:r>
              <a:rPr lang="en-US" altLang="zh-CN" sz="2400" dirty="0">
                <a:latin typeface="Palatino Linotype" panose="02040502050505030304" pitchFamily="18" charset="0"/>
                <a:ea typeface="Times New Roman" charset="0"/>
                <a:cs typeface="Times New Roman" charset="0"/>
              </a:rPr>
              <a:t> 14]: </a:t>
            </a:r>
            <a:r>
              <a:rPr lang="en-US" altLang="zh-CN" sz="2400" i="1" dirty="0">
                <a:latin typeface="Palatino Linotype" panose="02040502050505030304" pitchFamily="18" charset="0"/>
                <a:cs typeface="Times New Roman" panose="02020603050405020304" pitchFamily="18" charset="0"/>
              </a:rPr>
              <a:t>	</a:t>
            </a:r>
          </a:p>
          <a:p>
            <a:r>
              <a:rPr lang="en-US" altLang="zh-CN" sz="2400" i="1" dirty="0">
                <a:latin typeface="Palatino Linotype" panose="02040502050505030304" pitchFamily="18" charset="0"/>
                <a:cs typeface="Times New Roman" panose="02020603050405020304" pitchFamily="18" charset="0"/>
              </a:rPr>
              <a:t>	middle level for </a:t>
            </a:r>
            <a:r>
              <a:rPr lang="en-US" altLang="zh-CN" sz="2400" i="1" dirty="0">
                <a:solidFill>
                  <a:srgbClr val="FF0000"/>
                </a:solidFill>
                <a:latin typeface="Palatino Linotype" panose="02040502050505030304" pitchFamily="18" charset="0"/>
                <a:cs typeface="Times New Roman" panose="02020603050405020304" pitchFamily="18" charset="0"/>
              </a:rPr>
              <a:t>better comprehension</a:t>
            </a:r>
            <a:endParaRPr lang="en-US" altLang="zh-CN" sz="2400" dirty="0">
              <a:latin typeface="Palatino Linotype" panose="02040502050505030304" pitchFamily="18" charset="0"/>
              <a:ea typeface="Times New Roman" charset="0"/>
              <a:cs typeface="Times New Roman" charset="0"/>
            </a:endParaRPr>
          </a:p>
          <a:p>
            <a:r>
              <a:rPr lang="zh-CN" altLang="en-US" sz="2400" dirty="0">
                <a:latin typeface="Palatino Linotype" panose="02040502050505030304" pitchFamily="18" charset="0"/>
                <a:cs typeface="Times New Roman" panose="02020603050405020304" pitchFamily="18" charset="0"/>
              </a:rPr>
              <a:t> </a:t>
            </a:r>
            <a:r>
              <a:rPr lang="en-US" altLang="zh-CN" sz="2400" dirty="0">
                <a:latin typeface="Palatino Linotype" panose="02040502050505030304" pitchFamily="18" charset="0"/>
                <a:cs typeface="Times New Roman" panose="02020603050405020304" pitchFamily="18" charset="0"/>
              </a:rPr>
              <a:t>	</a:t>
            </a:r>
            <a:endParaRPr lang="en-US" altLang="zh-CN" dirty="0">
              <a:latin typeface="Palatino Linotype" panose="02040502050505030304" pitchFamily="18" charset="0"/>
            </a:endParaRPr>
          </a:p>
        </p:txBody>
      </p:sp>
      <p:sp>
        <p:nvSpPr>
          <p:cNvPr id="9" name="矩形 8">
            <a:extLst>
              <a:ext uri="{FF2B5EF4-FFF2-40B4-BE49-F238E27FC236}">
                <a16:creationId xmlns:a16="http://schemas.microsoft.com/office/drawing/2014/main" id="{709326C2-03A0-4455-A3D1-C494705E8985}"/>
              </a:ext>
            </a:extLst>
          </p:cNvPr>
          <p:cNvSpPr/>
          <p:nvPr/>
        </p:nvSpPr>
        <p:spPr>
          <a:xfrm>
            <a:off x="-468560" y="-44454"/>
            <a:ext cx="6516724" cy="338554"/>
          </a:xfrm>
          <a:prstGeom prst="rect">
            <a:avLst/>
          </a:prstGeom>
        </p:spPr>
        <p:txBody>
          <a:bodyPr wrap="square">
            <a:spAutoFit/>
          </a:bodyPr>
          <a:lstStyle/>
          <a:p>
            <a:pPr lvl="1"/>
            <a:r>
              <a:rPr lang="en-US" altLang="zh-CN" sz="1600"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Learning with fixed model reuse strategy</a:t>
            </a:r>
          </a:p>
        </p:txBody>
      </p:sp>
    </p:spTree>
    <p:extLst>
      <p:ext uri="{BB962C8B-B14F-4D97-AF65-F5344CB8AC3E}">
        <p14:creationId xmlns:p14="http://schemas.microsoft.com/office/powerpoint/2010/main" val="3480457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3385" y="269898"/>
            <a:ext cx="9217107" cy="730250"/>
          </a:xfrm>
        </p:spPr>
        <p:txBody>
          <a:bodyPr/>
          <a:lstStyle/>
          <a:p>
            <a:r>
              <a:rPr lang="en-US" altLang="zh-CN" sz="3200" dirty="0">
                <a:latin typeface="Times New Roman" panose="02020603050405020304" pitchFamily="18" charset="0"/>
                <a:cs typeface="Times New Roman" panose="02020603050405020304" pitchFamily="18" charset="0"/>
              </a:rPr>
              <a:t>Model Reuse (Non-</a:t>
            </a:r>
            <a:r>
              <a:rPr lang="en-US" altLang="zh-CN" sz="3200" dirty="0" err="1">
                <a:latin typeface="Times New Roman" panose="02020603050405020304" pitchFamily="18" charset="0"/>
                <a:cs typeface="Times New Roman" panose="02020603050405020304" pitchFamily="18" charset="0"/>
              </a:rPr>
              <a:t>Learnware</a:t>
            </a:r>
            <a:r>
              <a:rPr lang="en-US" altLang="zh-CN" sz="3200" dirty="0">
                <a:latin typeface="Times New Roman" panose="02020603050405020304" pitchFamily="18" charset="0"/>
                <a:cs typeface="Times New Roman" panose="02020603050405020304" pitchFamily="18" charset="0"/>
              </a:rPr>
              <a:t> Solution)</a:t>
            </a:r>
            <a:endParaRPr lang="zh-CN" altLang="en-US" sz="3200"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286047" y="4329114"/>
            <a:ext cx="9020732" cy="2000548"/>
          </a:xfrm>
          <a:prstGeom prst="rect">
            <a:avLst/>
          </a:prstGeom>
          <a:noFill/>
        </p:spPr>
        <p:txBody>
          <a:bodyPr wrap="square" rtlCol="0">
            <a:spAutoFit/>
          </a:bodyPr>
          <a:lstStyle/>
          <a:p>
            <a:r>
              <a:rPr lang="en-US" altLang="zh-CN" sz="2800" dirty="0">
                <a:solidFill>
                  <a:srgbClr val="FF0000"/>
                </a:solidFill>
                <a:latin typeface="Palatino Linotype" panose="02040502050505030304" pitchFamily="18" charset="0"/>
                <a:cs typeface="Times New Roman" panose="02020603050405020304" pitchFamily="18" charset="0"/>
              </a:rPr>
              <a:t>Shortcoming:</a:t>
            </a:r>
            <a:r>
              <a:rPr lang="en-US" altLang="zh-CN" dirty="0">
                <a:solidFill>
                  <a:srgbClr val="FF0000"/>
                </a:solidFill>
                <a:latin typeface="Palatino Linotype" panose="02040502050505030304" pitchFamily="18" charset="0"/>
              </a:rPr>
              <a:t> </a:t>
            </a:r>
          </a:p>
          <a:p>
            <a:pPr marL="457200" indent="-457200">
              <a:buFont typeface="Arial" panose="020B0604020202020204" pitchFamily="34" charset="0"/>
              <a:buChar char="•"/>
            </a:pPr>
            <a:r>
              <a:rPr lang="en-US" altLang="zh-CN" sz="2400" dirty="0">
                <a:solidFill>
                  <a:schemeClr val="accent2">
                    <a:lumMod val="60000"/>
                    <a:lumOff val="40000"/>
                  </a:schemeClr>
                </a:solidFill>
                <a:latin typeface="Palatino Linotype" panose="02040502050505030304" pitchFamily="18" charset="0"/>
                <a:cs typeface="Times New Roman" panose="02020603050405020304" pitchFamily="18" charset="0"/>
              </a:rPr>
              <a:t>Manage different tasks in this two-step training phases;</a:t>
            </a:r>
          </a:p>
          <a:p>
            <a:pPr marL="457200" indent="-457200">
              <a:buFont typeface="Arial" panose="020B0604020202020204" pitchFamily="34" charset="0"/>
              <a:buChar char="•"/>
            </a:pPr>
            <a:r>
              <a:rPr lang="en-US" altLang="zh-CN" sz="2400" dirty="0">
                <a:solidFill>
                  <a:schemeClr val="accent2">
                    <a:lumMod val="60000"/>
                    <a:lumOff val="40000"/>
                  </a:schemeClr>
                </a:solidFill>
                <a:latin typeface="Palatino Linotype" panose="02040502050505030304" pitchFamily="18" charset="0"/>
                <a:cs typeface="Times New Roman" panose="02020603050405020304" pitchFamily="18" charset="0"/>
              </a:rPr>
              <a:t>Induce more chances of error accumulations;</a:t>
            </a:r>
          </a:p>
          <a:p>
            <a:pPr marL="457200" indent="-457200">
              <a:buFont typeface="Arial" panose="020B0604020202020204" pitchFamily="34" charset="0"/>
              <a:buChar char="•"/>
            </a:pPr>
            <a:r>
              <a:rPr lang="en-US" altLang="zh-CN" sz="2400" dirty="0">
                <a:solidFill>
                  <a:schemeClr val="accent2">
                    <a:lumMod val="60000"/>
                    <a:lumOff val="40000"/>
                  </a:schemeClr>
                </a:solidFill>
                <a:latin typeface="Palatino Linotype" panose="02040502050505030304" pitchFamily="18" charset="0"/>
                <a:cs typeface="Times New Roman" panose="02020603050405020304" pitchFamily="18" charset="0"/>
              </a:rPr>
              <a:t>Sweep away the weights contributed by the first step with high probabilities.</a:t>
            </a:r>
            <a:endParaRPr lang="zh-CN" altLang="en-US" sz="2400" dirty="0">
              <a:solidFill>
                <a:schemeClr val="accent2">
                  <a:lumMod val="60000"/>
                  <a:lumOff val="40000"/>
                </a:schemeClr>
              </a:solidFill>
              <a:latin typeface="Palatino Linotype" panose="02040502050505030304" pitchFamily="18" charset="0"/>
              <a:cs typeface="Times New Roman" panose="02020603050405020304" pitchFamily="18" charset="0"/>
            </a:endParaRPr>
          </a:p>
        </p:txBody>
      </p:sp>
      <p:grpSp>
        <p:nvGrpSpPr>
          <p:cNvPr id="65" name="组合 64"/>
          <p:cNvGrpSpPr/>
          <p:nvPr/>
        </p:nvGrpSpPr>
        <p:grpSpPr>
          <a:xfrm>
            <a:off x="252060" y="1845023"/>
            <a:ext cx="4031944" cy="2623984"/>
            <a:chOff x="1047550" y="1701024"/>
            <a:chExt cx="7052401" cy="3546390"/>
          </a:xfrm>
        </p:grpSpPr>
        <p:sp>
          <p:nvSpPr>
            <p:cNvPr id="66" name="文本框 65"/>
            <p:cNvSpPr txBox="1"/>
            <p:nvPr/>
          </p:nvSpPr>
          <p:spPr>
            <a:xfrm>
              <a:off x="5084866" y="2982419"/>
              <a:ext cx="527925" cy="291179"/>
            </a:xfrm>
            <a:prstGeom prst="rect">
              <a:avLst/>
            </a:prstGeom>
            <a:noFill/>
          </p:spPr>
          <p:txBody>
            <a:bodyPr wrap="square" rtlCol="0">
              <a:spAutoFit/>
            </a:bodyPr>
            <a:lstStyle/>
            <a:p>
              <a:r>
                <a:rPr lang="en-US" altLang="zh-CN" sz="800" dirty="0">
                  <a:latin typeface="Palatino Linotype" panose="02040502050505030304" pitchFamily="18" charset="0"/>
                </a:rPr>
                <a:t>…</a:t>
              </a:r>
              <a:endParaRPr lang="zh-CN" altLang="en-US" sz="800" dirty="0">
                <a:latin typeface="Palatino Linotype" panose="02040502050505030304" pitchFamily="18" charset="0"/>
              </a:endParaRPr>
            </a:p>
          </p:txBody>
        </p:sp>
        <p:grpSp>
          <p:nvGrpSpPr>
            <p:cNvPr id="67" name="组合 66"/>
            <p:cNvGrpSpPr/>
            <p:nvPr/>
          </p:nvGrpSpPr>
          <p:grpSpPr>
            <a:xfrm>
              <a:off x="5874731" y="2117601"/>
              <a:ext cx="627073" cy="2467597"/>
              <a:chOff x="4940132" y="1520042"/>
              <a:chExt cx="1135397" cy="3990109"/>
            </a:xfrm>
          </p:grpSpPr>
          <p:sp>
            <p:nvSpPr>
              <p:cNvPr id="111" name="圆角矩形 110"/>
              <p:cNvSpPr/>
              <p:nvPr/>
            </p:nvSpPr>
            <p:spPr>
              <a:xfrm>
                <a:off x="4940133" y="1520042"/>
                <a:ext cx="855023" cy="399010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sp>
            <p:nvSpPr>
              <p:cNvPr id="112" name="椭圆 111"/>
              <p:cNvSpPr/>
              <p:nvPr/>
            </p:nvSpPr>
            <p:spPr>
              <a:xfrm>
                <a:off x="4940134" y="1520042"/>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sp>
            <p:nvSpPr>
              <p:cNvPr id="113" name="椭圆 112"/>
              <p:cNvSpPr/>
              <p:nvPr/>
            </p:nvSpPr>
            <p:spPr>
              <a:xfrm>
                <a:off x="4940133" y="2527465"/>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sp>
            <p:nvSpPr>
              <p:cNvPr id="114" name="椭圆 113"/>
              <p:cNvSpPr/>
              <p:nvPr/>
            </p:nvSpPr>
            <p:spPr>
              <a:xfrm>
                <a:off x="4940132" y="4667002"/>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800">
                  <a:latin typeface="Palatino Linotype" panose="02040502050505030304" pitchFamily="18" charset="0"/>
                </a:endParaRPr>
              </a:p>
            </p:txBody>
          </p:sp>
          <p:sp>
            <p:nvSpPr>
              <p:cNvPr id="115" name="文本框 114"/>
              <p:cNvSpPr txBox="1"/>
              <p:nvPr/>
            </p:nvSpPr>
            <p:spPr>
              <a:xfrm>
                <a:off x="5100789" y="3622965"/>
                <a:ext cx="974740" cy="1151905"/>
              </a:xfrm>
              <a:prstGeom prst="rect">
                <a:avLst/>
              </a:prstGeom>
              <a:noFill/>
            </p:spPr>
            <p:txBody>
              <a:bodyPr vert="eaVert" wrap="square" rtlCol="0">
                <a:spAutoFit/>
              </a:bodyPr>
              <a:lstStyle/>
              <a:p>
                <a:r>
                  <a:rPr lang="en-US" altLang="zh-CN" sz="800" dirty="0">
                    <a:latin typeface="Palatino Linotype" panose="02040502050505030304" pitchFamily="18" charset="0"/>
                  </a:rPr>
                  <a:t>…</a:t>
                </a:r>
                <a:endParaRPr lang="zh-CN" altLang="en-US" sz="800" dirty="0">
                  <a:latin typeface="Palatino Linotype" panose="02040502050505030304" pitchFamily="18" charset="0"/>
                </a:endParaRPr>
              </a:p>
            </p:txBody>
          </p:sp>
        </p:grpSp>
        <p:sp>
          <p:nvSpPr>
            <p:cNvPr id="68" name="右箭头 67"/>
            <p:cNvSpPr/>
            <p:nvPr/>
          </p:nvSpPr>
          <p:spPr>
            <a:xfrm>
              <a:off x="4813734" y="3188214"/>
              <a:ext cx="313140" cy="301560"/>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pic>
          <p:nvPicPr>
            <p:cNvPr id="69" name="图片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211" y="2798337"/>
              <a:ext cx="1057911" cy="1106125"/>
            </a:xfrm>
            <a:prstGeom prst="rect">
              <a:avLst/>
            </a:prstGeom>
          </p:spPr>
        </p:pic>
        <p:grpSp>
          <p:nvGrpSpPr>
            <p:cNvPr id="70" name="组合 69"/>
            <p:cNvGrpSpPr/>
            <p:nvPr/>
          </p:nvGrpSpPr>
          <p:grpSpPr>
            <a:xfrm>
              <a:off x="2378488" y="2534765"/>
              <a:ext cx="1312941" cy="1705379"/>
              <a:chOff x="2255007" y="2224342"/>
              <a:chExt cx="2255100" cy="2775169"/>
            </a:xfrm>
          </p:grpSpPr>
          <p:sp>
            <p:nvSpPr>
              <p:cNvPr id="105" name="矩形 104"/>
              <p:cNvSpPr/>
              <p:nvPr/>
            </p:nvSpPr>
            <p:spPr>
              <a:xfrm>
                <a:off x="2255007" y="2224342"/>
                <a:ext cx="1358962" cy="162263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sp>
            <p:nvSpPr>
              <p:cNvPr id="106" name="矩形 105"/>
              <p:cNvSpPr/>
              <p:nvPr/>
            </p:nvSpPr>
            <p:spPr>
              <a:xfrm>
                <a:off x="2419724" y="2451820"/>
                <a:ext cx="1358962" cy="162263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sp>
            <p:nvSpPr>
              <p:cNvPr id="107" name="矩形 106"/>
              <p:cNvSpPr/>
              <p:nvPr/>
            </p:nvSpPr>
            <p:spPr>
              <a:xfrm>
                <a:off x="2596406" y="2694443"/>
                <a:ext cx="1358962" cy="162263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sp>
            <p:nvSpPr>
              <p:cNvPr id="108" name="矩形 107"/>
              <p:cNvSpPr/>
              <p:nvPr/>
            </p:nvSpPr>
            <p:spPr>
              <a:xfrm>
                <a:off x="2761123" y="2921921"/>
                <a:ext cx="1358962" cy="162263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sp>
            <p:nvSpPr>
              <p:cNvPr id="109" name="矩形 108"/>
              <p:cNvSpPr/>
              <p:nvPr/>
            </p:nvSpPr>
            <p:spPr>
              <a:xfrm>
                <a:off x="2986428" y="3149398"/>
                <a:ext cx="1358962" cy="162263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800">
                  <a:latin typeface="Palatino Linotype" panose="02040502050505030304" pitchFamily="18" charset="0"/>
                </a:endParaRPr>
              </a:p>
            </p:txBody>
          </p:sp>
          <p:sp>
            <p:nvSpPr>
              <p:cNvPr id="110" name="矩形 109"/>
              <p:cNvSpPr/>
              <p:nvPr/>
            </p:nvSpPr>
            <p:spPr>
              <a:xfrm>
                <a:off x="3151145" y="3376876"/>
                <a:ext cx="1358962" cy="162263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800">
                  <a:latin typeface="Palatino Linotype" panose="02040502050505030304" pitchFamily="18" charset="0"/>
                </a:endParaRPr>
              </a:p>
            </p:txBody>
          </p:sp>
        </p:grpSp>
        <p:grpSp>
          <p:nvGrpSpPr>
            <p:cNvPr id="71" name="组合 70"/>
            <p:cNvGrpSpPr/>
            <p:nvPr/>
          </p:nvGrpSpPr>
          <p:grpSpPr>
            <a:xfrm>
              <a:off x="3791499" y="2798337"/>
              <a:ext cx="959508" cy="1124504"/>
              <a:chOff x="4681986" y="2653253"/>
              <a:chExt cx="1648046" cy="1829908"/>
            </a:xfrm>
          </p:grpSpPr>
          <p:sp>
            <p:nvSpPr>
              <p:cNvPr id="99" name="矩形 98"/>
              <p:cNvSpPr/>
              <p:nvPr/>
            </p:nvSpPr>
            <p:spPr>
              <a:xfrm>
                <a:off x="4681986" y="2653253"/>
                <a:ext cx="993141" cy="1069943"/>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sp>
            <p:nvSpPr>
              <p:cNvPr id="100" name="矩形 99"/>
              <p:cNvSpPr/>
              <p:nvPr/>
            </p:nvSpPr>
            <p:spPr>
              <a:xfrm>
                <a:off x="4802363" y="2803249"/>
                <a:ext cx="993141" cy="106994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sp>
            <p:nvSpPr>
              <p:cNvPr id="101" name="矩形 100"/>
              <p:cNvSpPr/>
              <p:nvPr/>
            </p:nvSpPr>
            <p:spPr>
              <a:xfrm>
                <a:off x="4931483" y="2963231"/>
                <a:ext cx="993141" cy="1069943"/>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sp>
            <p:nvSpPr>
              <p:cNvPr id="102" name="矩形 101"/>
              <p:cNvSpPr/>
              <p:nvPr/>
            </p:nvSpPr>
            <p:spPr>
              <a:xfrm>
                <a:off x="5051860" y="3113227"/>
                <a:ext cx="993141" cy="106994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sp>
            <p:nvSpPr>
              <p:cNvPr id="103" name="矩形 102"/>
              <p:cNvSpPr/>
              <p:nvPr/>
            </p:nvSpPr>
            <p:spPr>
              <a:xfrm>
                <a:off x="5216514" y="3263222"/>
                <a:ext cx="993141" cy="1069943"/>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800">
                  <a:latin typeface="Palatino Linotype" panose="02040502050505030304" pitchFamily="18" charset="0"/>
                </a:endParaRPr>
              </a:p>
            </p:txBody>
          </p:sp>
          <p:sp>
            <p:nvSpPr>
              <p:cNvPr id="104" name="矩形 103"/>
              <p:cNvSpPr/>
              <p:nvPr/>
            </p:nvSpPr>
            <p:spPr>
              <a:xfrm>
                <a:off x="5336891" y="3413218"/>
                <a:ext cx="993141" cy="106994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800">
                  <a:latin typeface="Palatino Linotype" panose="02040502050505030304" pitchFamily="18" charset="0"/>
                </a:endParaRPr>
              </a:p>
            </p:txBody>
          </p:sp>
        </p:grpSp>
        <p:grpSp>
          <p:nvGrpSpPr>
            <p:cNvPr id="72" name="组合 71"/>
            <p:cNvGrpSpPr/>
            <p:nvPr/>
          </p:nvGrpSpPr>
          <p:grpSpPr>
            <a:xfrm>
              <a:off x="3413483" y="3343034"/>
              <a:ext cx="976465" cy="204229"/>
              <a:chOff x="3593779" y="3439540"/>
              <a:chExt cx="1677172" cy="332342"/>
            </a:xfrm>
          </p:grpSpPr>
          <p:sp>
            <p:nvSpPr>
              <p:cNvPr id="96" name="矩形 95"/>
              <p:cNvSpPr/>
              <p:nvPr/>
            </p:nvSpPr>
            <p:spPr>
              <a:xfrm>
                <a:off x="3593779" y="3439540"/>
                <a:ext cx="251619" cy="332342"/>
              </a:xfrm>
              <a:prstGeom prst="rect">
                <a:avLst/>
              </a:prstGeom>
              <a:noFill/>
              <a:ln w="25400">
                <a:solidFill>
                  <a:schemeClr val="tx1"/>
                </a:solidFill>
                <a:tail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cxnSp>
            <p:nvCxnSpPr>
              <p:cNvPr id="97" name="直接箭头连接符 96"/>
              <p:cNvCxnSpPr/>
              <p:nvPr/>
            </p:nvCxnSpPr>
            <p:spPr>
              <a:xfrm>
                <a:off x="3836832" y="3449340"/>
                <a:ext cx="1434119" cy="21424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flipV="1">
                <a:off x="3851238" y="3652364"/>
                <a:ext cx="1418083" cy="10264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73" name="右箭头 72"/>
            <p:cNvSpPr/>
            <p:nvPr/>
          </p:nvSpPr>
          <p:spPr>
            <a:xfrm>
              <a:off x="5503537" y="3187803"/>
              <a:ext cx="313140" cy="301560"/>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sp>
          <p:nvSpPr>
            <p:cNvPr id="74" name="右箭头 73"/>
            <p:cNvSpPr/>
            <p:nvPr/>
          </p:nvSpPr>
          <p:spPr>
            <a:xfrm>
              <a:off x="6483275" y="3186858"/>
              <a:ext cx="313140" cy="301560"/>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pic>
          <p:nvPicPr>
            <p:cNvPr id="75" name="图片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6998" y="2772687"/>
              <a:ext cx="1062948" cy="1106125"/>
            </a:xfrm>
            <a:prstGeom prst="rect">
              <a:avLst/>
            </a:prstGeom>
          </p:spPr>
        </p:pic>
        <p:grpSp>
          <p:nvGrpSpPr>
            <p:cNvPr id="76" name="组合 75"/>
            <p:cNvGrpSpPr/>
            <p:nvPr/>
          </p:nvGrpSpPr>
          <p:grpSpPr>
            <a:xfrm>
              <a:off x="1509657" y="2982397"/>
              <a:ext cx="1596581" cy="1047911"/>
              <a:chOff x="475433" y="2884661"/>
              <a:chExt cx="2742279" cy="1705269"/>
            </a:xfrm>
          </p:grpSpPr>
          <p:sp>
            <p:nvSpPr>
              <p:cNvPr id="91" name="矩形 90"/>
              <p:cNvSpPr/>
              <p:nvPr/>
            </p:nvSpPr>
            <p:spPr>
              <a:xfrm>
                <a:off x="475433" y="2884661"/>
                <a:ext cx="433230" cy="466315"/>
              </a:xfrm>
              <a:prstGeom prst="rect">
                <a:avLst/>
              </a:prstGeom>
              <a:noFill/>
              <a:ln w="25400">
                <a:solidFill>
                  <a:srgbClr val="FF0000"/>
                </a:solidFill>
                <a:tail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sp>
            <p:nvSpPr>
              <p:cNvPr id="92" name="矩形 91"/>
              <p:cNvSpPr/>
              <p:nvPr/>
            </p:nvSpPr>
            <p:spPr>
              <a:xfrm>
                <a:off x="3033444" y="4321292"/>
                <a:ext cx="176230" cy="258571"/>
              </a:xfrm>
              <a:prstGeom prst="rect">
                <a:avLst/>
              </a:prstGeom>
              <a:noFill/>
              <a:ln w="25400">
                <a:solidFill>
                  <a:schemeClr val="tx1"/>
                </a:solidFill>
                <a:tail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cxnSp>
            <p:nvCxnSpPr>
              <p:cNvPr id="93" name="直接箭头连接符 92"/>
              <p:cNvCxnSpPr/>
              <p:nvPr/>
            </p:nvCxnSpPr>
            <p:spPr>
              <a:xfrm>
                <a:off x="908663" y="2884661"/>
                <a:ext cx="2124780" cy="143663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475433" y="2887395"/>
                <a:ext cx="2742279" cy="143389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a:off x="903346" y="3354620"/>
                <a:ext cx="2128776" cy="12353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77" name="文本框 76"/>
            <p:cNvSpPr txBox="1"/>
            <p:nvPr/>
          </p:nvSpPr>
          <p:spPr>
            <a:xfrm>
              <a:off x="1047550" y="3908282"/>
              <a:ext cx="1272341" cy="457566"/>
            </a:xfrm>
            <a:prstGeom prst="rect">
              <a:avLst/>
            </a:prstGeom>
            <a:noFill/>
          </p:spPr>
          <p:txBody>
            <a:bodyPr wrap="square" rtlCol="0">
              <a:spAutoFit/>
            </a:bodyPr>
            <a:lstStyle/>
            <a:p>
              <a:r>
                <a:rPr lang="en-US" altLang="zh-CN" sz="800" dirty="0">
                  <a:latin typeface="Palatino Linotype" panose="02040502050505030304" pitchFamily="18" charset="0"/>
                  <a:cs typeface="Times New Roman" panose="02020603050405020304" pitchFamily="18" charset="0"/>
                </a:rPr>
                <a:t>Raw feature x</a:t>
              </a:r>
              <a:endParaRPr lang="zh-CN" altLang="en-US" sz="800" dirty="0">
                <a:latin typeface="Palatino Linotype" panose="02040502050505030304" pitchFamily="18" charset="0"/>
                <a:cs typeface="Times New Roman" panose="02020603050405020304" pitchFamily="18" charset="0"/>
              </a:endParaRPr>
            </a:p>
          </p:txBody>
        </p:sp>
        <p:sp>
          <p:nvSpPr>
            <p:cNvPr id="78" name="文本框 77"/>
            <p:cNvSpPr txBox="1"/>
            <p:nvPr/>
          </p:nvSpPr>
          <p:spPr>
            <a:xfrm>
              <a:off x="1832497" y="4565072"/>
              <a:ext cx="1338252" cy="457566"/>
            </a:xfrm>
            <a:prstGeom prst="rect">
              <a:avLst/>
            </a:prstGeom>
            <a:noFill/>
          </p:spPr>
          <p:txBody>
            <a:bodyPr wrap="square" rtlCol="0">
              <a:spAutoFit/>
            </a:bodyPr>
            <a:lstStyle/>
            <a:p>
              <a:r>
                <a:rPr lang="en-US" altLang="zh-CN" sz="800" dirty="0">
                  <a:latin typeface="Palatino Linotype" panose="02040502050505030304" pitchFamily="18" charset="0"/>
                  <a:cs typeface="Times New Roman" panose="02020603050405020304" pitchFamily="18" charset="0"/>
                </a:rPr>
                <a:t>Convolutions</a:t>
              </a:r>
              <a:endParaRPr lang="zh-CN" altLang="en-US" sz="800" dirty="0">
                <a:latin typeface="Palatino Linotype" panose="02040502050505030304" pitchFamily="18" charset="0"/>
                <a:cs typeface="Times New Roman" panose="02020603050405020304" pitchFamily="18" charset="0"/>
              </a:endParaRPr>
            </a:p>
          </p:txBody>
        </p:sp>
        <p:sp>
          <p:nvSpPr>
            <p:cNvPr id="79" name="文本框 78"/>
            <p:cNvSpPr txBox="1"/>
            <p:nvPr/>
          </p:nvSpPr>
          <p:spPr>
            <a:xfrm>
              <a:off x="3485854" y="4566986"/>
              <a:ext cx="1338252" cy="291179"/>
            </a:xfrm>
            <a:prstGeom prst="rect">
              <a:avLst/>
            </a:prstGeom>
            <a:noFill/>
          </p:spPr>
          <p:txBody>
            <a:bodyPr wrap="square" rtlCol="0">
              <a:spAutoFit/>
            </a:bodyPr>
            <a:lstStyle/>
            <a:p>
              <a:r>
                <a:rPr lang="en-US" altLang="zh-CN" sz="800" dirty="0">
                  <a:latin typeface="Palatino Linotype" panose="02040502050505030304" pitchFamily="18" charset="0"/>
                  <a:cs typeface="Times New Roman" panose="02020603050405020304" pitchFamily="18" charset="0"/>
                </a:rPr>
                <a:t>Pooling</a:t>
              </a:r>
              <a:endParaRPr lang="zh-CN" altLang="en-US" sz="800" dirty="0">
                <a:latin typeface="Palatino Linotype" panose="02040502050505030304" pitchFamily="18" charset="0"/>
                <a:cs typeface="Times New Roman" panose="02020603050405020304" pitchFamily="18" charset="0"/>
              </a:endParaRPr>
            </a:p>
          </p:txBody>
        </p:sp>
        <p:cxnSp>
          <p:nvCxnSpPr>
            <p:cNvPr id="80" name="直接箭头连接符 79"/>
            <p:cNvCxnSpPr/>
            <p:nvPr/>
          </p:nvCxnSpPr>
          <p:spPr>
            <a:xfrm flipH="1" flipV="1">
              <a:off x="3821713" y="4019314"/>
              <a:ext cx="1885" cy="504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5028514" y="4565072"/>
              <a:ext cx="1527821" cy="457566"/>
            </a:xfrm>
            <a:prstGeom prst="rect">
              <a:avLst/>
            </a:prstGeom>
            <a:noFill/>
          </p:spPr>
          <p:txBody>
            <a:bodyPr wrap="square" rtlCol="0">
              <a:spAutoFit/>
            </a:bodyPr>
            <a:lstStyle/>
            <a:p>
              <a:r>
                <a:rPr lang="en-US" altLang="zh-CN" sz="800" dirty="0">
                  <a:latin typeface="Palatino Linotype" panose="02040502050505030304" pitchFamily="18" charset="0"/>
                  <a:cs typeface="Times New Roman" panose="02020603050405020304" pitchFamily="18" charset="0"/>
                </a:rPr>
                <a:t>Fully connected</a:t>
              </a:r>
              <a:endParaRPr lang="zh-CN" altLang="en-US" sz="800" dirty="0">
                <a:latin typeface="Palatino Linotype" panose="02040502050505030304" pitchFamily="18" charset="0"/>
                <a:cs typeface="Times New Roman" panose="02020603050405020304" pitchFamily="18" charset="0"/>
              </a:endParaRPr>
            </a:p>
          </p:txBody>
        </p:sp>
        <p:cxnSp>
          <p:nvCxnSpPr>
            <p:cNvPr id="82" name="直接箭头连接符 81"/>
            <p:cNvCxnSpPr/>
            <p:nvPr/>
          </p:nvCxnSpPr>
          <p:spPr>
            <a:xfrm flipH="1" flipV="1">
              <a:off x="5618596" y="4019314"/>
              <a:ext cx="1885" cy="504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本框 82"/>
                <p:cNvSpPr txBox="1"/>
                <p:nvPr/>
              </p:nvSpPr>
              <p:spPr>
                <a:xfrm>
                  <a:off x="2651693" y="2202798"/>
                  <a:ext cx="327352" cy="1806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800" b="0" i="1" smtClean="0">
                                <a:latin typeface="Cambria Math" panose="02040503050406030204" pitchFamily="18" charset="0"/>
                              </a:rPr>
                            </m:ctrlPr>
                          </m:sSubPr>
                          <m:e>
                            <m:r>
                              <a:rPr lang="en-US" altLang="zh-CN" sz="800" b="0" i="1" smtClean="0">
                                <a:latin typeface="Cambria Math" panose="02040503050406030204" pitchFamily="18" charset="0"/>
                              </a:rPr>
                              <m:t>𝑥</m:t>
                            </m:r>
                          </m:e>
                          <m:sub>
                            <m:sSub>
                              <m:sSubPr>
                                <m:ctrlPr>
                                  <a:rPr lang="en-US" altLang="zh-CN" sz="800" b="0" i="1" smtClean="0">
                                    <a:latin typeface="Cambria Math" panose="02040503050406030204" pitchFamily="18" charset="0"/>
                                  </a:rPr>
                                </m:ctrlPr>
                              </m:sSubPr>
                              <m:e>
                                <m:r>
                                  <a:rPr lang="en-US" altLang="zh-CN" sz="800" b="0" i="1" smtClean="0">
                                    <a:latin typeface="Cambria Math" panose="02040503050406030204" pitchFamily="18" charset="0"/>
                                  </a:rPr>
                                  <m:t>𝑙</m:t>
                                </m:r>
                              </m:e>
                              <m:sub>
                                <m:r>
                                  <a:rPr lang="en-US" altLang="zh-CN" sz="800" b="0" i="1" smtClean="0">
                                    <a:latin typeface="Cambria Math" panose="02040503050406030204" pitchFamily="18" charset="0"/>
                                  </a:rPr>
                                  <m:t>1</m:t>
                                </m:r>
                              </m:sub>
                            </m:sSub>
                          </m:sub>
                        </m:sSub>
                      </m:oMath>
                    </m:oMathPara>
                  </a14:m>
                  <a:endParaRPr lang="zh-CN" altLang="en-US" sz="800" dirty="0">
                    <a:latin typeface="Palatino Linotype" panose="02040502050505030304" pitchFamily="18" charset="0"/>
                  </a:endParaRPr>
                </a:p>
              </p:txBody>
            </p:sp>
          </mc:Choice>
          <mc:Fallback xmlns="">
            <p:sp>
              <p:nvSpPr>
                <p:cNvPr id="83" name="文本框 82"/>
                <p:cNvSpPr txBox="1">
                  <a:spLocks noRot="1" noChangeAspect="1" noMove="1" noResize="1" noEditPoints="1" noAdjustHandles="1" noChangeArrowheads="1" noChangeShapeType="1" noTextEdit="1"/>
                </p:cNvSpPr>
                <p:nvPr/>
              </p:nvSpPr>
              <p:spPr>
                <a:xfrm>
                  <a:off x="2651693" y="2202798"/>
                  <a:ext cx="327352" cy="180687"/>
                </a:xfrm>
                <a:prstGeom prst="rect">
                  <a:avLst/>
                </a:prstGeom>
                <a:blipFill>
                  <a:blip r:embed="rId5"/>
                  <a:stretch>
                    <a:fillRect b="-238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p:cNvSpPr txBox="1"/>
                <p:nvPr/>
              </p:nvSpPr>
              <p:spPr>
                <a:xfrm>
                  <a:off x="3904704" y="2200618"/>
                  <a:ext cx="327352" cy="1806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800" b="0" i="1" smtClean="0">
                                <a:latin typeface="Cambria Math" panose="02040503050406030204" pitchFamily="18" charset="0"/>
                              </a:rPr>
                            </m:ctrlPr>
                          </m:sSubPr>
                          <m:e>
                            <m:r>
                              <a:rPr lang="en-US" altLang="zh-CN" sz="800" b="0" i="1" smtClean="0">
                                <a:latin typeface="Cambria Math" panose="02040503050406030204" pitchFamily="18" charset="0"/>
                              </a:rPr>
                              <m:t>𝑥</m:t>
                            </m:r>
                          </m:e>
                          <m:sub>
                            <m:sSub>
                              <m:sSubPr>
                                <m:ctrlPr>
                                  <a:rPr lang="en-US" altLang="zh-CN" sz="800" b="0" i="1" smtClean="0">
                                    <a:latin typeface="Cambria Math" panose="02040503050406030204" pitchFamily="18" charset="0"/>
                                  </a:rPr>
                                </m:ctrlPr>
                              </m:sSubPr>
                              <m:e>
                                <m:r>
                                  <a:rPr lang="en-US" altLang="zh-CN" sz="800" b="0" i="1" smtClean="0">
                                    <a:latin typeface="Cambria Math" panose="02040503050406030204" pitchFamily="18" charset="0"/>
                                  </a:rPr>
                                  <m:t>𝑙</m:t>
                                </m:r>
                              </m:e>
                              <m:sub>
                                <m:r>
                                  <a:rPr lang="en-US" altLang="zh-CN" sz="800" b="0" i="1" smtClean="0">
                                    <a:latin typeface="Cambria Math" panose="02040503050406030204" pitchFamily="18" charset="0"/>
                                  </a:rPr>
                                  <m:t>2</m:t>
                                </m:r>
                              </m:sub>
                            </m:sSub>
                          </m:sub>
                        </m:sSub>
                      </m:oMath>
                    </m:oMathPara>
                  </a14:m>
                  <a:endParaRPr lang="zh-CN" altLang="en-US" sz="800" dirty="0">
                    <a:latin typeface="Palatino Linotype" panose="02040502050505030304" pitchFamily="18" charset="0"/>
                  </a:endParaRPr>
                </a:p>
              </p:txBody>
            </p:sp>
          </mc:Choice>
          <mc:Fallback xmlns="">
            <p:sp>
              <p:nvSpPr>
                <p:cNvPr id="84" name="文本框 83"/>
                <p:cNvSpPr txBox="1">
                  <a:spLocks noRot="1" noChangeAspect="1" noMove="1" noResize="1" noEditPoints="1" noAdjustHandles="1" noChangeArrowheads="1" noChangeShapeType="1" noTextEdit="1"/>
                </p:cNvSpPr>
                <p:nvPr/>
              </p:nvSpPr>
              <p:spPr>
                <a:xfrm>
                  <a:off x="3904704" y="2200618"/>
                  <a:ext cx="327352" cy="180687"/>
                </a:xfrm>
                <a:prstGeom prst="rect">
                  <a:avLst/>
                </a:prstGeom>
                <a:blipFill>
                  <a:blip r:embed="rId6"/>
                  <a:stretch>
                    <a:fillRect b="-2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p:cNvSpPr txBox="1"/>
                <p:nvPr/>
              </p:nvSpPr>
              <p:spPr>
                <a:xfrm>
                  <a:off x="5947165" y="1701024"/>
                  <a:ext cx="327352" cy="197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800" b="0" i="1" smtClean="0">
                                <a:latin typeface="Cambria Math" panose="02040503050406030204" pitchFamily="18" charset="0"/>
                              </a:rPr>
                            </m:ctrlPr>
                          </m:sSubPr>
                          <m:e>
                            <m:r>
                              <a:rPr lang="en-US" altLang="zh-CN" sz="800" b="0" i="1" smtClean="0">
                                <a:latin typeface="Cambria Math" panose="02040503050406030204" pitchFamily="18" charset="0"/>
                              </a:rPr>
                              <m:t>𝑥</m:t>
                            </m:r>
                          </m:e>
                          <m:sub>
                            <m:sSub>
                              <m:sSubPr>
                                <m:ctrlPr>
                                  <a:rPr lang="en-US" altLang="zh-CN" sz="800" b="0" i="1" smtClean="0">
                                    <a:latin typeface="Cambria Math" panose="02040503050406030204" pitchFamily="18" charset="0"/>
                                  </a:rPr>
                                </m:ctrlPr>
                              </m:sSubPr>
                              <m:e>
                                <m:r>
                                  <a:rPr lang="en-US" altLang="zh-CN" sz="800" b="0" i="1" smtClean="0">
                                    <a:latin typeface="Cambria Math" panose="02040503050406030204" pitchFamily="18" charset="0"/>
                                  </a:rPr>
                                  <m:t>𝑙</m:t>
                                </m:r>
                              </m:e>
                              <m:sub>
                                <m:r>
                                  <a:rPr lang="en-US" altLang="zh-CN" sz="800" b="0" i="1" smtClean="0">
                                    <a:latin typeface="Cambria Math" panose="02040503050406030204" pitchFamily="18" charset="0"/>
                                  </a:rPr>
                                  <m:t>𝑝</m:t>
                                </m:r>
                              </m:sub>
                            </m:sSub>
                          </m:sub>
                        </m:sSub>
                      </m:oMath>
                    </m:oMathPara>
                  </a14:m>
                  <a:endParaRPr lang="zh-CN" altLang="en-US" sz="800" dirty="0">
                    <a:latin typeface="Palatino Linotype" panose="02040502050505030304" pitchFamily="18" charset="0"/>
                  </a:endParaRPr>
                </a:p>
              </p:txBody>
            </p:sp>
          </mc:Choice>
          <mc:Fallback xmlns="">
            <p:sp>
              <p:nvSpPr>
                <p:cNvPr id="85" name="文本框 84"/>
                <p:cNvSpPr txBox="1">
                  <a:spLocks noRot="1" noChangeAspect="1" noMove="1" noResize="1" noEditPoints="1" noAdjustHandles="1" noChangeArrowheads="1" noChangeShapeType="1" noTextEdit="1"/>
                </p:cNvSpPr>
                <p:nvPr/>
              </p:nvSpPr>
              <p:spPr>
                <a:xfrm>
                  <a:off x="5947165" y="1701024"/>
                  <a:ext cx="327352" cy="197931"/>
                </a:xfrm>
                <a:prstGeom prst="rect">
                  <a:avLst/>
                </a:prstGeom>
                <a:blipFill>
                  <a:blip r:embed="rId7"/>
                  <a:stretch>
                    <a:fillRect b="-20833"/>
                  </a:stretch>
                </a:blipFill>
              </p:spPr>
              <p:txBody>
                <a:bodyPr/>
                <a:lstStyle/>
                <a:p>
                  <a:r>
                    <a:rPr lang="zh-CN" altLang="en-US">
                      <a:noFill/>
                    </a:rPr>
                    <a:t> </a:t>
                  </a:r>
                </a:p>
              </p:txBody>
            </p:sp>
          </mc:Fallback>
        </mc:AlternateContent>
        <p:cxnSp>
          <p:nvCxnSpPr>
            <p:cNvPr id="86" name="直接箭头连接符 85"/>
            <p:cNvCxnSpPr/>
            <p:nvPr/>
          </p:nvCxnSpPr>
          <p:spPr>
            <a:xfrm flipH="1" flipV="1">
              <a:off x="2499738" y="4020120"/>
              <a:ext cx="1885" cy="504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6857317" y="3978271"/>
              <a:ext cx="1242634" cy="623954"/>
            </a:xfrm>
            <a:prstGeom prst="rect">
              <a:avLst/>
            </a:prstGeom>
            <a:noFill/>
          </p:spPr>
          <p:txBody>
            <a:bodyPr wrap="square" rtlCol="0">
              <a:spAutoFit/>
            </a:bodyPr>
            <a:lstStyle/>
            <a:p>
              <a:r>
                <a:rPr lang="en-US" altLang="zh-CN" sz="800" dirty="0">
                  <a:latin typeface="Palatino Linotype" panose="02040502050505030304" pitchFamily="18" charset="0"/>
                  <a:cs typeface="Times New Roman" panose="02020603050405020304" pitchFamily="18" charset="0"/>
                </a:rPr>
                <a:t>Sophisticated features z</a:t>
              </a:r>
              <a:endParaRPr lang="zh-CN" altLang="en-US" sz="800" dirty="0">
                <a:latin typeface="Palatino Linotype" panose="02040502050505030304" pitchFamily="18" charset="0"/>
                <a:cs typeface="Times New Roman" panose="02020603050405020304" pitchFamily="18" charset="0"/>
              </a:endParaRPr>
            </a:p>
          </p:txBody>
        </p:sp>
        <p:sp>
          <p:nvSpPr>
            <p:cNvPr id="88" name="文本框 87"/>
            <p:cNvSpPr txBox="1"/>
            <p:nvPr/>
          </p:nvSpPr>
          <p:spPr>
            <a:xfrm>
              <a:off x="6494309" y="2867243"/>
              <a:ext cx="1188399" cy="291179"/>
            </a:xfrm>
            <a:prstGeom prst="rect">
              <a:avLst/>
            </a:prstGeom>
            <a:noFill/>
          </p:spPr>
          <p:txBody>
            <a:bodyPr wrap="square" rtlCol="0">
              <a:spAutoFit/>
            </a:bodyPr>
            <a:lstStyle/>
            <a:p>
              <a:r>
                <a:rPr lang="en-US" altLang="zh-CN" sz="800" dirty="0">
                  <a:latin typeface="Palatino Linotype" panose="02040502050505030304" pitchFamily="18" charset="0"/>
                  <a:cs typeface="Times New Roman" panose="02020603050405020304" pitchFamily="18" charset="0"/>
                </a:rPr>
                <a:t>U</a:t>
              </a:r>
              <a:endParaRPr lang="zh-CN" altLang="en-US" sz="800" dirty="0">
                <a:latin typeface="Palatino Linotype" panose="02040502050505030304" pitchFamily="18" charset="0"/>
                <a:cs typeface="Times New Roman" panose="02020603050405020304" pitchFamily="18" charset="0"/>
              </a:endParaRPr>
            </a:p>
          </p:txBody>
        </p:sp>
        <p:sp>
          <p:nvSpPr>
            <p:cNvPr id="89" name="左大括号 88"/>
            <p:cNvSpPr/>
            <p:nvPr/>
          </p:nvSpPr>
          <p:spPr>
            <a:xfrm rot="16200000">
              <a:off x="4303734" y="2945036"/>
              <a:ext cx="91022" cy="3995415"/>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800" dirty="0">
                <a:latin typeface="Palatino Linotype" panose="02040502050505030304" pitchFamily="18" charset="0"/>
              </a:endParaRPr>
            </a:p>
          </p:txBody>
        </p:sp>
        <mc:AlternateContent xmlns:mc="http://schemas.openxmlformats.org/markup-compatibility/2006" xmlns:a14="http://schemas.microsoft.com/office/drawing/2010/main">
          <mc:Choice Requires="a14">
            <p:sp>
              <p:nvSpPr>
                <p:cNvPr id="90" name="文本框 89"/>
                <p:cNvSpPr txBox="1"/>
                <p:nvPr/>
              </p:nvSpPr>
              <p:spPr>
                <a:xfrm>
                  <a:off x="4232535" y="5081026"/>
                  <a:ext cx="154989" cy="1663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800" i="1" smtClean="0">
                            <a:latin typeface="Cambria Math" panose="02040503050406030204" pitchFamily="18" charset="0"/>
                          </a:rPr>
                          <m:t>𝜃</m:t>
                        </m:r>
                      </m:oMath>
                    </m:oMathPara>
                  </a14:m>
                  <a:endParaRPr lang="zh-CN" altLang="en-US" sz="800" dirty="0">
                    <a:latin typeface="Palatino Linotype" panose="02040502050505030304" pitchFamily="18" charset="0"/>
                  </a:endParaRPr>
                </a:p>
              </p:txBody>
            </p:sp>
          </mc:Choice>
          <mc:Fallback xmlns="">
            <p:sp>
              <p:nvSpPr>
                <p:cNvPr id="90" name="文本框 89"/>
                <p:cNvSpPr txBox="1">
                  <a:spLocks noRot="1" noChangeAspect="1" noMove="1" noResize="1" noEditPoints="1" noAdjustHandles="1" noChangeArrowheads="1" noChangeShapeType="1" noTextEdit="1"/>
                </p:cNvSpPr>
                <p:nvPr/>
              </p:nvSpPr>
              <p:spPr>
                <a:xfrm>
                  <a:off x="4232535" y="5081026"/>
                  <a:ext cx="154989" cy="166388"/>
                </a:xfrm>
                <a:prstGeom prst="rect">
                  <a:avLst/>
                </a:prstGeom>
                <a:blipFill>
                  <a:blip r:embed="rId8"/>
                  <a:stretch>
                    <a:fillRect l="-26667" r="-26667" b="-10000"/>
                  </a:stretch>
                </a:blipFill>
              </p:spPr>
              <p:txBody>
                <a:bodyPr/>
                <a:lstStyle/>
                <a:p>
                  <a:r>
                    <a:rPr lang="zh-CN" altLang="en-US">
                      <a:noFill/>
                    </a:rPr>
                    <a:t> </a:t>
                  </a:r>
                </a:p>
              </p:txBody>
            </p:sp>
          </mc:Fallback>
        </mc:AlternateContent>
      </p:grpSp>
      <p:sp>
        <p:nvSpPr>
          <p:cNvPr id="117" name="左大括号 116"/>
          <p:cNvSpPr/>
          <p:nvPr/>
        </p:nvSpPr>
        <p:spPr>
          <a:xfrm rot="16200000">
            <a:off x="7122981" y="3076674"/>
            <a:ext cx="64878" cy="2325952"/>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800" dirty="0">
              <a:latin typeface="Palatino Linotype" panose="02040502050505030304" pitchFamily="18" charset="0"/>
            </a:endParaRPr>
          </a:p>
        </p:txBody>
      </p:sp>
      <mc:AlternateContent xmlns:mc="http://schemas.openxmlformats.org/markup-compatibility/2006" xmlns:a14="http://schemas.microsoft.com/office/drawing/2010/main">
        <mc:Choice Requires="a14">
          <p:sp>
            <p:nvSpPr>
              <p:cNvPr id="118" name="文本框 117"/>
              <p:cNvSpPr txBox="1"/>
              <p:nvPr/>
            </p:nvSpPr>
            <p:spPr>
              <a:xfrm>
                <a:off x="7087477" y="4338213"/>
                <a:ext cx="90227" cy="1231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800" i="1" smtClean="0">
                          <a:latin typeface="Cambria Math" panose="02040503050406030204" pitchFamily="18" charset="0"/>
                        </a:rPr>
                        <m:t>𝜃</m:t>
                      </m:r>
                    </m:oMath>
                  </m:oMathPara>
                </a14:m>
                <a:endParaRPr lang="zh-CN" altLang="en-US" sz="800" dirty="0">
                  <a:latin typeface="Palatino Linotype" panose="02040502050505030304" pitchFamily="18" charset="0"/>
                </a:endParaRPr>
              </a:p>
            </p:txBody>
          </p:sp>
        </mc:Choice>
        <mc:Fallback xmlns="">
          <p:sp>
            <p:nvSpPr>
              <p:cNvPr id="118" name="文本框 117"/>
              <p:cNvSpPr txBox="1">
                <a:spLocks noRot="1" noChangeAspect="1" noMove="1" noResize="1" noEditPoints="1" noAdjustHandles="1" noChangeArrowheads="1" noChangeShapeType="1" noTextEdit="1"/>
              </p:cNvSpPr>
              <p:nvPr/>
            </p:nvSpPr>
            <p:spPr>
              <a:xfrm>
                <a:off x="7087477" y="4338213"/>
                <a:ext cx="90227" cy="123111"/>
              </a:xfrm>
              <a:prstGeom prst="rect">
                <a:avLst/>
              </a:prstGeom>
              <a:blipFill>
                <a:blip r:embed="rId9"/>
                <a:stretch>
                  <a:fillRect l="-35714" r="-28571" b="-10000"/>
                </a:stretch>
              </a:blipFill>
            </p:spPr>
            <p:txBody>
              <a:bodyPr/>
              <a:lstStyle/>
              <a:p>
                <a:r>
                  <a:rPr lang="zh-CN" altLang="en-US">
                    <a:noFill/>
                  </a:rPr>
                  <a:t> </a:t>
                </a:r>
              </a:p>
            </p:txBody>
          </p:sp>
        </mc:Fallback>
      </mc:AlternateContent>
      <p:grpSp>
        <p:nvGrpSpPr>
          <p:cNvPr id="119" name="组合 118"/>
          <p:cNvGrpSpPr/>
          <p:nvPr/>
        </p:nvGrpSpPr>
        <p:grpSpPr>
          <a:xfrm>
            <a:off x="5147992" y="1929057"/>
            <a:ext cx="4121386" cy="2379955"/>
            <a:chOff x="1047550" y="1701024"/>
            <a:chExt cx="7079531" cy="3339034"/>
          </a:xfrm>
        </p:grpSpPr>
        <p:sp>
          <p:nvSpPr>
            <p:cNvPr id="121" name="文本框 120"/>
            <p:cNvSpPr txBox="1"/>
            <p:nvPr/>
          </p:nvSpPr>
          <p:spPr>
            <a:xfrm>
              <a:off x="5084867" y="2982421"/>
              <a:ext cx="527924" cy="302264"/>
            </a:xfrm>
            <a:prstGeom prst="rect">
              <a:avLst/>
            </a:prstGeom>
            <a:noFill/>
          </p:spPr>
          <p:txBody>
            <a:bodyPr wrap="square" rtlCol="0">
              <a:spAutoFit/>
            </a:bodyPr>
            <a:lstStyle/>
            <a:p>
              <a:r>
                <a:rPr lang="en-US" altLang="zh-CN" sz="800" dirty="0">
                  <a:latin typeface="Palatino Linotype" panose="02040502050505030304" pitchFamily="18" charset="0"/>
                </a:rPr>
                <a:t>…</a:t>
              </a:r>
              <a:endParaRPr lang="zh-CN" altLang="en-US" sz="800" dirty="0">
                <a:latin typeface="Palatino Linotype" panose="02040502050505030304" pitchFamily="18" charset="0"/>
              </a:endParaRPr>
            </a:p>
          </p:txBody>
        </p:sp>
        <p:grpSp>
          <p:nvGrpSpPr>
            <p:cNvPr id="122" name="组合 121"/>
            <p:cNvGrpSpPr/>
            <p:nvPr/>
          </p:nvGrpSpPr>
          <p:grpSpPr>
            <a:xfrm>
              <a:off x="5874731" y="2117601"/>
              <a:ext cx="627073" cy="2467597"/>
              <a:chOff x="4940132" y="1520042"/>
              <a:chExt cx="1135397" cy="3990109"/>
            </a:xfrm>
          </p:grpSpPr>
          <p:sp>
            <p:nvSpPr>
              <p:cNvPr id="167" name="圆角矩形 166"/>
              <p:cNvSpPr/>
              <p:nvPr/>
            </p:nvSpPr>
            <p:spPr>
              <a:xfrm>
                <a:off x="4940133" y="1520042"/>
                <a:ext cx="855023" cy="399010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sp>
            <p:nvSpPr>
              <p:cNvPr id="168" name="椭圆 167"/>
              <p:cNvSpPr/>
              <p:nvPr/>
            </p:nvSpPr>
            <p:spPr>
              <a:xfrm>
                <a:off x="4940134" y="1520042"/>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sp>
            <p:nvSpPr>
              <p:cNvPr id="169" name="椭圆 168"/>
              <p:cNvSpPr/>
              <p:nvPr/>
            </p:nvSpPr>
            <p:spPr>
              <a:xfrm>
                <a:off x="4940133" y="2527465"/>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sp>
            <p:nvSpPr>
              <p:cNvPr id="170" name="椭圆 169"/>
              <p:cNvSpPr/>
              <p:nvPr/>
            </p:nvSpPr>
            <p:spPr>
              <a:xfrm>
                <a:off x="4940132" y="4667002"/>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800">
                  <a:latin typeface="Palatino Linotype" panose="02040502050505030304" pitchFamily="18" charset="0"/>
                </a:endParaRPr>
              </a:p>
            </p:txBody>
          </p:sp>
          <p:sp>
            <p:nvSpPr>
              <p:cNvPr id="171" name="文本框 170"/>
              <p:cNvSpPr txBox="1"/>
              <p:nvPr/>
            </p:nvSpPr>
            <p:spPr>
              <a:xfrm>
                <a:off x="5118276" y="3622966"/>
                <a:ext cx="957253" cy="1151905"/>
              </a:xfrm>
              <a:prstGeom prst="rect">
                <a:avLst/>
              </a:prstGeom>
              <a:noFill/>
            </p:spPr>
            <p:txBody>
              <a:bodyPr vert="eaVert" wrap="square" rtlCol="0">
                <a:spAutoFit/>
              </a:bodyPr>
              <a:lstStyle/>
              <a:p>
                <a:r>
                  <a:rPr lang="en-US" altLang="zh-CN" sz="800" dirty="0">
                    <a:latin typeface="Palatino Linotype" panose="02040502050505030304" pitchFamily="18" charset="0"/>
                  </a:rPr>
                  <a:t>…</a:t>
                </a:r>
                <a:endParaRPr lang="zh-CN" altLang="en-US" sz="800" dirty="0">
                  <a:latin typeface="Palatino Linotype" panose="02040502050505030304" pitchFamily="18" charset="0"/>
                </a:endParaRPr>
              </a:p>
            </p:txBody>
          </p:sp>
        </p:grpSp>
        <p:sp>
          <p:nvSpPr>
            <p:cNvPr id="123" name="右箭头 122"/>
            <p:cNvSpPr/>
            <p:nvPr/>
          </p:nvSpPr>
          <p:spPr>
            <a:xfrm>
              <a:off x="4813734" y="3188214"/>
              <a:ext cx="313140" cy="301560"/>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grpSp>
          <p:nvGrpSpPr>
            <p:cNvPr id="124" name="组合 123"/>
            <p:cNvGrpSpPr/>
            <p:nvPr/>
          </p:nvGrpSpPr>
          <p:grpSpPr>
            <a:xfrm>
              <a:off x="2378488" y="2534765"/>
              <a:ext cx="1312941" cy="1705379"/>
              <a:chOff x="2255007" y="2224342"/>
              <a:chExt cx="2255100" cy="2775169"/>
            </a:xfrm>
          </p:grpSpPr>
          <p:sp>
            <p:nvSpPr>
              <p:cNvPr id="161" name="矩形 160"/>
              <p:cNvSpPr/>
              <p:nvPr/>
            </p:nvSpPr>
            <p:spPr>
              <a:xfrm>
                <a:off x="2255007" y="2224342"/>
                <a:ext cx="1358962" cy="162263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sp>
            <p:nvSpPr>
              <p:cNvPr id="162" name="矩形 161"/>
              <p:cNvSpPr/>
              <p:nvPr/>
            </p:nvSpPr>
            <p:spPr>
              <a:xfrm>
                <a:off x="2419724" y="2451820"/>
                <a:ext cx="1358962" cy="162263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sp>
            <p:nvSpPr>
              <p:cNvPr id="163" name="矩形 162"/>
              <p:cNvSpPr/>
              <p:nvPr/>
            </p:nvSpPr>
            <p:spPr>
              <a:xfrm>
                <a:off x="2596406" y="2694443"/>
                <a:ext cx="1358962" cy="162263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sp>
            <p:nvSpPr>
              <p:cNvPr id="164" name="矩形 163"/>
              <p:cNvSpPr/>
              <p:nvPr/>
            </p:nvSpPr>
            <p:spPr>
              <a:xfrm>
                <a:off x="2761123" y="2921921"/>
                <a:ext cx="1358962" cy="162263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sp>
            <p:nvSpPr>
              <p:cNvPr id="165" name="矩形 164"/>
              <p:cNvSpPr/>
              <p:nvPr/>
            </p:nvSpPr>
            <p:spPr>
              <a:xfrm>
                <a:off x="2986428" y="3149398"/>
                <a:ext cx="1358962" cy="162263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800">
                  <a:latin typeface="Palatino Linotype" panose="02040502050505030304" pitchFamily="18" charset="0"/>
                </a:endParaRPr>
              </a:p>
            </p:txBody>
          </p:sp>
          <p:sp>
            <p:nvSpPr>
              <p:cNvPr id="166" name="矩形 165"/>
              <p:cNvSpPr/>
              <p:nvPr/>
            </p:nvSpPr>
            <p:spPr>
              <a:xfrm>
                <a:off x="3151145" y="3376876"/>
                <a:ext cx="1358962" cy="162263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800">
                  <a:latin typeface="Palatino Linotype" panose="02040502050505030304" pitchFamily="18" charset="0"/>
                </a:endParaRPr>
              </a:p>
            </p:txBody>
          </p:sp>
        </p:grpSp>
        <p:grpSp>
          <p:nvGrpSpPr>
            <p:cNvPr id="125" name="组合 124"/>
            <p:cNvGrpSpPr/>
            <p:nvPr/>
          </p:nvGrpSpPr>
          <p:grpSpPr>
            <a:xfrm>
              <a:off x="3791499" y="2798337"/>
              <a:ext cx="959508" cy="1124504"/>
              <a:chOff x="4681986" y="2653253"/>
              <a:chExt cx="1648046" cy="1829908"/>
            </a:xfrm>
          </p:grpSpPr>
          <p:sp>
            <p:nvSpPr>
              <p:cNvPr id="155" name="矩形 154"/>
              <p:cNvSpPr/>
              <p:nvPr/>
            </p:nvSpPr>
            <p:spPr>
              <a:xfrm>
                <a:off x="4681986" y="2653253"/>
                <a:ext cx="993141" cy="1069943"/>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sp>
            <p:nvSpPr>
              <p:cNvPr id="156" name="矩形 155"/>
              <p:cNvSpPr/>
              <p:nvPr/>
            </p:nvSpPr>
            <p:spPr>
              <a:xfrm>
                <a:off x="4802363" y="2803249"/>
                <a:ext cx="993141" cy="106994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sp>
            <p:nvSpPr>
              <p:cNvPr id="157" name="矩形 156"/>
              <p:cNvSpPr/>
              <p:nvPr/>
            </p:nvSpPr>
            <p:spPr>
              <a:xfrm>
                <a:off x="4931483" y="2963231"/>
                <a:ext cx="993141" cy="1069943"/>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sp>
            <p:nvSpPr>
              <p:cNvPr id="158" name="矩形 157"/>
              <p:cNvSpPr/>
              <p:nvPr/>
            </p:nvSpPr>
            <p:spPr>
              <a:xfrm>
                <a:off x="5051860" y="3113227"/>
                <a:ext cx="993141" cy="106994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sp>
            <p:nvSpPr>
              <p:cNvPr id="159" name="矩形 158"/>
              <p:cNvSpPr/>
              <p:nvPr/>
            </p:nvSpPr>
            <p:spPr>
              <a:xfrm>
                <a:off x="5216514" y="3263222"/>
                <a:ext cx="993141" cy="1069943"/>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800">
                  <a:latin typeface="Palatino Linotype" panose="02040502050505030304" pitchFamily="18" charset="0"/>
                </a:endParaRPr>
              </a:p>
            </p:txBody>
          </p:sp>
          <p:sp>
            <p:nvSpPr>
              <p:cNvPr id="160" name="矩形 159"/>
              <p:cNvSpPr/>
              <p:nvPr/>
            </p:nvSpPr>
            <p:spPr>
              <a:xfrm>
                <a:off x="5336891" y="3413218"/>
                <a:ext cx="993141" cy="106994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800">
                  <a:latin typeface="Palatino Linotype" panose="02040502050505030304" pitchFamily="18" charset="0"/>
                </a:endParaRPr>
              </a:p>
            </p:txBody>
          </p:sp>
        </p:grpSp>
        <p:grpSp>
          <p:nvGrpSpPr>
            <p:cNvPr id="126" name="组合 125"/>
            <p:cNvGrpSpPr/>
            <p:nvPr/>
          </p:nvGrpSpPr>
          <p:grpSpPr>
            <a:xfrm>
              <a:off x="3413483" y="3343034"/>
              <a:ext cx="976465" cy="204229"/>
              <a:chOff x="3593779" y="3439540"/>
              <a:chExt cx="1677172" cy="332342"/>
            </a:xfrm>
          </p:grpSpPr>
          <p:sp>
            <p:nvSpPr>
              <p:cNvPr id="152" name="矩形 151"/>
              <p:cNvSpPr/>
              <p:nvPr/>
            </p:nvSpPr>
            <p:spPr>
              <a:xfrm>
                <a:off x="3593779" y="3439540"/>
                <a:ext cx="251619" cy="332342"/>
              </a:xfrm>
              <a:prstGeom prst="rect">
                <a:avLst/>
              </a:prstGeom>
              <a:noFill/>
              <a:ln w="25400">
                <a:solidFill>
                  <a:schemeClr val="tx1"/>
                </a:solidFill>
                <a:tail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cxnSp>
            <p:nvCxnSpPr>
              <p:cNvPr id="153" name="直接箭头连接符 152"/>
              <p:cNvCxnSpPr/>
              <p:nvPr/>
            </p:nvCxnSpPr>
            <p:spPr>
              <a:xfrm>
                <a:off x="3836832" y="3449340"/>
                <a:ext cx="1434119" cy="21424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p:nvPr/>
            </p:nvCxnSpPr>
            <p:spPr>
              <a:xfrm flipV="1">
                <a:off x="3851238" y="3652364"/>
                <a:ext cx="1418083" cy="10264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27" name="右箭头 126"/>
            <p:cNvSpPr/>
            <p:nvPr/>
          </p:nvSpPr>
          <p:spPr>
            <a:xfrm>
              <a:off x="5503537" y="3187803"/>
              <a:ext cx="313140" cy="301560"/>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solidFill>
                  <a:schemeClr val="tx1"/>
                </a:solidFill>
                <a:latin typeface="Palatino Linotype" panose="02040502050505030304" pitchFamily="18" charset="0"/>
              </a:endParaRPr>
            </a:p>
          </p:txBody>
        </p:sp>
        <p:sp>
          <p:nvSpPr>
            <p:cNvPr id="128" name="右箭头 127"/>
            <p:cNvSpPr/>
            <p:nvPr/>
          </p:nvSpPr>
          <p:spPr>
            <a:xfrm>
              <a:off x="6483275" y="3186858"/>
              <a:ext cx="313140" cy="301560"/>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pic>
          <p:nvPicPr>
            <p:cNvPr id="129" name="图片 1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6998" y="2772687"/>
              <a:ext cx="1062948" cy="1106125"/>
            </a:xfrm>
            <a:prstGeom prst="rect">
              <a:avLst/>
            </a:prstGeom>
          </p:spPr>
        </p:pic>
        <p:grpSp>
          <p:nvGrpSpPr>
            <p:cNvPr id="130" name="组合 129"/>
            <p:cNvGrpSpPr/>
            <p:nvPr/>
          </p:nvGrpSpPr>
          <p:grpSpPr>
            <a:xfrm>
              <a:off x="1509657" y="2982399"/>
              <a:ext cx="1596581" cy="1047912"/>
              <a:chOff x="475433" y="2884661"/>
              <a:chExt cx="2742279" cy="1705269"/>
            </a:xfrm>
          </p:grpSpPr>
          <p:sp>
            <p:nvSpPr>
              <p:cNvPr id="147" name="矩形 146"/>
              <p:cNvSpPr/>
              <p:nvPr/>
            </p:nvSpPr>
            <p:spPr>
              <a:xfrm>
                <a:off x="475433" y="2884661"/>
                <a:ext cx="433230" cy="466315"/>
              </a:xfrm>
              <a:prstGeom prst="rect">
                <a:avLst/>
              </a:prstGeom>
              <a:noFill/>
              <a:ln w="25400">
                <a:solidFill>
                  <a:srgbClr val="FF0000"/>
                </a:solidFill>
                <a:tail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sp>
            <p:nvSpPr>
              <p:cNvPr id="148" name="矩形 147"/>
              <p:cNvSpPr/>
              <p:nvPr/>
            </p:nvSpPr>
            <p:spPr>
              <a:xfrm>
                <a:off x="3033444" y="4321292"/>
                <a:ext cx="176230" cy="258571"/>
              </a:xfrm>
              <a:prstGeom prst="rect">
                <a:avLst/>
              </a:prstGeom>
              <a:noFill/>
              <a:ln w="25400">
                <a:solidFill>
                  <a:schemeClr val="tx1"/>
                </a:solidFill>
                <a:tail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cxnSp>
            <p:nvCxnSpPr>
              <p:cNvPr id="149" name="直接箭头连接符 148"/>
              <p:cNvCxnSpPr/>
              <p:nvPr/>
            </p:nvCxnSpPr>
            <p:spPr>
              <a:xfrm>
                <a:off x="908663" y="2884661"/>
                <a:ext cx="2124780" cy="143663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a:off x="475433" y="2954444"/>
                <a:ext cx="2742279" cy="143389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903346" y="3354620"/>
                <a:ext cx="2128776" cy="12353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31" name="文本框 130"/>
            <p:cNvSpPr txBox="1"/>
            <p:nvPr/>
          </p:nvSpPr>
          <p:spPr>
            <a:xfrm>
              <a:off x="1047550" y="3908282"/>
              <a:ext cx="1272341" cy="474985"/>
            </a:xfrm>
            <a:prstGeom prst="rect">
              <a:avLst/>
            </a:prstGeom>
            <a:noFill/>
          </p:spPr>
          <p:txBody>
            <a:bodyPr wrap="square" rtlCol="0">
              <a:spAutoFit/>
            </a:bodyPr>
            <a:lstStyle/>
            <a:p>
              <a:r>
                <a:rPr lang="en-US" altLang="zh-CN" sz="800" dirty="0">
                  <a:latin typeface="Palatino Linotype" panose="02040502050505030304" pitchFamily="18" charset="0"/>
                  <a:cs typeface="Times New Roman" panose="02020603050405020304" pitchFamily="18" charset="0"/>
                </a:rPr>
                <a:t>Raw feature x</a:t>
              </a:r>
              <a:endParaRPr lang="zh-CN" altLang="en-US" sz="800" dirty="0">
                <a:latin typeface="Palatino Linotype" panose="02040502050505030304" pitchFamily="18" charset="0"/>
                <a:cs typeface="Times New Roman" panose="02020603050405020304" pitchFamily="18" charset="0"/>
              </a:endParaRPr>
            </a:p>
          </p:txBody>
        </p:sp>
        <p:sp>
          <p:nvSpPr>
            <p:cNvPr id="132" name="文本框 131"/>
            <p:cNvSpPr txBox="1"/>
            <p:nvPr/>
          </p:nvSpPr>
          <p:spPr>
            <a:xfrm>
              <a:off x="1832499" y="4565073"/>
              <a:ext cx="1338251" cy="474985"/>
            </a:xfrm>
            <a:prstGeom prst="rect">
              <a:avLst/>
            </a:prstGeom>
            <a:noFill/>
          </p:spPr>
          <p:txBody>
            <a:bodyPr wrap="square" rtlCol="0">
              <a:spAutoFit/>
            </a:bodyPr>
            <a:lstStyle/>
            <a:p>
              <a:r>
                <a:rPr lang="en-US" altLang="zh-CN" sz="800" dirty="0">
                  <a:latin typeface="Palatino Linotype" panose="02040502050505030304" pitchFamily="18" charset="0"/>
                  <a:cs typeface="Times New Roman" panose="02020603050405020304" pitchFamily="18" charset="0"/>
                </a:rPr>
                <a:t>Convolutions</a:t>
              </a:r>
              <a:endParaRPr lang="zh-CN" altLang="en-US" sz="800" dirty="0">
                <a:latin typeface="Palatino Linotype" panose="02040502050505030304" pitchFamily="18" charset="0"/>
                <a:cs typeface="Times New Roman" panose="02020603050405020304" pitchFamily="18" charset="0"/>
              </a:endParaRPr>
            </a:p>
          </p:txBody>
        </p:sp>
        <p:sp>
          <p:nvSpPr>
            <p:cNvPr id="133" name="文本框 132"/>
            <p:cNvSpPr txBox="1"/>
            <p:nvPr/>
          </p:nvSpPr>
          <p:spPr>
            <a:xfrm>
              <a:off x="3485853" y="4566987"/>
              <a:ext cx="1338251" cy="302264"/>
            </a:xfrm>
            <a:prstGeom prst="rect">
              <a:avLst/>
            </a:prstGeom>
            <a:noFill/>
          </p:spPr>
          <p:txBody>
            <a:bodyPr wrap="square" rtlCol="0">
              <a:spAutoFit/>
            </a:bodyPr>
            <a:lstStyle/>
            <a:p>
              <a:r>
                <a:rPr lang="en-US" altLang="zh-CN" sz="800" dirty="0">
                  <a:latin typeface="Palatino Linotype" panose="02040502050505030304" pitchFamily="18" charset="0"/>
                  <a:cs typeface="Times New Roman" panose="02020603050405020304" pitchFamily="18" charset="0"/>
                </a:rPr>
                <a:t>Pooling</a:t>
              </a:r>
              <a:endParaRPr lang="zh-CN" altLang="en-US" sz="800" dirty="0">
                <a:latin typeface="Palatino Linotype" panose="02040502050505030304" pitchFamily="18" charset="0"/>
                <a:cs typeface="Times New Roman" panose="02020603050405020304" pitchFamily="18" charset="0"/>
              </a:endParaRPr>
            </a:p>
          </p:txBody>
        </p:sp>
        <p:cxnSp>
          <p:nvCxnSpPr>
            <p:cNvPr id="134" name="直接箭头连接符 133"/>
            <p:cNvCxnSpPr/>
            <p:nvPr/>
          </p:nvCxnSpPr>
          <p:spPr>
            <a:xfrm flipH="1" flipV="1">
              <a:off x="3821713" y="4019314"/>
              <a:ext cx="1885" cy="504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文本框 134"/>
            <p:cNvSpPr txBox="1"/>
            <p:nvPr/>
          </p:nvSpPr>
          <p:spPr>
            <a:xfrm>
              <a:off x="5028516" y="4565071"/>
              <a:ext cx="1527821" cy="474985"/>
            </a:xfrm>
            <a:prstGeom prst="rect">
              <a:avLst/>
            </a:prstGeom>
            <a:noFill/>
          </p:spPr>
          <p:txBody>
            <a:bodyPr wrap="square" rtlCol="0">
              <a:spAutoFit/>
            </a:bodyPr>
            <a:lstStyle/>
            <a:p>
              <a:r>
                <a:rPr lang="en-US" altLang="zh-CN" sz="800" dirty="0">
                  <a:latin typeface="Palatino Linotype" panose="02040502050505030304" pitchFamily="18" charset="0"/>
                  <a:cs typeface="Times New Roman" panose="02020603050405020304" pitchFamily="18" charset="0"/>
                </a:rPr>
                <a:t>Fully connected</a:t>
              </a:r>
              <a:endParaRPr lang="zh-CN" altLang="en-US" sz="800" dirty="0">
                <a:latin typeface="Palatino Linotype" panose="02040502050505030304" pitchFamily="18" charset="0"/>
                <a:cs typeface="Times New Roman" panose="02020603050405020304" pitchFamily="18" charset="0"/>
              </a:endParaRPr>
            </a:p>
          </p:txBody>
        </p:sp>
        <p:cxnSp>
          <p:nvCxnSpPr>
            <p:cNvPr id="136" name="直接箭头连接符 135"/>
            <p:cNvCxnSpPr/>
            <p:nvPr/>
          </p:nvCxnSpPr>
          <p:spPr>
            <a:xfrm flipH="1" flipV="1">
              <a:off x="5618596" y="4019314"/>
              <a:ext cx="1885" cy="504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文本框 136"/>
                <p:cNvSpPr txBox="1"/>
                <p:nvPr/>
              </p:nvSpPr>
              <p:spPr>
                <a:xfrm>
                  <a:off x="2651693" y="2202798"/>
                  <a:ext cx="327353" cy="1875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800" b="0" i="1" smtClean="0">
                                <a:latin typeface="Cambria Math" panose="02040503050406030204" pitchFamily="18" charset="0"/>
                              </a:rPr>
                            </m:ctrlPr>
                          </m:sSubPr>
                          <m:e>
                            <m:r>
                              <a:rPr lang="en-US" altLang="zh-CN" sz="800" b="0" i="1" smtClean="0">
                                <a:latin typeface="Cambria Math" panose="02040503050406030204" pitchFamily="18" charset="0"/>
                              </a:rPr>
                              <m:t>𝑥</m:t>
                            </m:r>
                          </m:e>
                          <m:sub>
                            <m:sSub>
                              <m:sSubPr>
                                <m:ctrlPr>
                                  <a:rPr lang="en-US" altLang="zh-CN" sz="800" b="0" i="1" smtClean="0">
                                    <a:latin typeface="Cambria Math" panose="02040503050406030204" pitchFamily="18" charset="0"/>
                                  </a:rPr>
                                </m:ctrlPr>
                              </m:sSubPr>
                              <m:e>
                                <m:r>
                                  <a:rPr lang="en-US" altLang="zh-CN" sz="800" b="0" i="1" smtClean="0">
                                    <a:latin typeface="Cambria Math" panose="02040503050406030204" pitchFamily="18" charset="0"/>
                                  </a:rPr>
                                  <m:t>𝑙</m:t>
                                </m:r>
                              </m:e>
                              <m:sub>
                                <m:r>
                                  <a:rPr lang="en-US" altLang="zh-CN" sz="800" b="0" i="1" smtClean="0">
                                    <a:latin typeface="Cambria Math" panose="02040503050406030204" pitchFamily="18" charset="0"/>
                                  </a:rPr>
                                  <m:t>1</m:t>
                                </m:r>
                              </m:sub>
                            </m:sSub>
                          </m:sub>
                        </m:sSub>
                      </m:oMath>
                    </m:oMathPara>
                  </a14:m>
                  <a:endParaRPr lang="zh-CN" altLang="en-US" sz="800" dirty="0">
                    <a:latin typeface="Palatino Linotype" panose="02040502050505030304" pitchFamily="18" charset="0"/>
                  </a:endParaRPr>
                </a:p>
              </p:txBody>
            </p:sp>
          </mc:Choice>
          <mc:Fallback xmlns="">
            <p:sp>
              <p:nvSpPr>
                <p:cNvPr id="137" name="文本框 136"/>
                <p:cNvSpPr txBox="1">
                  <a:spLocks noRot="1" noChangeAspect="1" noMove="1" noResize="1" noEditPoints="1" noAdjustHandles="1" noChangeArrowheads="1" noChangeShapeType="1" noTextEdit="1"/>
                </p:cNvSpPr>
                <p:nvPr/>
              </p:nvSpPr>
              <p:spPr>
                <a:xfrm>
                  <a:off x="2651693" y="2202798"/>
                  <a:ext cx="327353" cy="187566"/>
                </a:xfrm>
                <a:prstGeom prst="rect">
                  <a:avLst/>
                </a:prstGeom>
                <a:blipFill>
                  <a:blip r:embed="rId10"/>
                  <a:stretch>
                    <a:fillRect b="-2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p:cNvSpPr txBox="1"/>
                <p:nvPr/>
              </p:nvSpPr>
              <p:spPr>
                <a:xfrm>
                  <a:off x="3904704" y="2200617"/>
                  <a:ext cx="327353" cy="1875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800" b="0" i="1" smtClean="0">
                                <a:latin typeface="Cambria Math" panose="02040503050406030204" pitchFamily="18" charset="0"/>
                              </a:rPr>
                            </m:ctrlPr>
                          </m:sSubPr>
                          <m:e>
                            <m:r>
                              <a:rPr lang="en-US" altLang="zh-CN" sz="800" b="0" i="1" smtClean="0">
                                <a:latin typeface="Cambria Math" panose="02040503050406030204" pitchFamily="18" charset="0"/>
                              </a:rPr>
                              <m:t>𝑥</m:t>
                            </m:r>
                          </m:e>
                          <m:sub>
                            <m:sSub>
                              <m:sSubPr>
                                <m:ctrlPr>
                                  <a:rPr lang="en-US" altLang="zh-CN" sz="800" b="0" i="1" smtClean="0">
                                    <a:latin typeface="Cambria Math" panose="02040503050406030204" pitchFamily="18" charset="0"/>
                                  </a:rPr>
                                </m:ctrlPr>
                              </m:sSubPr>
                              <m:e>
                                <m:r>
                                  <a:rPr lang="en-US" altLang="zh-CN" sz="800" b="0" i="1" smtClean="0">
                                    <a:latin typeface="Cambria Math" panose="02040503050406030204" pitchFamily="18" charset="0"/>
                                  </a:rPr>
                                  <m:t>𝑙</m:t>
                                </m:r>
                              </m:e>
                              <m:sub>
                                <m:r>
                                  <a:rPr lang="en-US" altLang="zh-CN" sz="800" b="0" i="1" smtClean="0">
                                    <a:latin typeface="Cambria Math" panose="02040503050406030204" pitchFamily="18" charset="0"/>
                                  </a:rPr>
                                  <m:t>2</m:t>
                                </m:r>
                              </m:sub>
                            </m:sSub>
                          </m:sub>
                        </m:sSub>
                      </m:oMath>
                    </m:oMathPara>
                  </a14:m>
                  <a:endParaRPr lang="zh-CN" altLang="en-US" sz="800" dirty="0">
                    <a:latin typeface="Palatino Linotype" panose="02040502050505030304" pitchFamily="18" charset="0"/>
                  </a:endParaRPr>
                </a:p>
              </p:txBody>
            </p:sp>
          </mc:Choice>
          <mc:Fallback xmlns="">
            <p:sp>
              <p:nvSpPr>
                <p:cNvPr id="138" name="文本框 137"/>
                <p:cNvSpPr txBox="1">
                  <a:spLocks noRot="1" noChangeAspect="1" noMove="1" noResize="1" noEditPoints="1" noAdjustHandles="1" noChangeArrowheads="1" noChangeShapeType="1" noTextEdit="1"/>
                </p:cNvSpPr>
                <p:nvPr/>
              </p:nvSpPr>
              <p:spPr>
                <a:xfrm>
                  <a:off x="3904704" y="2200617"/>
                  <a:ext cx="327353" cy="187566"/>
                </a:xfrm>
                <a:prstGeom prst="rect">
                  <a:avLst/>
                </a:prstGeom>
                <a:blipFill>
                  <a:blip r:embed="rId11"/>
                  <a:stretch>
                    <a:fillRect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p:cNvSpPr txBox="1"/>
                <p:nvPr/>
              </p:nvSpPr>
              <p:spPr>
                <a:xfrm>
                  <a:off x="5947164" y="1701024"/>
                  <a:ext cx="327353" cy="2054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800" b="0" i="1" smtClean="0">
                                <a:latin typeface="Cambria Math" panose="02040503050406030204" pitchFamily="18" charset="0"/>
                              </a:rPr>
                            </m:ctrlPr>
                          </m:sSubPr>
                          <m:e>
                            <m:r>
                              <a:rPr lang="en-US" altLang="zh-CN" sz="800" b="0" i="1" smtClean="0">
                                <a:latin typeface="Cambria Math" panose="02040503050406030204" pitchFamily="18" charset="0"/>
                              </a:rPr>
                              <m:t>𝑥</m:t>
                            </m:r>
                          </m:e>
                          <m:sub>
                            <m:sSub>
                              <m:sSubPr>
                                <m:ctrlPr>
                                  <a:rPr lang="en-US" altLang="zh-CN" sz="800" b="0" i="1" smtClean="0">
                                    <a:latin typeface="Cambria Math" panose="02040503050406030204" pitchFamily="18" charset="0"/>
                                  </a:rPr>
                                </m:ctrlPr>
                              </m:sSubPr>
                              <m:e>
                                <m:r>
                                  <a:rPr lang="en-US" altLang="zh-CN" sz="800" b="0" i="1" smtClean="0">
                                    <a:latin typeface="Cambria Math" panose="02040503050406030204" pitchFamily="18" charset="0"/>
                                  </a:rPr>
                                  <m:t>𝑙</m:t>
                                </m:r>
                              </m:e>
                              <m:sub>
                                <m:r>
                                  <a:rPr lang="en-US" altLang="zh-CN" sz="800" b="0" i="1" smtClean="0">
                                    <a:latin typeface="Cambria Math" panose="02040503050406030204" pitchFamily="18" charset="0"/>
                                  </a:rPr>
                                  <m:t>𝑝</m:t>
                                </m:r>
                              </m:sub>
                            </m:sSub>
                          </m:sub>
                        </m:sSub>
                      </m:oMath>
                    </m:oMathPara>
                  </a14:m>
                  <a:endParaRPr lang="zh-CN" altLang="en-US" sz="800" dirty="0">
                    <a:latin typeface="Palatino Linotype" panose="02040502050505030304" pitchFamily="18" charset="0"/>
                  </a:endParaRPr>
                </a:p>
              </p:txBody>
            </p:sp>
          </mc:Choice>
          <mc:Fallback xmlns="">
            <p:sp>
              <p:nvSpPr>
                <p:cNvPr id="139" name="文本框 138"/>
                <p:cNvSpPr txBox="1">
                  <a:spLocks noRot="1" noChangeAspect="1" noMove="1" noResize="1" noEditPoints="1" noAdjustHandles="1" noChangeArrowheads="1" noChangeShapeType="1" noTextEdit="1"/>
                </p:cNvSpPr>
                <p:nvPr/>
              </p:nvSpPr>
              <p:spPr>
                <a:xfrm>
                  <a:off x="5947164" y="1701024"/>
                  <a:ext cx="327353" cy="205467"/>
                </a:xfrm>
                <a:prstGeom prst="rect">
                  <a:avLst/>
                </a:prstGeom>
                <a:blipFill>
                  <a:blip r:embed="rId12"/>
                  <a:stretch>
                    <a:fillRect b="-20833"/>
                  </a:stretch>
                </a:blipFill>
              </p:spPr>
              <p:txBody>
                <a:bodyPr/>
                <a:lstStyle/>
                <a:p>
                  <a:r>
                    <a:rPr lang="zh-CN" altLang="en-US">
                      <a:noFill/>
                    </a:rPr>
                    <a:t> </a:t>
                  </a:r>
                </a:p>
              </p:txBody>
            </p:sp>
          </mc:Fallback>
        </mc:AlternateContent>
        <p:cxnSp>
          <p:nvCxnSpPr>
            <p:cNvPr id="140" name="直接箭头连接符 139"/>
            <p:cNvCxnSpPr/>
            <p:nvPr/>
          </p:nvCxnSpPr>
          <p:spPr>
            <a:xfrm flipH="1" flipV="1">
              <a:off x="2499738" y="4020120"/>
              <a:ext cx="1885" cy="504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文本框 140"/>
            <p:cNvSpPr txBox="1"/>
            <p:nvPr/>
          </p:nvSpPr>
          <p:spPr>
            <a:xfrm>
              <a:off x="6494309" y="2867243"/>
              <a:ext cx="1188400" cy="302264"/>
            </a:xfrm>
            <a:prstGeom prst="rect">
              <a:avLst/>
            </a:prstGeom>
            <a:noFill/>
          </p:spPr>
          <p:txBody>
            <a:bodyPr wrap="square" rtlCol="0">
              <a:spAutoFit/>
            </a:bodyPr>
            <a:lstStyle/>
            <a:p>
              <a:r>
                <a:rPr lang="en-US" altLang="zh-CN" sz="800" dirty="0">
                  <a:latin typeface="Palatino Linotype" panose="02040502050505030304" pitchFamily="18" charset="0"/>
                  <a:cs typeface="Times New Roman" panose="02020603050405020304" pitchFamily="18" charset="0"/>
                </a:rPr>
                <a:t>U</a:t>
              </a:r>
              <a:endParaRPr lang="zh-CN" altLang="en-US" sz="800" dirty="0">
                <a:latin typeface="Palatino Linotype" panose="02040502050505030304" pitchFamily="18" charset="0"/>
                <a:cs typeface="Times New Roman" panose="02020603050405020304" pitchFamily="18" charset="0"/>
              </a:endParaRPr>
            </a:p>
          </p:txBody>
        </p:sp>
        <p:sp>
          <p:nvSpPr>
            <p:cNvPr id="142" name="圆角矩形 141"/>
            <p:cNvSpPr/>
            <p:nvPr/>
          </p:nvSpPr>
          <p:spPr>
            <a:xfrm>
              <a:off x="6875969" y="2691439"/>
              <a:ext cx="454327" cy="1457551"/>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sp>
          <p:nvSpPr>
            <p:cNvPr id="143" name="椭圆 142"/>
            <p:cNvSpPr/>
            <p:nvPr/>
          </p:nvSpPr>
          <p:spPr>
            <a:xfrm>
              <a:off x="6875969" y="2691439"/>
              <a:ext cx="454327" cy="42586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Palatino Linotype" panose="02040502050505030304" pitchFamily="18" charset="0"/>
              </a:endParaRPr>
            </a:p>
          </p:txBody>
        </p:sp>
        <p:sp>
          <p:nvSpPr>
            <p:cNvPr id="144" name="椭圆 143"/>
            <p:cNvSpPr/>
            <p:nvPr/>
          </p:nvSpPr>
          <p:spPr>
            <a:xfrm>
              <a:off x="6875968" y="3723121"/>
              <a:ext cx="454327" cy="42586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800">
                <a:latin typeface="Palatino Linotype" panose="02040502050505030304" pitchFamily="18" charset="0"/>
              </a:endParaRPr>
            </a:p>
          </p:txBody>
        </p:sp>
        <p:sp>
          <p:nvSpPr>
            <p:cNvPr id="145" name="文本框 144"/>
            <p:cNvSpPr txBox="1"/>
            <p:nvPr/>
          </p:nvSpPr>
          <p:spPr>
            <a:xfrm>
              <a:off x="6950589" y="3232647"/>
              <a:ext cx="528685" cy="581819"/>
            </a:xfrm>
            <a:prstGeom prst="rect">
              <a:avLst/>
            </a:prstGeom>
            <a:noFill/>
          </p:spPr>
          <p:txBody>
            <a:bodyPr vert="eaVert" wrap="square" rtlCol="0">
              <a:spAutoFit/>
            </a:bodyPr>
            <a:lstStyle/>
            <a:p>
              <a:r>
                <a:rPr lang="en-US" altLang="zh-CN" sz="800" dirty="0">
                  <a:latin typeface="Palatino Linotype" panose="02040502050505030304" pitchFamily="18" charset="0"/>
                </a:rPr>
                <a:t>…</a:t>
              </a:r>
              <a:endParaRPr lang="zh-CN" altLang="en-US" sz="800" dirty="0">
                <a:latin typeface="Palatino Linotype" panose="02040502050505030304" pitchFamily="18" charset="0"/>
              </a:endParaRPr>
            </a:p>
          </p:txBody>
        </p:sp>
        <p:sp>
          <p:nvSpPr>
            <p:cNvPr id="146" name="文本框 145"/>
            <p:cNvSpPr txBox="1"/>
            <p:nvPr/>
          </p:nvSpPr>
          <p:spPr>
            <a:xfrm>
              <a:off x="6983530" y="2335401"/>
              <a:ext cx="1143551" cy="302264"/>
            </a:xfrm>
            <a:prstGeom prst="rect">
              <a:avLst/>
            </a:prstGeom>
            <a:noFill/>
          </p:spPr>
          <p:txBody>
            <a:bodyPr wrap="square" rtlCol="0">
              <a:spAutoFit/>
            </a:bodyPr>
            <a:lstStyle/>
            <a:p>
              <a:r>
                <a:rPr lang="en-US" altLang="zh-CN" sz="800" dirty="0">
                  <a:latin typeface="Palatino Linotype" panose="02040502050505030304" pitchFamily="18" charset="0"/>
                  <a:cs typeface="Times New Roman" panose="02020603050405020304" pitchFamily="18" charset="0"/>
                </a:rPr>
                <a:t>y</a:t>
              </a:r>
              <a:endParaRPr lang="zh-CN" altLang="en-US" sz="800" dirty="0">
                <a:latin typeface="Palatino Linotype" panose="02040502050505030304" pitchFamily="18" charset="0"/>
                <a:cs typeface="Times New Roman" panose="02020603050405020304" pitchFamily="18" charset="0"/>
              </a:endParaRPr>
            </a:p>
          </p:txBody>
        </p:sp>
      </p:grpSp>
      <p:sp>
        <p:nvSpPr>
          <p:cNvPr id="172" name="右箭头 171"/>
          <p:cNvSpPr/>
          <p:nvPr/>
        </p:nvSpPr>
        <p:spPr bwMode="auto">
          <a:xfrm>
            <a:off x="4533067" y="2840333"/>
            <a:ext cx="574387" cy="426300"/>
          </a:xfrm>
          <a:prstGeom prst="rightArrow">
            <a:avLst/>
          </a:prstGeom>
          <a:solidFill>
            <a:srgbClr val="0070C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Palatino Linotype" panose="02040502050505030304" pitchFamily="18" charset="0"/>
            </a:endParaRPr>
          </a:p>
        </p:txBody>
      </p:sp>
      <p:sp>
        <p:nvSpPr>
          <p:cNvPr id="173" name="矩形 172"/>
          <p:cNvSpPr/>
          <p:nvPr/>
        </p:nvSpPr>
        <p:spPr>
          <a:xfrm>
            <a:off x="159035" y="1245316"/>
            <a:ext cx="8711880" cy="1384995"/>
          </a:xfrm>
          <a:prstGeom prst="rect">
            <a:avLst/>
          </a:prstGeom>
        </p:spPr>
        <p:txBody>
          <a:bodyPr wrap="square">
            <a:spAutoFit/>
          </a:bodyPr>
          <a:lstStyle/>
          <a:p>
            <a:r>
              <a:rPr lang="en-US" altLang="zh-CN" sz="2800" dirty="0">
                <a:latin typeface="Palatino Linotype" panose="02040502050505030304" pitchFamily="18" charset="0"/>
                <a:cs typeface="Times New Roman" panose="02020603050405020304" pitchFamily="18" charset="0"/>
              </a:rPr>
              <a:t>Twice learning/transfer learning strategies in deep learning for model reuse</a:t>
            </a:r>
            <a:r>
              <a:rPr lang="en-US" altLang="zh-CN" sz="2000" dirty="0">
                <a:latin typeface="Palatino Linotype" panose="02040502050505030304" pitchFamily="18" charset="0"/>
                <a:cs typeface="Times New Roman" panose="02020603050405020304" pitchFamily="18" charset="0"/>
              </a:rPr>
              <a:t> </a:t>
            </a:r>
            <a:r>
              <a:rPr lang="en-US" altLang="zh-CN" sz="2000" dirty="0">
                <a:latin typeface="Palatino Linotype" panose="02040502050505030304" pitchFamily="18" charset="0"/>
                <a:ea typeface="Times New Roman" charset="0"/>
                <a:cs typeface="Times New Roman" charset="0"/>
              </a:rPr>
              <a:t>[</a:t>
            </a:r>
            <a:r>
              <a:rPr lang="en-US" altLang="zh-CN" sz="2000" dirty="0" err="1">
                <a:latin typeface="Palatino Linotype" panose="02040502050505030304" pitchFamily="18" charset="0"/>
                <a:ea typeface="Times New Roman" charset="0"/>
                <a:cs typeface="Times New Roman" charset="0"/>
              </a:rPr>
              <a:t>Yosinski</a:t>
            </a:r>
            <a:r>
              <a:rPr lang="en-US" altLang="zh-CN" sz="2000" dirty="0">
                <a:latin typeface="Palatino Linotype" panose="02040502050505030304" pitchFamily="18" charset="0"/>
                <a:ea typeface="Times New Roman" charset="0"/>
                <a:cs typeface="Times New Roman" charset="0"/>
              </a:rPr>
              <a:t> 14;</a:t>
            </a:r>
            <a:r>
              <a:rPr lang="zh-CN" altLang="en-US" sz="2000" dirty="0">
                <a:latin typeface="Palatino Linotype" panose="02040502050505030304" pitchFamily="18" charset="0"/>
                <a:ea typeface="Times New Roman" charset="0"/>
                <a:cs typeface="Times New Roman" charset="0"/>
              </a:rPr>
              <a:t> </a:t>
            </a:r>
            <a:r>
              <a:rPr lang="en-US" altLang="zh-CN" sz="2000" dirty="0" err="1">
                <a:latin typeface="Palatino Linotype" panose="02040502050505030304" pitchFamily="18" charset="0"/>
                <a:ea typeface="Times New Roman" charset="0"/>
                <a:cs typeface="Times New Roman" charset="0"/>
              </a:rPr>
              <a:t>Ajakan</a:t>
            </a:r>
            <a:r>
              <a:rPr lang="en-US" altLang="zh-CN" sz="2000" dirty="0">
                <a:latin typeface="Palatino Linotype" panose="02040502050505030304" pitchFamily="18" charset="0"/>
                <a:ea typeface="Times New Roman" charset="0"/>
                <a:cs typeface="Times New Roman" charset="0"/>
              </a:rPr>
              <a:t> 14]</a:t>
            </a:r>
            <a:r>
              <a:rPr lang="en-US" altLang="zh-CN" sz="2000" dirty="0">
                <a:latin typeface="Palatino Linotype" panose="02040502050505030304" pitchFamily="18" charset="0"/>
                <a:cs typeface="Times New Roman" panose="02020603050405020304" pitchFamily="18" charset="0"/>
              </a:rPr>
              <a:t>:</a:t>
            </a:r>
            <a:endParaRPr lang="en-US" altLang="zh-CN" sz="2000" dirty="0">
              <a:latin typeface="Palatino Linotype" panose="02040502050505030304" pitchFamily="18" charset="0"/>
              <a:ea typeface="Times New Roman" charset="0"/>
              <a:cs typeface="Times New Roman" charset="0"/>
            </a:endParaRPr>
          </a:p>
          <a:p>
            <a:endParaRPr lang="zh-CN" altLang="en-US" sz="2800" dirty="0">
              <a:latin typeface="Palatino Linotype" panose="02040502050505030304" pitchFamily="18" charset="0"/>
              <a:cs typeface="Times New Roman" panose="02020603050405020304" pitchFamily="18" charset="0"/>
            </a:endParaRPr>
          </a:p>
        </p:txBody>
      </p:sp>
      <p:sp>
        <p:nvSpPr>
          <p:cNvPr id="175" name="圆角矩形 174"/>
          <p:cNvSpPr/>
          <p:nvPr/>
        </p:nvSpPr>
        <p:spPr>
          <a:xfrm>
            <a:off x="3516511" y="2417339"/>
            <a:ext cx="736329" cy="1516070"/>
          </a:xfrm>
          <a:prstGeom prst="roundRect">
            <a:avLst/>
          </a:prstGeom>
          <a:noFill/>
          <a:ln w="635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Palatino Linotype" panose="02040502050505030304" pitchFamily="18" charset="0"/>
            </a:endParaRPr>
          </a:p>
        </p:txBody>
      </p:sp>
      <p:sp>
        <p:nvSpPr>
          <p:cNvPr id="176" name="圆角矩形 175"/>
          <p:cNvSpPr/>
          <p:nvPr/>
        </p:nvSpPr>
        <p:spPr>
          <a:xfrm>
            <a:off x="8459946" y="2377471"/>
            <a:ext cx="469225" cy="1516070"/>
          </a:xfrm>
          <a:prstGeom prst="roundRect">
            <a:avLst/>
          </a:prstGeom>
          <a:noFill/>
          <a:ln w="635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Palatino Linotype" panose="02040502050505030304" pitchFamily="18" charset="0"/>
            </a:endParaRPr>
          </a:p>
        </p:txBody>
      </p:sp>
      <p:sp>
        <p:nvSpPr>
          <p:cNvPr id="116" name="矩形 115">
            <a:extLst>
              <a:ext uri="{FF2B5EF4-FFF2-40B4-BE49-F238E27FC236}">
                <a16:creationId xmlns:a16="http://schemas.microsoft.com/office/drawing/2014/main" id="{06F7A23E-D385-408E-8CA0-F0D9BAB86467}"/>
              </a:ext>
            </a:extLst>
          </p:cNvPr>
          <p:cNvSpPr/>
          <p:nvPr/>
        </p:nvSpPr>
        <p:spPr>
          <a:xfrm>
            <a:off x="-468560" y="-44454"/>
            <a:ext cx="6516724" cy="338554"/>
          </a:xfrm>
          <a:prstGeom prst="rect">
            <a:avLst/>
          </a:prstGeom>
        </p:spPr>
        <p:txBody>
          <a:bodyPr wrap="square">
            <a:spAutoFit/>
          </a:bodyPr>
          <a:lstStyle/>
          <a:p>
            <a:pPr lvl="1"/>
            <a:r>
              <a:rPr lang="en-US" altLang="zh-CN" sz="1600"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Learning with fixed model reuse strategy</a:t>
            </a:r>
          </a:p>
        </p:txBody>
      </p:sp>
    </p:spTree>
    <p:extLst>
      <p:ext uri="{BB962C8B-B14F-4D97-AF65-F5344CB8AC3E}">
        <p14:creationId xmlns:p14="http://schemas.microsoft.com/office/powerpoint/2010/main" val="173309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700" y="231580"/>
            <a:ext cx="9217107" cy="730250"/>
          </a:xfrm>
        </p:spPr>
        <p:txBody>
          <a:bodyPr/>
          <a:lstStyle/>
          <a:p>
            <a:r>
              <a:rPr lang="en-US" altLang="zh-CN" sz="3200" dirty="0">
                <a:latin typeface="Times New Roman" panose="02020603050405020304" pitchFamily="18" charset="0"/>
                <a:cs typeface="Times New Roman" panose="02020603050405020304" pitchFamily="18" charset="0"/>
              </a:rPr>
              <a:t>Model Reuse</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(A </a:t>
            </a:r>
            <a:r>
              <a:rPr lang="en-US" altLang="zh-CN" sz="3200" dirty="0" err="1">
                <a:latin typeface="Times New Roman" panose="02020603050405020304" pitchFamily="18" charset="0"/>
                <a:cs typeface="Times New Roman" panose="02020603050405020304" pitchFamily="18" charset="0"/>
              </a:rPr>
              <a:t>Learnware</a:t>
            </a:r>
            <a:r>
              <a:rPr lang="en-US" altLang="zh-CN" sz="3200" dirty="0">
                <a:latin typeface="Times New Roman" panose="02020603050405020304" pitchFamily="18" charset="0"/>
                <a:cs typeface="Times New Roman" panose="02020603050405020304" pitchFamily="18" charset="0"/>
              </a:rPr>
              <a:t> Implementation)</a:t>
            </a:r>
            <a:endParaRPr lang="zh-CN" altLang="en-US" sz="3200" dirty="0">
              <a:latin typeface="Times New Roman" panose="02020603050405020304" pitchFamily="18" charset="0"/>
              <a:cs typeface="Times New Roman" panose="02020603050405020304" pitchFamily="18" charset="0"/>
            </a:endParaRPr>
          </a:p>
        </p:txBody>
      </p:sp>
      <p:sp>
        <p:nvSpPr>
          <p:cNvPr id="8" name="矩形 7"/>
          <p:cNvSpPr/>
          <p:nvPr/>
        </p:nvSpPr>
        <p:spPr>
          <a:xfrm>
            <a:off x="324058" y="1284655"/>
            <a:ext cx="7485823" cy="523220"/>
          </a:xfrm>
          <a:prstGeom prst="rect">
            <a:avLst/>
          </a:prstGeom>
        </p:spPr>
        <p:txBody>
          <a:bodyPr wrap="square">
            <a:spAutoFit/>
          </a:bodyPr>
          <a:lstStyle/>
          <a:p>
            <a:r>
              <a:rPr lang="en-US" altLang="zh-CN" sz="2800" b="1" i="1" dirty="0">
                <a:latin typeface="Palatino Linotype" panose="02040502050505030304" pitchFamily="18" charset="0"/>
                <a:cs typeface="Times New Roman" panose="02020603050405020304" pitchFamily="18" charset="0"/>
              </a:rPr>
              <a:t>Parallel</a:t>
            </a:r>
            <a:r>
              <a:rPr lang="en-US" altLang="zh-CN" sz="2800" dirty="0">
                <a:latin typeface="Palatino Linotype" panose="02040502050505030304" pitchFamily="18" charset="0"/>
                <a:cs typeface="Times New Roman" panose="02020603050405020304" pitchFamily="18" charset="0"/>
              </a:rPr>
              <a:t> structure:</a:t>
            </a:r>
            <a:endParaRPr lang="zh-CN" altLang="en-US" sz="2800" dirty="0">
              <a:latin typeface="Palatino Linotype" panose="02040502050505030304" pitchFamily="18" charset="0"/>
              <a:cs typeface="Times New Roman" panose="02020603050405020304" pitchFamily="18" charset="0"/>
            </a:endParaRPr>
          </a:p>
        </p:txBody>
      </p:sp>
      <p:sp>
        <p:nvSpPr>
          <p:cNvPr id="11" name="文本框 10"/>
          <p:cNvSpPr txBox="1"/>
          <p:nvPr/>
        </p:nvSpPr>
        <p:spPr>
          <a:xfrm>
            <a:off x="324058" y="5301952"/>
            <a:ext cx="9144000" cy="954107"/>
          </a:xfrm>
          <a:prstGeom prst="rect">
            <a:avLst/>
          </a:prstGeom>
          <a:noFill/>
        </p:spPr>
        <p:txBody>
          <a:bodyPr wrap="square" rtlCol="0">
            <a:spAutoFit/>
          </a:bodyPr>
          <a:lstStyle/>
          <a:p>
            <a:r>
              <a:rPr lang="en-US" altLang="zh-CN" sz="2800" dirty="0">
                <a:latin typeface="Palatino Linotype" panose="02040502050505030304" pitchFamily="18" charset="0"/>
                <a:cs typeface="Times New Roman" panose="02020603050405020304" pitchFamily="18" charset="0"/>
              </a:rPr>
              <a:t>Directly arrange the label concepts and pre-obtained model/feature in </a:t>
            </a:r>
            <a:r>
              <a:rPr lang="en-US" altLang="zh-CN" sz="2800" b="1" u="sng" dirty="0">
                <a:solidFill>
                  <a:srgbClr val="FF0000"/>
                </a:solidFill>
                <a:latin typeface="Palatino Linotype" panose="02040502050505030304" pitchFamily="18" charset="0"/>
                <a:cs typeface="Times New Roman" panose="02020603050405020304" pitchFamily="18" charset="0"/>
              </a:rPr>
              <a:t>parallel</a:t>
            </a:r>
            <a:endParaRPr lang="zh-CN" altLang="en-US" sz="2800" dirty="0">
              <a:latin typeface="Palatino Linotype" panose="02040502050505030304" pitchFamily="18" charset="0"/>
              <a:cs typeface="Times New Roman" panose="02020603050405020304" pitchFamily="18" charset="0"/>
            </a:endParaRPr>
          </a:p>
        </p:txBody>
      </p:sp>
      <p:sp>
        <p:nvSpPr>
          <p:cNvPr id="15" name="文本框 14"/>
          <p:cNvSpPr txBox="1"/>
          <p:nvPr/>
        </p:nvSpPr>
        <p:spPr>
          <a:xfrm>
            <a:off x="4709831" y="3256492"/>
            <a:ext cx="508001" cy="307777"/>
          </a:xfrm>
          <a:prstGeom prst="rect">
            <a:avLst/>
          </a:prstGeom>
          <a:noFill/>
        </p:spPr>
        <p:txBody>
          <a:bodyPr wrap="square" rtlCol="0">
            <a:spAutoFit/>
          </a:bodyPr>
          <a:lstStyle/>
          <a:p>
            <a:r>
              <a:rPr lang="en-US" altLang="zh-CN" sz="1400" dirty="0">
                <a:latin typeface="Palatino Linotype" panose="02040502050505030304" pitchFamily="18" charset="0"/>
              </a:rPr>
              <a:t>…</a:t>
            </a:r>
            <a:endParaRPr lang="zh-CN" altLang="en-US" sz="1400" dirty="0">
              <a:latin typeface="Palatino Linotype" panose="02040502050505030304" pitchFamily="18" charset="0"/>
            </a:endParaRPr>
          </a:p>
        </p:txBody>
      </p:sp>
      <p:grpSp>
        <p:nvGrpSpPr>
          <p:cNvPr id="16" name="组合 15"/>
          <p:cNvGrpSpPr/>
          <p:nvPr/>
        </p:nvGrpSpPr>
        <p:grpSpPr>
          <a:xfrm>
            <a:off x="5449517" y="2538786"/>
            <a:ext cx="603408" cy="2028215"/>
            <a:chOff x="4940132" y="1520042"/>
            <a:chExt cx="1135397" cy="3990109"/>
          </a:xfrm>
        </p:grpSpPr>
        <p:sp>
          <p:nvSpPr>
            <p:cNvPr id="75" name="圆角矩形 74"/>
            <p:cNvSpPr/>
            <p:nvPr/>
          </p:nvSpPr>
          <p:spPr>
            <a:xfrm>
              <a:off x="4940133" y="1520042"/>
              <a:ext cx="855023" cy="399010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Palatino Linotype" panose="02040502050505030304" pitchFamily="18" charset="0"/>
              </a:endParaRPr>
            </a:p>
          </p:txBody>
        </p:sp>
        <p:sp>
          <p:nvSpPr>
            <p:cNvPr id="76" name="椭圆 75"/>
            <p:cNvSpPr/>
            <p:nvPr/>
          </p:nvSpPr>
          <p:spPr>
            <a:xfrm>
              <a:off x="4940134" y="1520042"/>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Palatino Linotype" panose="02040502050505030304" pitchFamily="18" charset="0"/>
              </a:endParaRPr>
            </a:p>
          </p:txBody>
        </p:sp>
        <p:sp>
          <p:nvSpPr>
            <p:cNvPr id="77" name="椭圆 76"/>
            <p:cNvSpPr/>
            <p:nvPr/>
          </p:nvSpPr>
          <p:spPr>
            <a:xfrm>
              <a:off x="4940133" y="2527465"/>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Palatino Linotype" panose="02040502050505030304" pitchFamily="18" charset="0"/>
              </a:endParaRPr>
            </a:p>
          </p:txBody>
        </p:sp>
        <p:sp>
          <p:nvSpPr>
            <p:cNvPr id="78" name="椭圆 77"/>
            <p:cNvSpPr/>
            <p:nvPr/>
          </p:nvSpPr>
          <p:spPr>
            <a:xfrm>
              <a:off x="4940132" y="4667002"/>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Palatino Linotype" panose="02040502050505030304" pitchFamily="18" charset="0"/>
              </a:endParaRPr>
            </a:p>
          </p:txBody>
        </p:sp>
        <p:sp>
          <p:nvSpPr>
            <p:cNvPr id="79" name="文本框 78"/>
            <p:cNvSpPr txBox="1"/>
            <p:nvPr/>
          </p:nvSpPr>
          <p:spPr>
            <a:xfrm>
              <a:off x="5322666" y="3622965"/>
              <a:ext cx="752863" cy="1151906"/>
            </a:xfrm>
            <a:prstGeom prst="rect">
              <a:avLst/>
            </a:prstGeom>
            <a:noFill/>
          </p:spPr>
          <p:txBody>
            <a:bodyPr vert="eaVert" wrap="square" rtlCol="0">
              <a:spAutoFit/>
            </a:bodyPr>
            <a:lstStyle/>
            <a:p>
              <a:r>
                <a:rPr lang="en-US" altLang="zh-CN" sz="1400" dirty="0">
                  <a:latin typeface="Palatino Linotype" panose="02040502050505030304" pitchFamily="18" charset="0"/>
                </a:rPr>
                <a:t>…</a:t>
              </a:r>
              <a:endParaRPr lang="zh-CN" altLang="en-US" sz="1400" dirty="0">
                <a:latin typeface="Palatino Linotype" panose="02040502050505030304" pitchFamily="18" charset="0"/>
              </a:endParaRPr>
            </a:p>
          </p:txBody>
        </p:sp>
      </p:grpSp>
      <p:sp>
        <p:nvSpPr>
          <p:cNvPr id="17" name="右箭头 16"/>
          <p:cNvSpPr/>
          <p:nvPr/>
        </p:nvSpPr>
        <p:spPr>
          <a:xfrm>
            <a:off x="4448931" y="3425641"/>
            <a:ext cx="301323" cy="247864"/>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Palatino Linotype" panose="02040502050505030304" pitchFamily="18" charset="0"/>
            </a:endParaRPr>
          </a:p>
        </p:txBody>
      </p:sp>
      <p:sp>
        <p:nvSpPr>
          <p:cNvPr id="18" name="右箭头 17"/>
          <p:cNvSpPr/>
          <p:nvPr/>
        </p:nvSpPr>
        <p:spPr>
          <a:xfrm>
            <a:off x="5091649" y="3425304"/>
            <a:ext cx="301323" cy="247864"/>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Palatino Linotype" panose="02040502050505030304" pitchFamily="18" charset="0"/>
            </a:endParaRP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554" y="3084103"/>
            <a:ext cx="1022834" cy="909167"/>
          </a:xfrm>
          <a:prstGeom prst="rect">
            <a:avLst/>
          </a:prstGeom>
        </p:spPr>
      </p:pic>
      <p:sp>
        <p:nvSpPr>
          <p:cNvPr id="20" name="文本框 19"/>
          <p:cNvSpPr txBox="1"/>
          <p:nvPr/>
        </p:nvSpPr>
        <p:spPr>
          <a:xfrm>
            <a:off x="5666540" y="3609663"/>
            <a:ext cx="400110" cy="581819"/>
          </a:xfrm>
          <a:prstGeom prst="rect">
            <a:avLst/>
          </a:prstGeom>
          <a:noFill/>
        </p:spPr>
        <p:txBody>
          <a:bodyPr vert="eaVert" wrap="square" rtlCol="0">
            <a:spAutoFit/>
          </a:bodyPr>
          <a:lstStyle/>
          <a:p>
            <a:r>
              <a:rPr lang="en-US" altLang="zh-CN" sz="1400" dirty="0">
                <a:latin typeface="Palatino Linotype" panose="02040502050505030304" pitchFamily="18" charset="0"/>
              </a:rPr>
              <a:t>…</a:t>
            </a:r>
            <a:endParaRPr lang="zh-CN" altLang="en-US" sz="1400" dirty="0">
              <a:latin typeface="Palatino Linotype" panose="02040502050505030304" pitchFamily="18" charset="0"/>
            </a:endParaRPr>
          </a:p>
        </p:txBody>
      </p:sp>
      <p:grpSp>
        <p:nvGrpSpPr>
          <p:cNvPr id="21" name="组合 20"/>
          <p:cNvGrpSpPr/>
          <p:nvPr/>
        </p:nvGrpSpPr>
        <p:grpSpPr>
          <a:xfrm>
            <a:off x="6671949" y="1988518"/>
            <a:ext cx="603307" cy="1457551"/>
            <a:chOff x="4940132" y="1520042"/>
            <a:chExt cx="1135397" cy="2885707"/>
          </a:xfrm>
        </p:grpSpPr>
        <p:sp>
          <p:nvSpPr>
            <p:cNvPr id="71" name="圆角矩形 70"/>
            <p:cNvSpPr/>
            <p:nvPr/>
          </p:nvSpPr>
          <p:spPr>
            <a:xfrm>
              <a:off x="4940133" y="1520042"/>
              <a:ext cx="855023" cy="288570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Palatino Linotype" panose="02040502050505030304" pitchFamily="18" charset="0"/>
              </a:endParaRPr>
            </a:p>
          </p:txBody>
        </p:sp>
        <p:sp>
          <p:nvSpPr>
            <p:cNvPr id="72" name="椭圆 71"/>
            <p:cNvSpPr/>
            <p:nvPr/>
          </p:nvSpPr>
          <p:spPr>
            <a:xfrm>
              <a:off x="4940134" y="1520042"/>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Palatino Linotype" panose="02040502050505030304" pitchFamily="18" charset="0"/>
              </a:endParaRPr>
            </a:p>
          </p:txBody>
        </p:sp>
        <p:sp>
          <p:nvSpPr>
            <p:cNvPr id="73" name="椭圆 72"/>
            <p:cNvSpPr/>
            <p:nvPr/>
          </p:nvSpPr>
          <p:spPr>
            <a:xfrm>
              <a:off x="4940132" y="3562600"/>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Palatino Linotype" panose="02040502050505030304" pitchFamily="18" charset="0"/>
              </a:endParaRPr>
            </a:p>
          </p:txBody>
        </p:sp>
        <p:sp>
          <p:nvSpPr>
            <p:cNvPr id="74" name="文本框 73"/>
            <p:cNvSpPr txBox="1"/>
            <p:nvPr/>
          </p:nvSpPr>
          <p:spPr>
            <a:xfrm>
              <a:off x="5322540" y="2591543"/>
              <a:ext cx="752989" cy="1151906"/>
            </a:xfrm>
            <a:prstGeom prst="rect">
              <a:avLst/>
            </a:prstGeom>
            <a:noFill/>
          </p:spPr>
          <p:txBody>
            <a:bodyPr vert="eaVert" wrap="square" rtlCol="0">
              <a:spAutoFit/>
            </a:bodyPr>
            <a:lstStyle/>
            <a:p>
              <a:r>
                <a:rPr lang="en-US" altLang="zh-CN" sz="1400" dirty="0">
                  <a:latin typeface="Palatino Linotype" panose="02040502050505030304" pitchFamily="18" charset="0"/>
                </a:rPr>
                <a:t>…</a:t>
              </a:r>
              <a:endParaRPr lang="zh-CN" altLang="en-US" sz="1400" dirty="0">
                <a:latin typeface="Palatino Linotype" panose="02040502050505030304" pitchFamily="18" charset="0"/>
              </a:endParaRPr>
            </a:p>
          </p:txBody>
        </p:sp>
      </p:grpSp>
      <p:cxnSp>
        <p:nvCxnSpPr>
          <p:cNvPr id="22" name="直接箭头连接符 21"/>
          <p:cNvCxnSpPr/>
          <p:nvPr/>
        </p:nvCxnSpPr>
        <p:spPr>
          <a:xfrm flipV="1">
            <a:off x="5909574" y="2142861"/>
            <a:ext cx="766898" cy="64287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5909574" y="2785734"/>
            <a:ext cx="766898" cy="34523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7" idx="6"/>
          </p:cNvCxnSpPr>
          <p:nvPr/>
        </p:nvCxnSpPr>
        <p:spPr>
          <a:xfrm flipV="1">
            <a:off x="5903919" y="2195126"/>
            <a:ext cx="768032" cy="107003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5909574" y="3180948"/>
            <a:ext cx="749348" cy="11362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5909573" y="2238325"/>
            <a:ext cx="770471" cy="21369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5909573" y="3226808"/>
            <a:ext cx="762377" cy="120537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9884" y="3893060"/>
            <a:ext cx="1017987" cy="909167"/>
          </a:xfrm>
          <a:prstGeom prst="rect">
            <a:avLst/>
          </a:prstGeom>
        </p:spPr>
      </p:pic>
      <p:sp>
        <p:nvSpPr>
          <p:cNvPr id="29" name="右箭头 28"/>
          <p:cNvSpPr/>
          <p:nvPr/>
        </p:nvSpPr>
        <p:spPr>
          <a:xfrm rot="2700000">
            <a:off x="6058398" y="3605848"/>
            <a:ext cx="271663" cy="274926"/>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Palatino Linotype" panose="02040502050505030304" pitchFamily="18" charset="0"/>
            </a:endParaRPr>
          </a:p>
        </p:txBody>
      </p:sp>
      <p:sp>
        <p:nvSpPr>
          <p:cNvPr id="30" name="右箭头 29"/>
          <p:cNvSpPr/>
          <p:nvPr/>
        </p:nvSpPr>
        <p:spPr>
          <a:xfrm rot="16200000">
            <a:off x="6763281" y="3516043"/>
            <a:ext cx="271663" cy="274926"/>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Palatino Linotype" panose="02040502050505030304" pitchFamily="18" charset="0"/>
            </a:endParaRPr>
          </a:p>
        </p:txBody>
      </p:sp>
      <p:grpSp>
        <p:nvGrpSpPr>
          <p:cNvPr id="31" name="组合 30"/>
          <p:cNvGrpSpPr/>
          <p:nvPr/>
        </p:nvGrpSpPr>
        <p:grpSpPr>
          <a:xfrm>
            <a:off x="2168745" y="2888547"/>
            <a:ext cx="1263392" cy="1401719"/>
            <a:chOff x="2255007" y="2224342"/>
            <a:chExt cx="2255100" cy="2775169"/>
          </a:xfrm>
        </p:grpSpPr>
        <p:sp>
          <p:nvSpPr>
            <p:cNvPr id="65" name="矩形 64"/>
            <p:cNvSpPr/>
            <p:nvPr/>
          </p:nvSpPr>
          <p:spPr>
            <a:xfrm>
              <a:off x="2255007" y="2224342"/>
              <a:ext cx="1358962" cy="162263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Palatino Linotype" panose="02040502050505030304" pitchFamily="18" charset="0"/>
              </a:endParaRPr>
            </a:p>
          </p:txBody>
        </p:sp>
        <p:sp>
          <p:nvSpPr>
            <p:cNvPr id="66" name="矩形 65"/>
            <p:cNvSpPr/>
            <p:nvPr/>
          </p:nvSpPr>
          <p:spPr>
            <a:xfrm>
              <a:off x="2419724" y="2451820"/>
              <a:ext cx="1358962" cy="162263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Palatino Linotype" panose="02040502050505030304" pitchFamily="18" charset="0"/>
              </a:endParaRPr>
            </a:p>
          </p:txBody>
        </p:sp>
        <p:sp>
          <p:nvSpPr>
            <p:cNvPr id="67" name="矩形 66"/>
            <p:cNvSpPr/>
            <p:nvPr/>
          </p:nvSpPr>
          <p:spPr>
            <a:xfrm>
              <a:off x="2596406" y="2694443"/>
              <a:ext cx="1358962" cy="162263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Palatino Linotype" panose="02040502050505030304" pitchFamily="18" charset="0"/>
              </a:endParaRPr>
            </a:p>
          </p:txBody>
        </p:sp>
        <p:sp>
          <p:nvSpPr>
            <p:cNvPr id="68" name="矩形 67"/>
            <p:cNvSpPr/>
            <p:nvPr/>
          </p:nvSpPr>
          <p:spPr>
            <a:xfrm>
              <a:off x="2761123" y="2921921"/>
              <a:ext cx="1358962" cy="162263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Palatino Linotype" panose="02040502050505030304" pitchFamily="18" charset="0"/>
              </a:endParaRPr>
            </a:p>
          </p:txBody>
        </p:sp>
        <p:sp>
          <p:nvSpPr>
            <p:cNvPr id="69" name="矩形 68"/>
            <p:cNvSpPr/>
            <p:nvPr/>
          </p:nvSpPr>
          <p:spPr>
            <a:xfrm>
              <a:off x="2986428" y="3149398"/>
              <a:ext cx="1358962" cy="162263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Palatino Linotype" panose="02040502050505030304" pitchFamily="18" charset="0"/>
              </a:endParaRPr>
            </a:p>
          </p:txBody>
        </p:sp>
        <p:sp>
          <p:nvSpPr>
            <p:cNvPr id="70" name="矩形 69"/>
            <p:cNvSpPr/>
            <p:nvPr/>
          </p:nvSpPr>
          <p:spPr>
            <a:xfrm>
              <a:off x="3151145" y="3376876"/>
              <a:ext cx="1358962" cy="162263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Palatino Linotype" panose="02040502050505030304" pitchFamily="18" charset="0"/>
              </a:endParaRPr>
            </a:p>
          </p:txBody>
        </p:sp>
      </p:grpSp>
      <p:grpSp>
        <p:nvGrpSpPr>
          <p:cNvPr id="32" name="组合 31"/>
          <p:cNvGrpSpPr/>
          <p:nvPr/>
        </p:nvGrpSpPr>
        <p:grpSpPr>
          <a:xfrm>
            <a:off x="3493343" y="3105187"/>
            <a:ext cx="923298" cy="924274"/>
            <a:chOff x="4681986" y="2653253"/>
            <a:chExt cx="1648046" cy="1829908"/>
          </a:xfrm>
        </p:grpSpPr>
        <p:sp>
          <p:nvSpPr>
            <p:cNvPr id="59" name="矩形 58"/>
            <p:cNvSpPr/>
            <p:nvPr/>
          </p:nvSpPr>
          <p:spPr>
            <a:xfrm>
              <a:off x="4681986" y="2653253"/>
              <a:ext cx="993141" cy="1069943"/>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Palatino Linotype" panose="02040502050505030304" pitchFamily="18" charset="0"/>
              </a:endParaRPr>
            </a:p>
          </p:txBody>
        </p:sp>
        <p:sp>
          <p:nvSpPr>
            <p:cNvPr id="60" name="矩形 59"/>
            <p:cNvSpPr/>
            <p:nvPr/>
          </p:nvSpPr>
          <p:spPr>
            <a:xfrm>
              <a:off x="4802363" y="2803249"/>
              <a:ext cx="993141" cy="106994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Palatino Linotype" panose="02040502050505030304" pitchFamily="18" charset="0"/>
              </a:endParaRPr>
            </a:p>
          </p:txBody>
        </p:sp>
        <p:sp>
          <p:nvSpPr>
            <p:cNvPr id="61" name="矩形 60"/>
            <p:cNvSpPr/>
            <p:nvPr/>
          </p:nvSpPr>
          <p:spPr>
            <a:xfrm>
              <a:off x="4931483" y="2963231"/>
              <a:ext cx="993141" cy="1069943"/>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Palatino Linotype" panose="02040502050505030304" pitchFamily="18" charset="0"/>
              </a:endParaRPr>
            </a:p>
          </p:txBody>
        </p:sp>
        <p:sp>
          <p:nvSpPr>
            <p:cNvPr id="62" name="矩形 61"/>
            <p:cNvSpPr/>
            <p:nvPr/>
          </p:nvSpPr>
          <p:spPr>
            <a:xfrm>
              <a:off x="5051860" y="3113227"/>
              <a:ext cx="993141" cy="106994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Palatino Linotype" panose="02040502050505030304" pitchFamily="18" charset="0"/>
              </a:endParaRPr>
            </a:p>
          </p:txBody>
        </p:sp>
        <p:sp>
          <p:nvSpPr>
            <p:cNvPr id="63" name="矩形 62"/>
            <p:cNvSpPr/>
            <p:nvPr/>
          </p:nvSpPr>
          <p:spPr>
            <a:xfrm>
              <a:off x="5216514" y="3263222"/>
              <a:ext cx="993141" cy="1069943"/>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Palatino Linotype" panose="02040502050505030304" pitchFamily="18" charset="0"/>
              </a:endParaRPr>
            </a:p>
          </p:txBody>
        </p:sp>
        <p:sp>
          <p:nvSpPr>
            <p:cNvPr id="64" name="矩形 63"/>
            <p:cNvSpPr/>
            <p:nvPr/>
          </p:nvSpPr>
          <p:spPr>
            <a:xfrm>
              <a:off x="5336891" y="3413218"/>
              <a:ext cx="993141" cy="106994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Palatino Linotype" panose="02040502050505030304" pitchFamily="18" charset="0"/>
              </a:endParaRPr>
            </a:p>
          </p:txBody>
        </p:sp>
      </p:grpSp>
      <p:grpSp>
        <p:nvGrpSpPr>
          <p:cNvPr id="33" name="组合 32"/>
          <p:cNvGrpSpPr/>
          <p:nvPr/>
        </p:nvGrpSpPr>
        <p:grpSpPr>
          <a:xfrm>
            <a:off x="3248891" y="3552894"/>
            <a:ext cx="939615" cy="167864"/>
            <a:chOff x="3593779" y="3439540"/>
            <a:chExt cx="1677172" cy="332342"/>
          </a:xfrm>
        </p:grpSpPr>
        <p:sp>
          <p:nvSpPr>
            <p:cNvPr id="56" name="矩形 55"/>
            <p:cNvSpPr/>
            <p:nvPr/>
          </p:nvSpPr>
          <p:spPr>
            <a:xfrm>
              <a:off x="3593779" y="3439540"/>
              <a:ext cx="251619" cy="332342"/>
            </a:xfrm>
            <a:prstGeom prst="rect">
              <a:avLst/>
            </a:prstGeom>
            <a:noFill/>
            <a:ln w="25400">
              <a:solidFill>
                <a:schemeClr val="tx1"/>
              </a:solidFill>
              <a:tail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Palatino Linotype" panose="02040502050505030304" pitchFamily="18" charset="0"/>
              </a:endParaRPr>
            </a:p>
          </p:txBody>
        </p:sp>
        <p:cxnSp>
          <p:nvCxnSpPr>
            <p:cNvPr id="57" name="直接箭头连接符 56"/>
            <p:cNvCxnSpPr/>
            <p:nvPr/>
          </p:nvCxnSpPr>
          <p:spPr>
            <a:xfrm>
              <a:off x="3836832" y="3449340"/>
              <a:ext cx="1434119" cy="21424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3851238" y="3652364"/>
              <a:ext cx="1418083" cy="10264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1459017" y="3256473"/>
            <a:ext cx="1536329" cy="861320"/>
            <a:chOff x="475433" y="2884661"/>
            <a:chExt cx="2742279" cy="1705269"/>
          </a:xfrm>
        </p:grpSpPr>
        <p:sp>
          <p:nvSpPr>
            <p:cNvPr id="51" name="矩形 50"/>
            <p:cNvSpPr/>
            <p:nvPr/>
          </p:nvSpPr>
          <p:spPr>
            <a:xfrm>
              <a:off x="475433" y="2884661"/>
              <a:ext cx="433230" cy="466315"/>
            </a:xfrm>
            <a:prstGeom prst="rect">
              <a:avLst/>
            </a:prstGeom>
            <a:noFill/>
            <a:ln w="25400">
              <a:solidFill>
                <a:srgbClr val="FF0000"/>
              </a:solidFill>
              <a:tail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Palatino Linotype" panose="02040502050505030304" pitchFamily="18" charset="0"/>
              </a:endParaRPr>
            </a:p>
          </p:txBody>
        </p:sp>
        <p:sp>
          <p:nvSpPr>
            <p:cNvPr id="52" name="矩形 51"/>
            <p:cNvSpPr/>
            <p:nvPr/>
          </p:nvSpPr>
          <p:spPr>
            <a:xfrm>
              <a:off x="3033444" y="4321292"/>
              <a:ext cx="176230" cy="258571"/>
            </a:xfrm>
            <a:prstGeom prst="rect">
              <a:avLst/>
            </a:prstGeom>
            <a:noFill/>
            <a:ln w="25400">
              <a:solidFill>
                <a:schemeClr val="tx1"/>
              </a:solidFill>
              <a:tail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Palatino Linotype" panose="02040502050505030304" pitchFamily="18" charset="0"/>
              </a:endParaRPr>
            </a:p>
          </p:txBody>
        </p:sp>
        <p:cxnSp>
          <p:nvCxnSpPr>
            <p:cNvPr id="53" name="直接箭头连接符 52"/>
            <p:cNvCxnSpPr/>
            <p:nvPr/>
          </p:nvCxnSpPr>
          <p:spPr>
            <a:xfrm>
              <a:off x="908663" y="2884661"/>
              <a:ext cx="2124780" cy="143663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475433" y="2887395"/>
              <a:ext cx="2742279" cy="143389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903346" y="3354620"/>
              <a:ext cx="2128776" cy="12353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5" name="文本框 34"/>
          <p:cNvSpPr txBox="1"/>
          <p:nvPr/>
        </p:nvSpPr>
        <p:spPr>
          <a:xfrm>
            <a:off x="972050" y="3967627"/>
            <a:ext cx="1266187" cy="523220"/>
          </a:xfrm>
          <a:prstGeom prst="rect">
            <a:avLst/>
          </a:prstGeom>
          <a:noFill/>
        </p:spPr>
        <p:txBody>
          <a:bodyPr wrap="square" rtlCol="0">
            <a:spAutoFit/>
          </a:bodyPr>
          <a:lstStyle/>
          <a:p>
            <a:r>
              <a:rPr lang="en-US" altLang="zh-CN" sz="1400" dirty="0">
                <a:latin typeface="Palatino Linotype" panose="02040502050505030304" pitchFamily="18" charset="0"/>
                <a:cs typeface="Times New Roman" panose="02020603050405020304" pitchFamily="18" charset="0"/>
              </a:rPr>
              <a:t>Raw feature x</a:t>
            </a:r>
            <a:endParaRPr lang="zh-CN" altLang="en-US" sz="1400" dirty="0">
              <a:latin typeface="Palatino Linotype" panose="02040502050505030304" pitchFamily="18" charset="0"/>
              <a:cs typeface="Times New Roman" panose="02020603050405020304" pitchFamily="18" charset="0"/>
            </a:endParaRPr>
          </a:p>
        </p:txBody>
      </p:sp>
      <p:sp>
        <p:nvSpPr>
          <p:cNvPr id="36" name="文本框 35"/>
          <p:cNvSpPr txBox="1"/>
          <p:nvPr/>
        </p:nvSpPr>
        <p:spPr>
          <a:xfrm>
            <a:off x="1800792" y="4557336"/>
            <a:ext cx="1287749" cy="307777"/>
          </a:xfrm>
          <a:prstGeom prst="rect">
            <a:avLst/>
          </a:prstGeom>
          <a:noFill/>
        </p:spPr>
        <p:txBody>
          <a:bodyPr wrap="square" rtlCol="0">
            <a:spAutoFit/>
          </a:bodyPr>
          <a:lstStyle/>
          <a:p>
            <a:r>
              <a:rPr lang="en-US" altLang="zh-CN" sz="1400" dirty="0">
                <a:latin typeface="Palatino Linotype" panose="02040502050505030304" pitchFamily="18" charset="0"/>
                <a:cs typeface="Times New Roman" panose="02020603050405020304" pitchFamily="18" charset="0"/>
              </a:rPr>
              <a:t>Convolutions</a:t>
            </a:r>
            <a:endParaRPr lang="zh-CN" altLang="en-US" sz="1400" dirty="0">
              <a:latin typeface="Palatino Linotype" panose="02040502050505030304" pitchFamily="18" charset="0"/>
              <a:cs typeface="Times New Roman" panose="02020603050405020304" pitchFamily="18" charset="0"/>
            </a:endParaRPr>
          </a:p>
        </p:txBody>
      </p:sp>
      <p:sp>
        <p:nvSpPr>
          <p:cNvPr id="37" name="文本框 36"/>
          <p:cNvSpPr txBox="1"/>
          <p:nvPr/>
        </p:nvSpPr>
        <p:spPr>
          <a:xfrm>
            <a:off x="3354679" y="4558908"/>
            <a:ext cx="1287749" cy="307777"/>
          </a:xfrm>
          <a:prstGeom prst="rect">
            <a:avLst/>
          </a:prstGeom>
          <a:noFill/>
        </p:spPr>
        <p:txBody>
          <a:bodyPr wrap="square" rtlCol="0">
            <a:spAutoFit/>
          </a:bodyPr>
          <a:lstStyle/>
          <a:p>
            <a:r>
              <a:rPr lang="en-US" altLang="zh-CN" sz="1400" dirty="0">
                <a:latin typeface="Palatino Linotype" panose="02040502050505030304" pitchFamily="18" charset="0"/>
                <a:cs typeface="Times New Roman" panose="02020603050405020304" pitchFamily="18" charset="0"/>
              </a:rPr>
              <a:t>Pooling</a:t>
            </a:r>
            <a:endParaRPr lang="zh-CN" altLang="en-US" sz="1400" dirty="0">
              <a:latin typeface="Palatino Linotype" panose="02040502050505030304" pitchFamily="18" charset="0"/>
              <a:cs typeface="Times New Roman" panose="02020603050405020304" pitchFamily="18" charset="0"/>
            </a:endParaRPr>
          </a:p>
        </p:txBody>
      </p:sp>
      <p:cxnSp>
        <p:nvCxnSpPr>
          <p:cNvPr id="38" name="直接箭头连接符 37"/>
          <p:cNvCxnSpPr/>
          <p:nvPr/>
        </p:nvCxnSpPr>
        <p:spPr>
          <a:xfrm flipH="1" flipV="1">
            <a:off x="3677863" y="4108756"/>
            <a:ext cx="1814" cy="414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6415307" y="4744279"/>
            <a:ext cx="1272617" cy="523220"/>
          </a:xfrm>
          <a:prstGeom prst="rect">
            <a:avLst/>
          </a:prstGeom>
          <a:noFill/>
        </p:spPr>
        <p:txBody>
          <a:bodyPr wrap="square" rtlCol="0">
            <a:spAutoFit/>
          </a:bodyPr>
          <a:lstStyle/>
          <a:p>
            <a:r>
              <a:rPr lang="en-US" altLang="zh-CN" sz="1400" dirty="0">
                <a:latin typeface="Palatino Linotype" panose="02040502050505030304" pitchFamily="18" charset="0"/>
                <a:cs typeface="Times New Roman" panose="02020603050405020304" pitchFamily="18" charset="0"/>
              </a:rPr>
              <a:t>Sophisticated features z</a:t>
            </a:r>
            <a:endParaRPr lang="zh-CN" altLang="en-US" sz="1400" dirty="0">
              <a:latin typeface="Palatino Linotype" panose="02040502050505030304" pitchFamily="18" charset="0"/>
              <a:cs typeface="Times New Roman" panose="02020603050405020304" pitchFamily="18" charset="0"/>
            </a:endParaRPr>
          </a:p>
        </p:txBody>
      </p:sp>
      <p:sp>
        <p:nvSpPr>
          <p:cNvPr id="40" name="文本框 39"/>
          <p:cNvSpPr txBox="1"/>
          <p:nvPr/>
        </p:nvSpPr>
        <p:spPr>
          <a:xfrm>
            <a:off x="6810138" y="1729400"/>
            <a:ext cx="1143551" cy="307777"/>
          </a:xfrm>
          <a:prstGeom prst="rect">
            <a:avLst/>
          </a:prstGeom>
          <a:noFill/>
        </p:spPr>
        <p:txBody>
          <a:bodyPr wrap="square" rtlCol="0">
            <a:spAutoFit/>
          </a:bodyPr>
          <a:lstStyle/>
          <a:p>
            <a:r>
              <a:rPr lang="en-US" altLang="zh-CN" sz="1400" dirty="0">
                <a:latin typeface="Palatino Linotype" panose="02040502050505030304" pitchFamily="18" charset="0"/>
                <a:cs typeface="Times New Roman" panose="02020603050405020304" pitchFamily="18" charset="0"/>
              </a:rPr>
              <a:t>y</a:t>
            </a:r>
            <a:endParaRPr lang="zh-CN" altLang="en-US" sz="1400" dirty="0">
              <a:latin typeface="Palatino Linotype" panose="02040502050505030304" pitchFamily="18" charset="0"/>
              <a:cs typeface="Times New Roman" panose="02020603050405020304" pitchFamily="18" charset="0"/>
            </a:endParaRPr>
          </a:p>
        </p:txBody>
      </p:sp>
      <p:sp>
        <p:nvSpPr>
          <p:cNvPr id="41" name="文本框 40"/>
          <p:cNvSpPr txBox="1"/>
          <p:nvPr/>
        </p:nvSpPr>
        <p:spPr>
          <a:xfrm>
            <a:off x="6155249" y="3411922"/>
            <a:ext cx="1143551" cy="307777"/>
          </a:xfrm>
          <a:prstGeom prst="rect">
            <a:avLst/>
          </a:prstGeom>
          <a:noFill/>
        </p:spPr>
        <p:txBody>
          <a:bodyPr wrap="square" rtlCol="0">
            <a:spAutoFit/>
          </a:bodyPr>
          <a:lstStyle/>
          <a:p>
            <a:r>
              <a:rPr lang="en-US" altLang="zh-CN" sz="1400" dirty="0">
                <a:latin typeface="Palatino Linotype" panose="02040502050505030304" pitchFamily="18" charset="0"/>
                <a:cs typeface="Times New Roman" panose="02020603050405020304" pitchFamily="18" charset="0"/>
              </a:rPr>
              <a:t>U</a:t>
            </a:r>
            <a:endParaRPr lang="zh-CN" altLang="en-US" sz="1400" dirty="0">
              <a:latin typeface="Palatino Linotype" panose="02040502050505030304" pitchFamily="18" charset="0"/>
              <a:cs typeface="Times New Roman" panose="02020603050405020304" pitchFamily="18" charset="0"/>
            </a:endParaRPr>
          </a:p>
        </p:txBody>
      </p:sp>
      <p:sp>
        <p:nvSpPr>
          <p:cNvPr id="42" name="文本框 65"/>
          <p:cNvSpPr txBox="1"/>
          <p:nvPr/>
        </p:nvSpPr>
        <p:spPr>
          <a:xfrm>
            <a:off x="6075579" y="2172675"/>
            <a:ext cx="1143551"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latin typeface="Palatino Linotype" panose="02040502050505030304" pitchFamily="18" charset="0"/>
                <a:cs typeface="Times New Roman" panose="02020603050405020304" pitchFamily="18" charset="0"/>
              </a:rPr>
              <a:t>W</a:t>
            </a:r>
            <a:endParaRPr lang="zh-CN" altLang="en-US" sz="1400" dirty="0">
              <a:latin typeface="Palatino Linotype" panose="02040502050505030304" pitchFamily="18" charset="0"/>
              <a:cs typeface="Times New Roman" panose="02020603050405020304" pitchFamily="18" charset="0"/>
            </a:endParaRPr>
          </a:p>
        </p:txBody>
      </p:sp>
      <p:sp>
        <p:nvSpPr>
          <p:cNvPr id="43" name="文本框 42"/>
          <p:cNvSpPr txBox="1"/>
          <p:nvPr/>
        </p:nvSpPr>
        <p:spPr>
          <a:xfrm>
            <a:off x="4606808" y="4557336"/>
            <a:ext cx="1470163" cy="307777"/>
          </a:xfrm>
          <a:prstGeom prst="rect">
            <a:avLst/>
          </a:prstGeom>
          <a:noFill/>
        </p:spPr>
        <p:txBody>
          <a:bodyPr wrap="square" rtlCol="0">
            <a:spAutoFit/>
          </a:bodyPr>
          <a:lstStyle/>
          <a:p>
            <a:r>
              <a:rPr lang="en-US" altLang="zh-CN" sz="1400" dirty="0">
                <a:latin typeface="Palatino Linotype" panose="02040502050505030304" pitchFamily="18" charset="0"/>
                <a:cs typeface="Times New Roman" panose="02020603050405020304" pitchFamily="18" charset="0"/>
              </a:rPr>
              <a:t>Fully connected</a:t>
            </a:r>
            <a:endParaRPr lang="zh-CN" altLang="en-US" sz="1400" dirty="0">
              <a:latin typeface="Palatino Linotype" panose="02040502050505030304" pitchFamily="18" charset="0"/>
              <a:cs typeface="Times New Roman" panose="02020603050405020304" pitchFamily="18" charset="0"/>
            </a:endParaRPr>
          </a:p>
        </p:txBody>
      </p:sp>
      <p:cxnSp>
        <p:nvCxnSpPr>
          <p:cNvPr id="44" name="直接箭头连接符 43"/>
          <p:cNvCxnSpPr/>
          <p:nvPr/>
        </p:nvCxnSpPr>
        <p:spPr>
          <a:xfrm flipH="1" flipV="1">
            <a:off x="5216316" y="4108756"/>
            <a:ext cx="1814" cy="414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文本框 44"/>
              <p:cNvSpPr txBox="1"/>
              <p:nvPr/>
            </p:nvSpPr>
            <p:spPr>
              <a:xfrm>
                <a:off x="2439246" y="2615783"/>
                <a:ext cx="314998" cy="2339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𝑙</m:t>
                              </m:r>
                            </m:e>
                            <m:sub>
                              <m:r>
                                <a:rPr lang="en-US" altLang="zh-CN" sz="1400" b="0" i="1" smtClean="0">
                                  <a:latin typeface="Cambria Math" panose="02040503050406030204" pitchFamily="18" charset="0"/>
                                </a:rPr>
                                <m:t>1</m:t>
                              </m:r>
                            </m:sub>
                          </m:sSub>
                        </m:sub>
                      </m:sSub>
                    </m:oMath>
                  </m:oMathPara>
                </a14:m>
                <a:endParaRPr lang="zh-CN" altLang="en-US" sz="1400" dirty="0">
                  <a:latin typeface="Palatino Linotype" panose="02040502050505030304" pitchFamily="18" charset="0"/>
                </a:endParaRPr>
              </a:p>
            </p:txBody>
          </p:sp>
        </mc:Choice>
        <mc:Fallback xmlns="">
          <p:sp>
            <p:nvSpPr>
              <p:cNvPr id="45" name="文本框 44"/>
              <p:cNvSpPr txBox="1">
                <a:spLocks noRot="1" noChangeAspect="1" noMove="1" noResize="1" noEditPoints="1" noAdjustHandles="1" noChangeArrowheads="1" noChangeShapeType="1" noTextEdit="1"/>
              </p:cNvSpPr>
              <p:nvPr/>
            </p:nvSpPr>
            <p:spPr>
              <a:xfrm>
                <a:off x="2439246" y="2615783"/>
                <a:ext cx="314998" cy="233910"/>
              </a:xfrm>
              <a:prstGeom prst="rect">
                <a:avLst/>
              </a:prstGeom>
              <a:blipFill>
                <a:blip r:embed="rId5"/>
                <a:stretch>
                  <a:fillRect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3662823" y="2614007"/>
                <a:ext cx="314998" cy="2339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𝑙</m:t>
                              </m:r>
                            </m:e>
                            <m:sub>
                              <m:r>
                                <a:rPr lang="en-US" altLang="zh-CN" sz="1400" b="0" i="1" smtClean="0">
                                  <a:latin typeface="Cambria Math" panose="02040503050406030204" pitchFamily="18" charset="0"/>
                                </a:rPr>
                                <m:t>2</m:t>
                              </m:r>
                            </m:sub>
                          </m:sSub>
                        </m:sub>
                      </m:sSub>
                    </m:oMath>
                  </m:oMathPara>
                </a14:m>
                <a:endParaRPr lang="zh-CN" altLang="en-US" sz="1400" dirty="0">
                  <a:latin typeface="Palatino Linotype" panose="02040502050505030304" pitchFamily="18" charset="0"/>
                </a:endParaRPr>
              </a:p>
            </p:txBody>
          </p:sp>
        </mc:Choice>
        <mc:Fallback xmlns="">
          <p:sp>
            <p:nvSpPr>
              <p:cNvPr id="46" name="文本框 45"/>
              <p:cNvSpPr txBox="1">
                <a:spLocks noRot="1" noChangeAspect="1" noMove="1" noResize="1" noEditPoints="1" noAdjustHandles="1" noChangeArrowheads="1" noChangeShapeType="1" noTextEdit="1"/>
              </p:cNvSpPr>
              <p:nvPr/>
            </p:nvSpPr>
            <p:spPr>
              <a:xfrm>
                <a:off x="3662823" y="2614007"/>
                <a:ext cx="314998" cy="233910"/>
              </a:xfrm>
              <a:prstGeom prst="rect">
                <a:avLst/>
              </a:prstGeom>
              <a:blipFill>
                <a:blip r:embed="rId6"/>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5534930" y="2238325"/>
                <a:ext cx="314998" cy="2562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𝑙</m:t>
                              </m:r>
                            </m:e>
                            <m:sub>
                              <m:r>
                                <a:rPr lang="en-US" altLang="zh-CN" sz="1400" b="0" i="1" smtClean="0">
                                  <a:latin typeface="Cambria Math" panose="02040503050406030204" pitchFamily="18" charset="0"/>
                                </a:rPr>
                                <m:t>𝑝</m:t>
                              </m:r>
                            </m:sub>
                          </m:sSub>
                        </m:sub>
                      </m:sSub>
                    </m:oMath>
                  </m:oMathPara>
                </a14:m>
                <a:endParaRPr lang="zh-CN" altLang="en-US" sz="1400" dirty="0">
                  <a:latin typeface="Palatino Linotype" panose="02040502050505030304" pitchFamily="18" charset="0"/>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5534930" y="2238325"/>
                <a:ext cx="314998" cy="256289"/>
              </a:xfrm>
              <a:prstGeom prst="rect">
                <a:avLst/>
              </a:prstGeom>
              <a:blipFill>
                <a:blip r:embed="rId7"/>
                <a:stretch>
                  <a:fillRect l="-1923" b="-16667"/>
                </a:stretch>
              </a:blipFill>
            </p:spPr>
            <p:txBody>
              <a:bodyPr/>
              <a:lstStyle/>
              <a:p>
                <a:r>
                  <a:rPr lang="zh-CN" altLang="en-US">
                    <a:noFill/>
                  </a:rPr>
                  <a:t> </a:t>
                </a:r>
              </a:p>
            </p:txBody>
          </p:sp>
        </mc:Fallback>
      </mc:AlternateContent>
      <p:sp>
        <p:nvSpPr>
          <p:cNvPr id="48" name="左大括号 47"/>
          <p:cNvSpPr/>
          <p:nvPr/>
        </p:nvSpPr>
        <p:spPr>
          <a:xfrm rot="16200000">
            <a:off x="3959202" y="3023151"/>
            <a:ext cx="100271" cy="3681182"/>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dirty="0">
              <a:latin typeface="Palatino Linotype" panose="02040502050505030304" pitchFamily="18" charset="0"/>
            </a:endParaRPr>
          </a:p>
        </p:txBody>
      </p:sp>
      <mc:AlternateContent xmlns:mc="http://schemas.openxmlformats.org/markup-compatibility/2006" xmlns:a14="http://schemas.microsoft.com/office/drawing/2010/main">
        <mc:Choice Requires="a14">
          <p:sp>
            <p:nvSpPr>
              <p:cNvPr id="49" name="文本框 48"/>
              <p:cNvSpPr txBox="1"/>
              <p:nvPr/>
            </p:nvSpPr>
            <p:spPr>
              <a:xfrm>
                <a:off x="3929325" y="4964674"/>
                <a:ext cx="1427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rPr>
                        <m:t>𝜃</m:t>
                      </m:r>
                    </m:oMath>
                  </m:oMathPara>
                </a14:m>
                <a:endParaRPr lang="zh-CN" altLang="en-US" sz="1400" dirty="0">
                  <a:latin typeface="Palatino Linotype" panose="02040502050505030304" pitchFamily="18" charset="0"/>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3929325" y="4964674"/>
                <a:ext cx="142798" cy="215444"/>
              </a:xfrm>
              <a:prstGeom prst="rect">
                <a:avLst/>
              </a:prstGeom>
              <a:blipFill>
                <a:blip r:embed="rId8"/>
                <a:stretch>
                  <a:fillRect l="-34783" r="-26087" b="-5556"/>
                </a:stretch>
              </a:blipFill>
            </p:spPr>
            <p:txBody>
              <a:bodyPr/>
              <a:lstStyle/>
              <a:p>
                <a:r>
                  <a:rPr lang="zh-CN" altLang="en-US">
                    <a:noFill/>
                  </a:rPr>
                  <a:t> </a:t>
                </a:r>
              </a:p>
            </p:txBody>
          </p:sp>
        </mc:Fallback>
      </mc:AlternateContent>
      <p:cxnSp>
        <p:nvCxnSpPr>
          <p:cNvPr id="50" name="直接箭头连接符 49"/>
          <p:cNvCxnSpPr/>
          <p:nvPr/>
        </p:nvCxnSpPr>
        <p:spPr>
          <a:xfrm flipH="1" flipV="1">
            <a:off x="2405778" y="4109418"/>
            <a:ext cx="1814" cy="414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圆角矩形 80"/>
          <p:cNvSpPr/>
          <p:nvPr/>
        </p:nvSpPr>
        <p:spPr>
          <a:xfrm>
            <a:off x="6302804" y="1805208"/>
            <a:ext cx="1292434" cy="3423767"/>
          </a:xfrm>
          <a:prstGeom prst="roundRect">
            <a:avLst/>
          </a:prstGeom>
          <a:noFill/>
          <a:ln w="635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Palatino Linotype" panose="02040502050505030304" pitchFamily="18" charset="0"/>
            </a:endParaRPr>
          </a:p>
        </p:txBody>
      </p:sp>
      <p:sp>
        <p:nvSpPr>
          <p:cNvPr id="80" name="矩形 79">
            <a:extLst>
              <a:ext uri="{FF2B5EF4-FFF2-40B4-BE49-F238E27FC236}">
                <a16:creationId xmlns:a16="http://schemas.microsoft.com/office/drawing/2014/main" id="{7461E72C-2F29-40D7-878C-1D04395E935A}"/>
              </a:ext>
            </a:extLst>
          </p:cNvPr>
          <p:cNvSpPr/>
          <p:nvPr/>
        </p:nvSpPr>
        <p:spPr>
          <a:xfrm>
            <a:off x="-468560" y="-44454"/>
            <a:ext cx="6516724" cy="338554"/>
          </a:xfrm>
          <a:prstGeom prst="rect">
            <a:avLst/>
          </a:prstGeom>
        </p:spPr>
        <p:txBody>
          <a:bodyPr wrap="square">
            <a:spAutoFit/>
          </a:bodyPr>
          <a:lstStyle/>
          <a:p>
            <a:pPr lvl="1"/>
            <a:r>
              <a:rPr lang="en-US" altLang="zh-CN" sz="1600"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Learning with fixed model reuse strategy</a:t>
            </a:r>
          </a:p>
        </p:txBody>
      </p:sp>
    </p:spTree>
    <p:extLst>
      <p:ext uri="{BB962C8B-B14F-4D97-AF65-F5344CB8AC3E}">
        <p14:creationId xmlns:p14="http://schemas.microsoft.com/office/powerpoint/2010/main" val="319584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3601" y="194514"/>
            <a:ext cx="8210550" cy="730250"/>
          </a:xfrm>
        </p:spPr>
        <p:txBody>
          <a:bodyPr/>
          <a:lstStyle/>
          <a:p>
            <a:r>
              <a:rPr lang="en-US" altLang="zh-CN" dirty="0">
                <a:latin typeface="Times New Roman" panose="02020603050405020304" pitchFamily="18" charset="0"/>
                <a:cs typeface="Times New Roman" panose="02020603050405020304" pitchFamily="18" charset="0"/>
              </a:rPr>
              <a:t>Fixed Model Reuse (</a:t>
            </a:r>
            <a:r>
              <a:rPr lang="en-US" altLang="zh-CN" dirty="0" err="1">
                <a:latin typeface="Times New Roman" panose="02020603050405020304" pitchFamily="18" charset="0"/>
                <a:cs typeface="Times New Roman" panose="02020603050405020304" pitchFamily="18" charset="0"/>
              </a:rPr>
              <a:t>con’t</a:t>
            </a:r>
            <a:r>
              <a:rPr lang="en-US" altLang="zh-CN" dirty="0">
                <a:latin typeface="Times New Roman" panose="02020603050405020304" pitchFamily="18" charset="0"/>
                <a:cs typeface="Times New Roman" panose="02020603050405020304" pitchFamily="18" charset="0"/>
              </a:rPr>
              <a:t>)</a:t>
            </a:r>
            <a:endParaRPr lang="zh-CN" altLang="en-US" sz="3200" dirty="0">
              <a:solidFill>
                <a:srgbClr val="000000"/>
              </a:solidFill>
              <a:latin typeface="Times New Roman" panose="02020603050405020304" pitchFamily="18" charset="0"/>
              <a:cs typeface="Times New Roman" panose="02020603050405020304" pitchFamily="18" charset="0"/>
            </a:endParaRPr>
          </a:p>
        </p:txBody>
      </p:sp>
      <p:sp>
        <p:nvSpPr>
          <p:cNvPr id="5" name="矩形 4"/>
          <p:cNvSpPr/>
          <p:nvPr/>
        </p:nvSpPr>
        <p:spPr>
          <a:xfrm>
            <a:off x="324059" y="1187747"/>
            <a:ext cx="5441105" cy="584775"/>
          </a:xfrm>
          <a:prstGeom prst="rect">
            <a:avLst/>
          </a:prstGeom>
        </p:spPr>
        <p:txBody>
          <a:bodyPr wrap="none">
            <a:spAutoFit/>
          </a:bodyPr>
          <a:lstStyle/>
          <a:p>
            <a:r>
              <a:rPr lang="en-US" altLang="zh-CN" sz="3200" dirty="0">
                <a:latin typeface="Palatino Linotype" panose="02040502050505030304" pitchFamily="18" charset="0"/>
                <a:cs typeface="Times New Roman" panose="02020603050405020304" pitchFamily="18" charset="0"/>
              </a:rPr>
              <a:t>(a) Weight Propagation (WP)</a:t>
            </a:r>
            <a:endParaRPr lang="zh-CN" altLang="en-US" sz="3200" dirty="0">
              <a:latin typeface="Palatino Linotype" panose="02040502050505030304" pitchFamily="18" charset="0"/>
              <a:cs typeface="Times New Roman" panose="02020603050405020304" pitchFamily="18" charset="0"/>
            </a:endParaRPr>
          </a:p>
        </p:txBody>
      </p:sp>
      <p:sp>
        <p:nvSpPr>
          <p:cNvPr id="190" name="文本框 189"/>
          <p:cNvSpPr txBox="1"/>
          <p:nvPr/>
        </p:nvSpPr>
        <p:spPr>
          <a:xfrm>
            <a:off x="4790288" y="3151087"/>
            <a:ext cx="501702" cy="461665"/>
          </a:xfrm>
          <a:prstGeom prst="rect">
            <a:avLst/>
          </a:prstGeom>
          <a:noFill/>
        </p:spPr>
        <p:txBody>
          <a:bodyPr wrap="square" rtlCol="0">
            <a:spAutoFit/>
          </a:bodyPr>
          <a:lstStyle/>
          <a:p>
            <a:r>
              <a:rPr lang="en-US" altLang="zh-CN" sz="2400" dirty="0">
                <a:latin typeface="Palatino Linotype" panose="02040502050505030304" pitchFamily="18" charset="0"/>
              </a:rPr>
              <a:t>…</a:t>
            </a:r>
            <a:endParaRPr lang="zh-CN" altLang="en-US" sz="2400" dirty="0">
              <a:latin typeface="Palatino Linotype" panose="02040502050505030304" pitchFamily="18" charset="0"/>
            </a:endParaRPr>
          </a:p>
        </p:txBody>
      </p:sp>
      <p:grpSp>
        <p:nvGrpSpPr>
          <p:cNvPr id="191" name="组合 190"/>
          <p:cNvGrpSpPr/>
          <p:nvPr/>
        </p:nvGrpSpPr>
        <p:grpSpPr>
          <a:xfrm>
            <a:off x="5544348" y="2164301"/>
            <a:ext cx="430751" cy="2613744"/>
            <a:chOff x="4940132" y="1520042"/>
            <a:chExt cx="855025" cy="3990109"/>
          </a:xfrm>
        </p:grpSpPr>
        <p:sp>
          <p:nvSpPr>
            <p:cNvPr id="243" name="圆角矩形 242"/>
            <p:cNvSpPr/>
            <p:nvPr/>
          </p:nvSpPr>
          <p:spPr>
            <a:xfrm>
              <a:off x="4940133" y="1520042"/>
              <a:ext cx="855023" cy="399010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244" name="椭圆 243"/>
            <p:cNvSpPr/>
            <p:nvPr/>
          </p:nvSpPr>
          <p:spPr>
            <a:xfrm>
              <a:off x="4940134" y="1520042"/>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245" name="椭圆 244"/>
            <p:cNvSpPr/>
            <p:nvPr/>
          </p:nvSpPr>
          <p:spPr>
            <a:xfrm>
              <a:off x="4940133" y="2527465"/>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246" name="椭圆 245"/>
            <p:cNvSpPr/>
            <p:nvPr/>
          </p:nvSpPr>
          <p:spPr>
            <a:xfrm>
              <a:off x="4940132" y="4667002"/>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Palatino Linotype" panose="02040502050505030304" pitchFamily="18" charset="0"/>
              </a:endParaRPr>
            </a:p>
          </p:txBody>
        </p:sp>
      </p:grpSp>
      <p:pic>
        <p:nvPicPr>
          <p:cNvPr id="192" name="图片 1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047" y="2867047"/>
            <a:ext cx="969594" cy="1171637"/>
          </a:xfrm>
          <a:prstGeom prst="rect">
            <a:avLst/>
          </a:prstGeom>
        </p:spPr>
      </p:pic>
      <p:sp>
        <p:nvSpPr>
          <p:cNvPr id="193" name="文本框 192"/>
          <p:cNvSpPr txBox="1"/>
          <p:nvPr/>
        </p:nvSpPr>
        <p:spPr>
          <a:xfrm>
            <a:off x="5515348" y="3481924"/>
            <a:ext cx="800219" cy="749786"/>
          </a:xfrm>
          <a:prstGeom prst="rect">
            <a:avLst/>
          </a:prstGeom>
          <a:noFill/>
        </p:spPr>
        <p:txBody>
          <a:bodyPr vert="eaVert" wrap="square" rtlCol="0">
            <a:spAutoFit/>
          </a:bodyPr>
          <a:lstStyle/>
          <a:p>
            <a:r>
              <a:rPr lang="en-US" altLang="zh-CN" sz="4000" dirty="0">
                <a:latin typeface="Palatino Linotype" panose="02040502050505030304" pitchFamily="18" charset="0"/>
              </a:rPr>
              <a:t>…</a:t>
            </a:r>
            <a:endParaRPr lang="zh-CN" altLang="en-US" sz="4000" dirty="0">
              <a:latin typeface="Palatino Linotype" panose="02040502050505030304" pitchFamily="18" charset="0"/>
            </a:endParaRPr>
          </a:p>
        </p:txBody>
      </p:sp>
      <p:grpSp>
        <p:nvGrpSpPr>
          <p:cNvPr id="194" name="组合 193"/>
          <p:cNvGrpSpPr/>
          <p:nvPr/>
        </p:nvGrpSpPr>
        <p:grpSpPr>
          <a:xfrm>
            <a:off x="6686616" y="1341029"/>
            <a:ext cx="800219" cy="1878333"/>
            <a:chOff x="4907305" y="1520042"/>
            <a:chExt cx="1588670" cy="2885707"/>
          </a:xfrm>
        </p:grpSpPr>
        <p:sp>
          <p:nvSpPr>
            <p:cNvPr id="239" name="圆角矩形 238"/>
            <p:cNvSpPr/>
            <p:nvPr/>
          </p:nvSpPr>
          <p:spPr>
            <a:xfrm>
              <a:off x="4940133" y="1520042"/>
              <a:ext cx="855023" cy="288570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240" name="椭圆 239"/>
            <p:cNvSpPr/>
            <p:nvPr/>
          </p:nvSpPr>
          <p:spPr>
            <a:xfrm>
              <a:off x="4940134" y="1520042"/>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241" name="椭圆 240"/>
            <p:cNvSpPr/>
            <p:nvPr/>
          </p:nvSpPr>
          <p:spPr>
            <a:xfrm>
              <a:off x="4940132" y="3562600"/>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Palatino Linotype" panose="02040502050505030304" pitchFamily="18" charset="0"/>
              </a:endParaRPr>
            </a:p>
          </p:txBody>
        </p:sp>
        <p:sp>
          <p:nvSpPr>
            <p:cNvPr id="242" name="文本框 241"/>
            <p:cNvSpPr txBox="1"/>
            <p:nvPr/>
          </p:nvSpPr>
          <p:spPr>
            <a:xfrm>
              <a:off x="4907305" y="2498040"/>
              <a:ext cx="1588670" cy="1151906"/>
            </a:xfrm>
            <a:prstGeom prst="rect">
              <a:avLst/>
            </a:prstGeom>
            <a:noFill/>
          </p:spPr>
          <p:txBody>
            <a:bodyPr vert="eaVert" wrap="square" rtlCol="0">
              <a:spAutoFit/>
            </a:bodyPr>
            <a:lstStyle/>
            <a:p>
              <a:r>
                <a:rPr lang="en-US" altLang="zh-CN" sz="4000" dirty="0">
                  <a:latin typeface="Palatino Linotype" panose="02040502050505030304" pitchFamily="18" charset="0"/>
                </a:rPr>
                <a:t>…</a:t>
              </a:r>
              <a:endParaRPr lang="zh-CN" altLang="en-US" sz="4000" dirty="0">
                <a:latin typeface="Palatino Linotype" panose="02040502050505030304" pitchFamily="18" charset="0"/>
              </a:endParaRPr>
            </a:p>
          </p:txBody>
        </p:sp>
      </p:grpSp>
      <p:pic>
        <p:nvPicPr>
          <p:cNvPr id="195" name="图片 19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6809" y="3868776"/>
            <a:ext cx="964999" cy="1171637"/>
          </a:xfrm>
          <a:prstGeom prst="rect">
            <a:avLst/>
          </a:prstGeom>
        </p:spPr>
      </p:pic>
      <p:sp>
        <p:nvSpPr>
          <p:cNvPr id="196" name="右箭头 195"/>
          <p:cNvSpPr/>
          <p:nvPr/>
        </p:nvSpPr>
        <p:spPr>
          <a:xfrm rot="16200000">
            <a:off x="6743445" y="3446063"/>
            <a:ext cx="350090" cy="260615"/>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cxnSp>
        <p:nvCxnSpPr>
          <p:cNvPr id="197" name="直接箭头连接符 196"/>
          <p:cNvCxnSpPr/>
          <p:nvPr/>
        </p:nvCxnSpPr>
        <p:spPr>
          <a:xfrm flipV="1">
            <a:off x="5980150" y="1537138"/>
            <a:ext cx="730368" cy="917940"/>
          </a:xfrm>
          <a:prstGeom prst="straightConnector1">
            <a:avLst/>
          </a:prstGeom>
          <a:ln w="25400">
            <a:solidFill>
              <a:srgbClr val="FF9933">
                <a:alpha val="60000"/>
              </a:srgb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98" name="直接箭头连接符 197"/>
          <p:cNvCxnSpPr/>
          <p:nvPr/>
        </p:nvCxnSpPr>
        <p:spPr>
          <a:xfrm>
            <a:off x="5980150" y="2456310"/>
            <a:ext cx="730367" cy="409115"/>
          </a:xfrm>
          <a:prstGeom prst="straightConnector1">
            <a:avLst/>
          </a:prstGeom>
          <a:ln w="25400">
            <a:solidFill>
              <a:srgbClr val="FF9933">
                <a:alpha val="40000"/>
              </a:srgb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99" name="直接箭头连接符 198"/>
          <p:cNvCxnSpPr/>
          <p:nvPr/>
        </p:nvCxnSpPr>
        <p:spPr>
          <a:xfrm flipV="1">
            <a:off x="5980150" y="1663969"/>
            <a:ext cx="713422" cy="1405125"/>
          </a:xfrm>
          <a:prstGeom prst="straightConnector1">
            <a:avLst/>
          </a:prstGeom>
          <a:ln w="25400">
            <a:solidFill>
              <a:srgbClr val="FF9933">
                <a:alpha val="80000"/>
              </a:srgb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200" name="直接箭头连接符 199"/>
          <p:cNvCxnSpPr/>
          <p:nvPr/>
        </p:nvCxnSpPr>
        <p:spPr>
          <a:xfrm flipV="1">
            <a:off x="5980150" y="2891508"/>
            <a:ext cx="730368" cy="194461"/>
          </a:xfrm>
          <a:prstGeom prst="straightConnector1">
            <a:avLst/>
          </a:prstGeom>
          <a:ln w="25400">
            <a:solidFill>
              <a:srgbClr val="FF9933">
                <a:alpha val="50000"/>
              </a:srgb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201" name="直接箭头连接符 200"/>
          <p:cNvCxnSpPr/>
          <p:nvPr/>
        </p:nvCxnSpPr>
        <p:spPr>
          <a:xfrm flipV="1">
            <a:off x="5980149" y="1752581"/>
            <a:ext cx="730368" cy="2709158"/>
          </a:xfrm>
          <a:prstGeom prst="straightConnector1">
            <a:avLst/>
          </a:prstGeom>
          <a:ln w="25400">
            <a:solidFill>
              <a:srgbClr val="FF9933">
                <a:alpha val="60000"/>
              </a:srgb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202" name="直接箭头连接符 201"/>
          <p:cNvCxnSpPr/>
          <p:nvPr/>
        </p:nvCxnSpPr>
        <p:spPr>
          <a:xfrm flipV="1">
            <a:off x="5980149" y="2919707"/>
            <a:ext cx="713422" cy="1615462"/>
          </a:xfrm>
          <a:prstGeom prst="straightConnector1">
            <a:avLst/>
          </a:prstGeom>
          <a:ln w="25400">
            <a:solidFill>
              <a:srgbClr val="FF9933">
                <a:alpha val="30000"/>
              </a:srgbClr>
            </a:solidFill>
            <a:headEnd type="triangle" w="lg" len="lg"/>
            <a:tailEnd type="none"/>
          </a:ln>
        </p:spPr>
        <p:style>
          <a:lnRef idx="1">
            <a:schemeClr val="accent1"/>
          </a:lnRef>
          <a:fillRef idx="0">
            <a:schemeClr val="accent1"/>
          </a:fillRef>
          <a:effectRef idx="0">
            <a:schemeClr val="accent1"/>
          </a:effectRef>
          <a:fontRef idx="minor">
            <a:schemeClr val="tx1"/>
          </a:fontRef>
        </p:style>
      </p:cxnSp>
      <p:grpSp>
        <p:nvGrpSpPr>
          <p:cNvPr id="203" name="组合 202"/>
          <p:cNvGrpSpPr/>
          <p:nvPr/>
        </p:nvGrpSpPr>
        <p:grpSpPr>
          <a:xfrm>
            <a:off x="2311083" y="2764671"/>
            <a:ext cx="1197631" cy="1574505"/>
            <a:chOff x="2255007" y="2224342"/>
            <a:chExt cx="2255100" cy="2775169"/>
          </a:xfrm>
        </p:grpSpPr>
        <p:sp>
          <p:nvSpPr>
            <p:cNvPr id="233" name="矩形 232"/>
            <p:cNvSpPr/>
            <p:nvPr/>
          </p:nvSpPr>
          <p:spPr>
            <a:xfrm>
              <a:off x="2255007" y="2224342"/>
              <a:ext cx="1358962" cy="162263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234" name="矩形 233"/>
            <p:cNvSpPr/>
            <p:nvPr/>
          </p:nvSpPr>
          <p:spPr>
            <a:xfrm>
              <a:off x="2419724" y="2451820"/>
              <a:ext cx="1358962" cy="162263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235" name="矩形 234"/>
            <p:cNvSpPr/>
            <p:nvPr/>
          </p:nvSpPr>
          <p:spPr>
            <a:xfrm>
              <a:off x="2596406" y="2694443"/>
              <a:ext cx="1358962" cy="162263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236" name="矩形 235"/>
            <p:cNvSpPr/>
            <p:nvPr/>
          </p:nvSpPr>
          <p:spPr>
            <a:xfrm>
              <a:off x="2761123" y="2921921"/>
              <a:ext cx="1358962" cy="162263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237" name="矩形 236"/>
            <p:cNvSpPr/>
            <p:nvPr/>
          </p:nvSpPr>
          <p:spPr>
            <a:xfrm>
              <a:off x="2986428" y="3149398"/>
              <a:ext cx="1358962" cy="162263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Palatino Linotype" panose="02040502050505030304" pitchFamily="18" charset="0"/>
              </a:endParaRPr>
            </a:p>
          </p:txBody>
        </p:sp>
        <p:sp>
          <p:nvSpPr>
            <p:cNvPr id="238" name="矩形 237"/>
            <p:cNvSpPr/>
            <p:nvPr/>
          </p:nvSpPr>
          <p:spPr>
            <a:xfrm>
              <a:off x="3151145" y="3376876"/>
              <a:ext cx="1358962" cy="162263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Palatino Linotype" panose="02040502050505030304" pitchFamily="18" charset="0"/>
              </a:endParaRPr>
            </a:p>
          </p:txBody>
        </p:sp>
      </p:grpSp>
      <p:sp>
        <p:nvSpPr>
          <p:cNvPr id="204" name="矩形 203"/>
          <p:cNvSpPr/>
          <p:nvPr/>
        </p:nvSpPr>
        <p:spPr>
          <a:xfrm>
            <a:off x="1555342" y="3089177"/>
            <a:ext cx="230078" cy="30352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205" name="矩形 204"/>
          <p:cNvSpPr/>
          <p:nvPr/>
        </p:nvSpPr>
        <p:spPr>
          <a:xfrm>
            <a:off x="2913841" y="4024293"/>
            <a:ext cx="93592" cy="168306"/>
          </a:xfrm>
          <a:prstGeom prst="rect">
            <a:avLst/>
          </a:prstGeom>
          <a:solidFill>
            <a:srgbClr val="FF9933">
              <a:alpha val="7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grpSp>
        <p:nvGrpSpPr>
          <p:cNvPr id="206" name="组合 205"/>
          <p:cNvGrpSpPr/>
          <p:nvPr/>
        </p:nvGrpSpPr>
        <p:grpSpPr>
          <a:xfrm>
            <a:off x="3598940" y="2894216"/>
            <a:ext cx="875238" cy="1191104"/>
            <a:chOff x="4681986" y="2653253"/>
            <a:chExt cx="1648046" cy="1829908"/>
          </a:xfrm>
        </p:grpSpPr>
        <p:sp>
          <p:nvSpPr>
            <p:cNvPr id="227" name="矩形 226"/>
            <p:cNvSpPr/>
            <p:nvPr/>
          </p:nvSpPr>
          <p:spPr>
            <a:xfrm>
              <a:off x="4681986" y="2653253"/>
              <a:ext cx="993141" cy="1069943"/>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228" name="矩形 227"/>
            <p:cNvSpPr/>
            <p:nvPr/>
          </p:nvSpPr>
          <p:spPr>
            <a:xfrm>
              <a:off x="4802363" y="2803249"/>
              <a:ext cx="993141" cy="106994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229" name="矩形 228"/>
            <p:cNvSpPr/>
            <p:nvPr/>
          </p:nvSpPr>
          <p:spPr>
            <a:xfrm>
              <a:off x="4931483" y="2963231"/>
              <a:ext cx="993141" cy="1069943"/>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230" name="矩形 229"/>
            <p:cNvSpPr/>
            <p:nvPr/>
          </p:nvSpPr>
          <p:spPr>
            <a:xfrm>
              <a:off x="5051860" y="3113227"/>
              <a:ext cx="993141" cy="106994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231" name="矩形 230"/>
            <p:cNvSpPr/>
            <p:nvPr/>
          </p:nvSpPr>
          <p:spPr>
            <a:xfrm>
              <a:off x="5216514" y="3263222"/>
              <a:ext cx="993141" cy="1069943"/>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Palatino Linotype" panose="02040502050505030304" pitchFamily="18" charset="0"/>
              </a:endParaRPr>
            </a:p>
          </p:txBody>
        </p:sp>
        <p:sp>
          <p:nvSpPr>
            <p:cNvPr id="232" name="矩形 231"/>
            <p:cNvSpPr/>
            <p:nvPr/>
          </p:nvSpPr>
          <p:spPr>
            <a:xfrm>
              <a:off x="5336891" y="3413218"/>
              <a:ext cx="993141" cy="106994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Palatino Linotype" panose="02040502050505030304" pitchFamily="18" charset="0"/>
              </a:endParaRPr>
            </a:p>
          </p:txBody>
        </p:sp>
      </p:grpSp>
      <p:sp>
        <p:nvSpPr>
          <p:cNvPr id="207" name="矩形 206"/>
          <p:cNvSpPr/>
          <p:nvPr/>
        </p:nvSpPr>
        <p:spPr>
          <a:xfrm>
            <a:off x="3291963" y="3471173"/>
            <a:ext cx="133629" cy="216324"/>
          </a:xfrm>
          <a:prstGeom prst="rect">
            <a:avLst/>
          </a:prstGeom>
          <a:solidFill>
            <a:srgbClr val="FF993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cxnSp>
        <p:nvCxnSpPr>
          <p:cNvPr id="208" name="直接箭头连接符 207"/>
          <p:cNvCxnSpPr/>
          <p:nvPr/>
        </p:nvCxnSpPr>
        <p:spPr>
          <a:xfrm flipH="1" flipV="1">
            <a:off x="3425592" y="3471173"/>
            <a:ext cx="754662" cy="131242"/>
          </a:xfrm>
          <a:prstGeom prst="straightConnector1">
            <a:avLst/>
          </a:prstGeom>
          <a:ln w="25400">
            <a:solidFill>
              <a:srgbClr val="FF9933">
                <a:alpha val="40000"/>
              </a:srgb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09" name="直接箭头连接符 208"/>
          <p:cNvCxnSpPr/>
          <p:nvPr/>
        </p:nvCxnSpPr>
        <p:spPr>
          <a:xfrm flipH="1">
            <a:off x="3424280" y="3602414"/>
            <a:ext cx="745423" cy="85143"/>
          </a:xfrm>
          <a:prstGeom prst="straightConnector1">
            <a:avLst/>
          </a:prstGeom>
          <a:ln w="25400">
            <a:solidFill>
              <a:srgbClr val="FF9933">
                <a:alpha val="70000"/>
              </a:srgb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10" name="直接箭头连接符 209"/>
          <p:cNvCxnSpPr/>
          <p:nvPr/>
        </p:nvCxnSpPr>
        <p:spPr>
          <a:xfrm flipH="1" flipV="1">
            <a:off x="1785420" y="3091899"/>
            <a:ext cx="1128422" cy="932395"/>
          </a:xfrm>
          <a:prstGeom prst="straightConnector1">
            <a:avLst/>
          </a:prstGeom>
          <a:ln w="25400">
            <a:solidFill>
              <a:srgbClr val="FF9933">
                <a:alpha val="60000"/>
              </a:srgb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11" name="直接箭头连接符 210"/>
          <p:cNvCxnSpPr/>
          <p:nvPr/>
        </p:nvCxnSpPr>
        <p:spPr>
          <a:xfrm flipH="1" flipV="1">
            <a:off x="1545760" y="3091899"/>
            <a:ext cx="1462627" cy="932394"/>
          </a:xfrm>
          <a:prstGeom prst="straightConnector1">
            <a:avLst/>
          </a:prstGeom>
          <a:ln w="25400">
            <a:solidFill>
              <a:srgbClr val="FF9933">
                <a:alpha val="40000"/>
              </a:srgb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12" name="直接箭头连接符 211"/>
          <p:cNvCxnSpPr/>
          <p:nvPr/>
        </p:nvCxnSpPr>
        <p:spPr>
          <a:xfrm flipH="1" flipV="1">
            <a:off x="1785420" y="3388884"/>
            <a:ext cx="1131628" cy="800655"/>
          </a:xfrm>
          <a:prstGeom prst="straightConnector1">
            <a:avLst/>
          </a:prstGeom>
          <a:ln w="25400">
            <a:solidFill>
              <a:srgbClr val="FF9933">
                <a:alpha val="80000"/>
              </a:srgb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13" name="右箭头 212"/>
          <p:cNvSpPr/>
          <p:nvPr/>
        </p:nvSpPr>
        <p:spPr>
          <a:xfrm rot="10800000">
            <a:off x="4542698" y="3307183"/>
            <a:ext cx="285638" cy="319421"/>
          </a:xfrm>
          <a:prstGeom prst="rightArrow">
            <a:avLst/>
          </a:prstGeom>
          <a:solidFill>
            <a:srgbClr val="FF993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214" name="右箭头 213"/>
          <p:cNvSpPr/>
          <p:nvPr/>
        </p:nvSpPr>
        <p:spPr>
          <a:xfrm rot="10800000">
            <a:off x="5194780" y="3307183"/>
            <a:ext cx="285638" cy="319421"/>
          </a:xfrm>
          <a:prstGeom prst="rightArrow">
            <a:avLst/>
          </a:prstGeom>
          <a:solidFill>
            <a:srgbClr val="FF993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215" name="右箭头 214"/>
          <p:cNvSpPr/>
          <p:nvPr/>
        </p:nvSpPr>
        <p:spPr>
          <a:xfrm rot="13500000">
            <a:off x="6089255" y="3544727"/>
            <a:ext cx="350090" cy="260615"/>
          </a:xfrm>
          <a:prstGeom prst="rightArrow">
            <a:avLst/>
          </a:prstGeom>
          <a:solidFill>
            <a:srgbClr val="FF993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216" name="文本框 215"/>
          <p:cNvSpPr txBox="1"/>
          <p:nvPr/>
        </p:nvSpPr>
        <p:spPr>
          <a:xfrm>
            <a:off x="1546382" y="4022254"/>
            <a:ext cx="1084027" cy="523220"/>
          </a:xfrm>
          <a:prstGeom prst="rect">
            <a:avLst/>
          </a:prstGeom>
          <a:noFill/>
        </p:spPr>
        <p:txBody>
          <a:bodyPr wrap="square" rtlCol="0">
            <a:spAutoFit/>
          </a:bodyPr>
          <a:lstStyle/>
          <a:p>
            <a:r>
              <a:rPr lang="en-US" altLang="zh-CN" sz="2800" dirty="0">
                <a:latin typeface="Palatino Linotype" panose="02040502050505030304" pitchFamily="18" charset="0"/>
                <a:cs typeface="Times New Roman" panose="02020603050405020304" pitchFamily="18" charset="0"/>
              </a:rPr>
              <a:t>x</a:t>
            </a:r>
            <a:endParaRPr lang="zh-CN" altLang="en-US" sz="2800" dirty="0">
              <a:latin typeface="Palatino Linotype" panose="02040502050505030304" pitchFamily="18" charset="0"/>
              <a:cs typeface="Times New Roman" panose="02020603050405020304" pitchFamily="18" charset="0"/>
            </a:endParaRPr>
          </a:p>
        </p:txBody>
      </p:sp>
      <p:sp>
        <p:nvSpPr>
          <p:cNvPr id="217" name="文本框 216"/>
          <p:cNvSpPr txBox="1"/>
          <p:nvPr/>
        </p:nvSpPr>
        <p:spPr>
          <a:xfrm>
            <a:off x="6819318" y="5003171"/>
            <a:ext cx="1133499" cy="523220"/>
          </a:xfrm>
          <a:prstGeom prst="rect">
            <a:avLst/>
          </a:prstGeom>
          <a:noFill/>
        </p:spPr>
        <p:txBody>
          <a:bodyPr wrap="square" rtlCol="0">
            <a:spAutoFit/>
          </a:bodyPr>
          <a:lstStyle/>
          <a:p>
            <a:r>
              <a:rPr lang="en-US" altLang="zh-CN" sz="2800" dirty="0">
                <a:latin typeface="Palatino Linotype" panose="02040502050505030304" pitchFamily="18" charset="0"/>
                <a:cs typeface="Times New Roman" panose="02020603050405020304" pitchFamily="18" charset="0"/>
              </a:rPr>
              <a:t>z</a:t>
            </a:r>
            <a:endParaRPr lang="zh-CN" altLang="en-US" sz="2800" dirty="0">
              <a:latin typeface="Palatino Linotype" panose="02040502050505030304" pitchFamily="18" charset="0"/>
              <a:cs typeface="Times New Roman" panose="02020603050405020304" pitchFamily="18" charset="0"/>
            </a:endParaRPr>
          </a:p>
        </p:txBody>
      </p:sp>
      <p:sp>
        <p:nvSpPr>
          <p:cNvPr id="218" name="文本框 217"/>
          <p:cNvSpPr txBox="1"/>
          <p:nvPr/>
        </p:nvSpPr>
        <p:spPr>
          <a:xfrm>
            <a:off x="7197647" y="2110739"/>
            <a:ext cx="1084027" cy="523220"/>
          </a:xfrm>
          <a:prstGeom prst="rect">
            <a:avLst/>
          </a:prstGeom>
          <a:noFill/>
        </p:spPr>
        <p:txBody>
          <a:bodyPr wrap="square" rtlCol="0">
            <a:spAutoFit/>
          </a:bodyPr>
          <a:lstStyle/>
          <a:p>
            <a:r>
              <a:rPr lang="en-US" altLang="zh-CN" sz="2800" dirty="0">
                <a:latin typeface="Palatino Linotype" panose="02040502050505030304" pitchFamily="18" charset="0"/>
                <a:cs typeface="Times New Roman" panose="02020603050405020304" pitchFamily="18" charset="0"/>
              </a:rPr>
              <a:t>y</a:t>
            </a:r>
            <a:endParaRPr lang="zh-CN" altLang="en-US" sz="2800" dirty="0">
              <a:latin typeface="Palatino Linotype" panose="02040502050505030304" pitchFamily="18" charset="0"/>
              <a:cs typeface="Times New Roman" panose="02020603050405020304" pitchFamily="18" charset="0"/>
            </a:endParaRPr>
          </a:p>
        </p:txBody>
      </p:sp>
      <p:sp>
        <p:nvSpPr>
          <p:cNvPr id="219" name="文本框 218"/>
          <p:cNvSpPr txBox="1"/>
          <p:nvPr/>
        </p:nvSpPr>
        <p:spPr>
          <a:xfrm>
            <a:off x="6335160" y="3344393"/>
            <a:ext cx="1084027" cy="523220"/>
          </a:xfrm>
          <a:prstGeom prst="rect">
            <a:avLst/>
          </a:prstGeom>
          <a:noFill/>
        </p:spPr>
        <p:txBody>
          <a:bodyPr wrap="square" rtlCol="0">
            <a:spAutoFit/>
          </a:bodyPr>
          <a:lstStyle/>
          <a:p>
            <a:r>
              <a:rPr lang="en-US" altLang="zh-CN" sz="2800" dirty="0">
                <a:latin typeface="Palatino Linotype" panose="02040502050505030304" pitchFamily="18" charset="0"/>
                <a:cs typeface="Times New Roman" panose="02020603050405020304" pitchFamily="18" charset="0"/>
              </a:rPr>
              <a:t>U</a:t>
            </a:r>
            <a:endParaRPr lang="zh-CN" altLang="en-US" sz="2800" dirty="0">
              <a:latin typeface="Palatino Linotype" panose="02040502050505030304" pitchFamily="18" charset="0"/>
              <a:cs typeface="Times New Roman" panose="02020603050405020304" pitchFamily="18" charset="0"/>
            </a:endParaRPr>
          </a:p>
        </p:txBody>
      </p:sp>
      <p:sp>
        <p:nvSpPr>
          <p:cNvPr id="220" name="文本框 65"/>
          <p:cNvSpPr txBox="1"/>
          <p:nvPr/>
        </p:nvSpPr>
        <p:spPr>
          <a:xfrm>
            <a:off x="5997050" y="1572766"/>
            <a:ext cx="1084027"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latin typeface="Palatino Linotype" panose="02040502050505030304" pitchFamily="18" charset="0"/>
                <a:cs typeface="Times New Roman" panose="02020603050405020304" pitchFamily="18" charset="0"/>
              </a:rPr>
              <a:t>W</a:t>
            </a:r>
            <a:endParaRPr lang="zh-CN" altLang="en-US" sz="2800" dirty="0">
              <a:latin typeface="Palatino Linotype" panose="0204050205050503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1" name="文本框 220"/>
              <p:cNvSpPr txBox="1"/>
              <p:nvPr/>
            </p:nvSpPr>
            <p:spPr>
              <a:xfrm>
                <a:off x="2557435" y="2134388"/>
                <a:ext cx="298602" cy="4678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1</m:t>
                              </m:r>
                            </m:sub>
                          </m:sSub>
                        </m:sub>
                      </m:sSub>
                    </m:oMath>
                  </m:oMathPara>
                </a14:m>
                <a:endParaRPr lang="zh-CN" altLang="en-US" sz="2800" dirty="0">
                  <a:latin typeface="Palatino Linotype" panose="02040502050505030304" pitchFamily="18" charset="0"/>
                </a:endParaRPr>
              </a:p>
            </p:txBody>
          </p:sp>
        </mc:Choice>
        <mc:Fallback xmlns="">
          <p:sp>
            <p:nvSpPr>
              <p:cNvPr id="221" name="文本框 220"/>
              <p:cNvSpPr txBox="1">
                <a:spLocks noRot="1" noChangeAspect="1" noMove="1" noResize="1" noEditPoints="1" noAdjustHandles="1" noChangeArrowheads="1" noChangeShapeType="1" noTextEdit="1"/>
              </p:cNvSpPr>
              <p:nvPr/>
            </p:nvSpPr>
            <p:spPr>
              <a:xfrm>
                <a:off x="2557435" y="2134388"/>
                <a:ext cx="298602" cy="467885"/>
              </a:xfrm>
              <a:prstGeom prst="rect">
                <a:avLst/>
              </a:prstGeom>
              <a:blipFill>
                <a:blip r:embed="rId5"/>
                <a:stretch>
                  <a:fillRect r="-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2" name="文本框 221"/>
              <p:cNvSpPr txBox="1"/>
              <p:nvPr/>
            </p:nvSpPr>
            <p:spPr>
              <a:xfrm>
                <a:off x="3662869" y="2109915"/>
                <a:ext cx="298602" cy="4678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2</m:t>
                              </m:r>
                            </m:sub>
                          </m:sSub>
                        </m:sub>
                      </m:sSub>
                    </m:oMath>
                  </m:oMathPara>
                </a14:m>
                <a:endParaRPr lang="zh-CN" altLang="en-US" sz="2800" dirty="0">
                  <a:latin typeface="Palatino Linotype" panose="02040502050505030304" pitchFamily="18" charset="0"/>
                </a:endParaRPr>
              </a:p>
            </p:txBody>
          </p:sp>
        </mc:Choice>
        <mc:Fallback xmlns="">
          <p:sp>
            <p:nvSpPr>
              <p:cNvPr id="222" name="文本框 221"/>
              <p:cNvSpPr txBox="1">
                <a:spLocks noRot="1" noChangeAspect="1" noMove="1" noResize="1" noEditPoints="1" noAdjustHandles="1" noChangeArrowheads="1" noChangeShapeType="1" noTextEdit="1"/>
              </p:cNvSpPr>
              <p:nvPr/>
            </p:nvSpPr>
            <p:spPr>
              <a:xfrm>
                <a:off x="3662869" y="2109915"/>
                <a:ext cx="298602" cy="467885"/>
              </a:xfrm>
              <a:prstGeom prst="rect">
                <a:avLst/>
              </a:prstGeom>
              <a:blipFill>
                <a:blip r:embed="rId6"/>
                <a:stretch>
                  <a:fillRect r="-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3" name="文本框 222"/>
              <p:cNvSpPr txBox="1"/>
              <p:nvPr/>
            </p:nvSpPr>
            <p:spPr>
              <a:xfrm>
                <a:off x="5556836" y="1632751"/>
                <a:ext cx="298602" cy="51257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𝑝</m:t>
                              </m:r>
                            </m:sub>
                          </m:sSub>
                        </m:sub>
                      </m:sSub>
                    </m:oMath>
                  </m:oMathPara>
                </a14:m>
                <a:endParaRPr lang="zh-CN" altLang="en-US" sz="2800" dirty="0">
                  <a:latin typeface="Palatino Linotype" panose="02040502050505030304" pitchFamily="18" charset="0"/>
                </a:endParaRPr>
              </a:p>
            </p:txBody>
          </p:sp>
        </mc:Choice>
        <mc:Fallback xmlns="">
          <p:sp>
            <p:nvSpPr>
              <p:cNvPr id="223" name="文本框 222"/>
              <p:cNvSpPr txBox="1">
                <a:spLocks noRot="1" noChangeAspect="1" noMove="1" noResize="1" noEditPoints="1" noAdjustHandles="1" noChangeArrowheads="1" noChangeShapeType="1" noTextEdit="1"/>
              </p:cNvSpPr>
              <p:nvPr/>
            </p:nvSpPr>
            <p:spPr>
              <a:xfrm>
                <a:off x="5556836" y="1632751"/>
                <a:ext cx="298602" cy="512576"/>
              </a:xfrm>
              <a:prstGeom prst="rect">
                <a:avLst/>
              </a:prstGeom>
              <a:blipFill>
                <a:blip r:embed="rId7"/>
                <a:stretch>
                  <a:fillRect r="-346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4" name="文本框 223"/>
              <p:cNvSpPr txBox="1"/>
              <p:nvPr/>
            </p:nvSpPr>
            <p:spPr>
              <a:xfrm>
                <a:off x="7083728" y="3240540"/>
                <a:ext cx="867603" cy="55643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280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𝑣</m:t>
                          </m:r>
                        </m:e>
                        <m:sub>
                          <m:r>
                            <a:rPr lang="en-US" altLang="zh-CN" sz="2800" b="0" i="1" smtClean="0">
                              <a:latin typeface="Cambria Math" panose="02040503050406030204" pitchFamily="18" charset="0"/>
                              <a:cs typeface="Times New Roman" panose="02020603050405020304" pitchFamily="18" charset="0"/>
                            </a:rPr>
                            <m:t>𝑝</m:t>
                          </m:r>
                        </m:sub>
                      </m:sSub>
                    </m:oMath>
                  </m:oMathPara>
                </a14:m>
                <a:endParaRPr lang="zh-CN" altLang="en-US" sz="2800" dirty="0">
                  <a:latin typeface="Palatino Linotype" panose="02040502050505030304" pitchFamily="18" charset="0"/>
                  <a:cs typeface="Times New Roman" panose="02020603050405020304" pitchFamily="18" charset="0"/>
                </a:endParaRPr>
              </a:p>
            </p:txBody>
          </p:sp>
        </mc:Choice>
        <mc:Fallback xmlns="">
          <p:sp>
            <p:nvSpPr>
              <p:cNvPr id="224" name="文本框 223"/>
              <p:cNvSpPr txBox="1">
                <a:spLocks noRot="1" noChangeAspect="1" noMove="1" noResize="1" noEditPoints="1" noAdjustHandles="1" noChangeArrowheads="1" noChangeShapeType="1" noTextEdit="1"/>
              </p:cNvSpPr>
              <p:nvPr/>
            </p:nvSpPr>
            <p:spPr>
              <a:xfrm>
                <a:off x="7083728" y="3240540"/>
                <a:ext cx="867603" cy="556434"/>
              </a:xfrm>
              <a:prstGeom prst="rect">
                <a:avLst/>
              </a:prstGeom>
              <a:blipFill>
                <a:blip r:embed="rId8"/>
                <a:stretch>
                  <a:fillRect/>
                </a:stretch>
              </a:blipFill>
            </p:spPr>
            <p:txBody>
              <a:bodyPr/>
              <a:lstStyle/>
              <a:p>
                <a:r>
                  <a:rPr lang="zh-CN" altLang="en-US">
                    <a:noFill/>
                  </a:rPr>
                  <a:t> </a:t>
                </a:r>
              </a:p>
            </p:txBody>
          </p:sp>
        </mc:Fallback>
      </mc:AlternateContent>
      <p:sp>
        <p:nvSpPr>
          <p:cNvPr id="225" name="左大括号 224"/>
          <p:cNvSpPr/>
          <p:nvPr/>
        </p:nvSpPr>
        <p:spPr>
          <a:xfrm rot="16200000">
            <a:off x="4048871" y="3189507"/>
            <a:ext cx="169872" cy="3647554"/>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Palatino Linotype" panose="02040502050505030304" pitchFamily="18" charset="0"/>
            </a:endParaRPr>
          </a:p>
        </p:txBody>
      </p:sp>
      <mc:AlternateContent xmlns:mc="http://schemas.openxmlformats.org/markup-compatibility/2006" xmlns:a14="http://schemas.microsoft.com/office/drawing/2010/main">
        <mc:Choice Requires="a14">
          <p:sp>
            <p:nvSpPr>
              <p:cNvPr id="226" name="文本框 225"/>
              <p:cNvSpPr txBox="1"/>
              <p:nvPr/>
            </p:nvSpPr>
            <p:spPr>
              <a:xfrm>
                <a:off x="4064124" y="5221248"/>
                <a:ext cx="135366"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rPr>
                        <m:t>𝜃</m:t>
                      </m:r>
                    </m:oMath>
                  </m:oMathPara>
                </a14:m>
                <a:endParaRPr lang="zh-CN" altLang="en-US" sz="3200" dirty="0">
                  <a:latin typeface="Palatino Linotype" panose="02040502050505030304" pitchFamily="18" charset="0"/>
                </a:endParaRPr>
              </a:p>
            </p:txBody>
          </p:sp>
        </mc:Choice>
        <mc:Fallback xmlns="">
          <p:sp>
            <p:nvSpPr>
              <p:cNvPr id="226" name="文本框 225"/>
              <p:cNvSpPr txBox="1">
                <a:spLocks noRot="1" noChangeAspect="1" noMove="1" noResize="1" noEditPoints="1" noAdjustHandles="1" noChangeArrowheads="1" noChangeShapeType="1" noTextEdit="1"/>
              </p:cNvSpPr>
              <p:nvPr/>
            </p:nvSpPr>
            <p:spPr>
              <a:xfrm>
                <a:off x="4064124" y="5221248"/>
                <a:ext cx="135366" cy="492443"/>
              </a:xfrm>
              <a:prstGeom prst="rect">
                <a:avLst/>
              </a:prstGeom>
              <a:blipFill>
                <a:blip r:embed="rId9"/>
                <a:stretch>
                  <a:fillRect r="-5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90324" y="5589784"/>
                <a:ext cx="8999927" cy="830997"/>
              </a:xfrm>
              <a:prstGeom prst="rect">
                <a:avLst/>
              </a:prstGeom>
            </p:spPr>
            <p:txBody>
              <a:bodyPr wrap="square">
                <a:spAutoFit/>
              </a:bodyPr>
              <a:lstStyle/>
              <a:p>
                <a:r>
                  <a:rPr lang="en-US" altLang="zh-CN" sz="2400" dirty="0">
                    <a:solidFill>
                      <a:schemeClr val="tx1"/>
                    </a:solidFill>
                    <a:latin typeface="Palatino Linotype" panose="02040502050505030304" pitchFamily="18" charset="0"/>
                    <a:cs typeface="Times New Roman" panose="02020603050405020304" pitchFamily="18" charset="0"/>
                  </a:rPr>
                  <a:t>Update weights U,W,</a:t>
                </a:r>
                <a14:m>
                  <m:oMath xmlns:m="http://schemas.openxmlformats.org/officeDocument/2006/math">
                    <m:r>
                      <a:rPr lang="zh-CN" altLang="en-US" sz="2400" i="1">
                        <a:latin typeface="Cambria Math" panose="02040503050406030204" pitchFamily="18" charset="0"/>
                        <a:cs typeface="Times New Roman" panose="02020603050405020304" pitchFamily="18" charset="0"/>
                      </a:rPr>
                      <m:t>𝜃</m:t>
                    </m:r>
                  </m:oMath>
                </a14:m>
                <a:r>
                  <a:rPr lang="en-US" altLang="zh-CN" sz="2400" dirty="0">
                    <a:solidFill>
                      <a:schemeClr val="tx1"/>
                    </a:solidFill>
                    <a:latin typeface="Palatino Linotype" panose="02040502050505030304" pitchFamily="18" charset="0"/>
                    <a:cs typeface="Times New Roman" panose="02020603050405020304" pitchFamily="18" charset="0"/>
                  </a:rPr>
                  <a:t> backwards (marked with yellow leftwards arrows) to reduce errors on </a:t>
                </a:r>
                <a:r>
                  <a:rPr lang="en-US" altLang="zh-CN" sz="2400" dirty="0" err="1">
                    <a:solidFill>
                      <a:schemeClr val="tx1"/>
                    </a:solidFill>
                    <a:latin typeface="Palatino Linotype" panose="02040502050505030304" pitchFamily="18" charset="0"/>
                    <a:cs typeface="Times New Roman" panose="02020603050405020304" pitchFamily="18" charset="0"/>
                  </a:rPr>
                  <a:t>y,</a:t>
                </a:r>
                <a:r>
                  <a:rPr lang="en-US" altLang="zh-CN" sz="2400" b="1" dirty="0" err="1">
                    <a:solidFill>
                      <a:schemeClr val="tx1"/>
                    </a:solidFill>
                    <a:latin typeface="Palatino Linotype" panose="02040502050505030304" pitchFamily="18" charset="0"/>
                    <a:cs typeface="Times New Roman" panose="02020603050405020304" pitchFamily="18" charset="0"/>
                  </a:rPr>
                  <a:t>z</a:t>
                </a:r>
                <a:endParaRPr lang="zh-CN" altLang="en-US" sz="2400" b="1" dirty="0">
                  <a:solidFill>
                    <a:schemeClr val="tx1"/>
                  </a:solidFill>
                  <a:latin typeface="Palatino Linotype" panose="0204050205050503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90324" y="5589784"/>
                <a:ext cx="8999927" cy="830997"/>
              </a:xfrm>
              <a:prstGeom prst="rect">
                <a:avLst/>
              </a:prstGeom>
              <a:blipFill>
                <a:blip r:embed="rId10"/>
                <a:stretch>
                  <a:fillRect l="-1084" t="-5882" b="-16176"/>
                </a:stretch>
              </a:blipFill>
            </p:spPr>
            <p:txBody>
              <a:bodyPr/>
              <a:lstStyle/>
              <a:p>
                <a:r>
                  <a:rPr lang="zh-CN" altLang="en-US">
                    <a:noFill/>
                  </a:rPr>
                  <a:t> </a:t>
                </a:r>
              </a:p>
            </p:txBody>
          </p:sp>
        </mc:Fallback>
      </mc:AlternateContent>
      <p:sp>
        <p:nvSpPr>
          <p:cNvPr id="62" name="矩形 61">
            <a:extLst>
              <a:ext uri="{FF2B5EF4-FFF2-40B4-BE49-F238E27FC236}">
                <a16:creationId xmlns:a16="http://schemas.microsoft.com/office/drawing/2014/main" id="{F80FF897-E358-40FD-9807-6AC1F2CFF3A5}"/>
              </a:ext>
            </a:extLst>
          </p:cNvPr>
          <p:cNvSpPr/>
          <p:nvPr/>
        </p:nvSpPr>
        <p:spPr>
          <a:xfrm>
            <a:off x="-468560" y="-44454"/>
            <a:ext cx="6516724" cy="338554"/>
          </a:xfrm>
          <a:prstGeom prst="rect">
            <a:avLst/>
          </a:prstGeom>
        </p:spPr>
        <p:txBody>
          <a:bodyPr wrap="square">
            <a:spAutoFit/>
          </a:bodyPr>
          <a:lstStyle/>
          <a:p>
            <a:pPr lvl="1"/>
            <a:r>
              <a:rPr lang="en-US" altLang="zh-CN" sz="1600"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Learning with fixed model reuse strategy</a:t>
            </a:r>
          </a:p>
        </p:txBody>
      </p:sp>
    </p:spTree>
    <p:extLst>
      <p:ext uri="{BB962C8B-B14F-4D97-AF65-F5344CB8AC3E}">
        <p14:creationId xmlns:p14="http://schemas.microsoft.com/office/powerpoint/2010/main" val="293594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500"/>
                                        <p:tgtEl>
                                          <p:spTgt spid="197"/>
                                        </p:tgtEl>
                                      </p:cBhvr>
                                    </p:animEffect>
                                  </p:childTnLst>
                                </p:cTn>
                              </p:par>
                              <p:par>
                                <p:cTn id="8" presetID="10" presetClass="entr" presetSubtype="0" fill="hold" nodeType="withEffect">
                                  <p:stCondLst>
                                    <p:cond delay="0"/>
                                  </p:stCondLst>
                                  <p:childTnLst>
                                    <p:set>
                                      <p:cBhvr>
                                        <p:cTn id="9" dur="1" fill="hold">
                                          <p:stCondLst>
                                            <p:cond delay="0"/>
                                          </p:stCondLst>
                                        </p:cTn>
                                        <p:tgtEl>
                                          <p:spTgt spid="198"/>
                                        </p:tgtEl>
                                        <p:attrNameLst>
                                          <p:attrName>style.visibility</p:attrName>
                                        </p:attrNameLst>
                                      </p:cBhvr>
                                      <p:to>
                                        <p:strVal val="visible"/>
                                      </p:to>
                                    </p:set>
                                    <p:animEffect transition="in" filter="fade">
                                      <p:cBhvr>
                                        <p:cTn id="10" dur="500"/>
                                        <p:tgtEl>
                                          <p:spTgt spid="198"/>
                                        </p:tgtEl>
                                      </p:cBhvr>
                                    </p:animEffect>
                                  </p:childTnLst>
                                </p:cTn>
                              </p:par>
                              <p:par>
                                <p:cTn id="11" presetID="10" presetClass="entr" presetSubtype="0" fill="hold" nodeType="withEffect">
                                  <p:stCondLst>
                                    <p:cond delay="0"/>
                                  </p:stCondLst>
                                  <p:childTnLst>
                                    <p:set>
                                      <p:cBhvr>
                                        <p:cTn id="12" dur="1" fill="hold">
                                          <p:stCondLst>
                                            <p:cond delay="0"/>
                                          </p:stCondLst>
                                        </p:cTn>
                                        <p:tgtEl>
                                          <p:spTgt spid="199"/>
                                        </p:tgtEl>
                                        <p:attrNameLst>
                                          <p:attrName>style.visibility</p:attrName>
                                        </p:attrNameLst>
                                      </p:cBhvr>
                                      <p:to>
                                        <p:strVal val="visible"/>
                                      </p:to>
                                    </p:set>
                                    <p:animEffect transition="in" filter="fade">
                                      <p:cBhvr>
                                        <p:cTn id="13" dur="500"/>
                                        <p:tgtEl>
                                          <p:spTgt spid="199"/>
                                        </p:tgtEl>
                                      </p:cBhvr>
                                    </p:animEffect>
                                  </p:childTnLst>
                                </p:cTn>
                              </p:par>
                              <p:par>
                                <p:cTn id="14" presetID="10" presetClass="entr" presetSubtype="0" fill="hold" nodeType="withEffect">
                                  <p:stCondLst>
                                    <p:cond delay="0"/>
                                  </p:stCondLst>
                                  <p:childTnLst>
                                    <p:set>
                                      <p:cBhvr>
                                        <p:cTn id="15" dur="1" fill="hold">
                                          <p:stCondLst>
                                            <p:cond delay="0"/>
                                          </p:stCondLst>
                                        </p:cTn>
                                        <p:tgtEl>
                                          <p:spTgt spid="200"/>
                                        </p:tgtEl>
                                        <p:attrNameLst>
                                          <p:attrName>style.visibility</p:attrName>
                                        </p:attrNameLst>
                                      </p:cBhvr>
                                      <p:to>
                                        <p:strVal val="visible"/>
                                      </p:to>
                                    </p:set>
                                    <p:animEffect transition="in" filter="fade">
                                      <p:cBhvr>
                                        <p:cTn id="16" dur="500"/>
                                        <p:tgtEl>
                                          <p:spTgt spid="200"/>
                                        </p:tgtEl>
                                      </p:cBhvr>
                                    </p:animEffect>
                                  </p:childTnLst>
                                </p:cTn>
                              </p:par>
                              <p:par>
                                <p:cTn id="17" presetID="10" presetClass="entr" presetSubtype="0" fill="hold" nodeType="with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5"/>
                                        </p:tgtEl>
                                        <p:attrNameLst>
                                          <p:attrName>style.visibility</p:attrName>
                                        </p:attrNameLst>
                                      </p:cBhvr>
                                      <p:to>
                                        <p:strVal val="visible"/>
                                      </p:to>
                                    </p:set>
                                    <p:animEffect transition="in" filter="fade">
                                      <p:cBhvr>
                                        <p:cTn id="25" dur="500"/>
                                        <p:tgtEl>
                                          <p:spTgt spid="21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1000"/>
                            </p:stCondLst>
                            <p:childTnLst>
                              <p:par>
                                <p:cTn id="31" presetID="26" presetClass="emph" presetSubtype="0" fill="hold" nodeType="afterEffect">
                                  <p:stCondLst>
                                    <p:cond delay="0"/>
                                  </p:stCondLst>
                                  <p:childTnLst>
                                    <p:animEffect transition="out" filter="fade">
                                      <p:cBhvr>
                                        <p:cTn id="32" dur="500" tmFilter="0, 0; .2, .5; .8, .5; 1, 0"/>
                                        <p:tgtEl>
                                          <p:spTgt spid="197"/>
                                        </p:tgtEl>
                                      </p:cBhvr>
                                    </p:animEffect>
                                    <p:animScale>
                                      <p:cBhvr>
                                        <p:cTn id="33" dur="250" autoRev="1" fill="hold"/>
                                        <p:tgtEl>
                                          <p:spTgt spid="197"/>
                                        </p:tgtEl>
                                      </p:cBhvr>
                                      <p:by x="105000" y="105000"/>
                                    </p:animScale>
                                  </p:childTnLst>
                                </p:cTn>
                              </p:par>
                              <p:par>
                                <p:cTn id="34" presetID="26" presetClass="emph" presetSubtype="0" fill="hold" nodeType="withEffect">
                                  <p:stCondLst>
                                    <p:cond delay="0"/>
                                  </p:stCondLst>
                                  <p:childTnLst>
                                    <p:animEffect transition="out" filter="fade">
                                      <p:cBhvr>
                                        <p:cTn id="35" dur="500" tmFilter="0, 0; .2, .5; .8, .5; 1, 0"/>
                                        <p:tgtEl>
                                          <p:spTgt spid="198"/>
                                        </p:tgtEl>
                                      </p:cBhvr>
                                    </p:animEffect>
                                    <p:animScale>
                                      <p:cBhvr>
                                        <p:cTn id="36" dur="250" autoRev="1" fill="hold"/>
                                        <p:tgtEl>
                                          <p:spTgt spid="198"/>
                                        </p:tgtEl>
                                      </p:cBhvr>
                                      <p:by x="105000" y="105000"/>
                                    </p:animScale>
                                  </p:childTnLst>
                                </p:cTn>
                              </p:par>
                              <p:par>
                                <p:cTn id="37" presetID="26" presetClass="emph" presetSubtype="0" fill="hold" nodeType="withEffect">
                                  <p:stCondLst>
                                    <p:cond delay="0"/>
                                  </p:stCondLst>
                                  <p:childTnLst>
                                    <p:animEffect transition="out" filter="fade">
                                      <p:cBhvr>
                                        <p:cTn id="38" dur="500" tmFilter="0, 0; .2, .5; .8, .5; 1, 0"/>
                                        <p:tgtEl>
                                          <p:spTgt spid="199"/>
                                        </p:tgtEl>
                                      </p:cBhvr>
                                    </p:animEffect>
                                    <p:animScale>
                                      <p:cBhvr>
                                        <p:cTn id="39" dur="250" autoRev="1" fill="hold"/>
                                        <p:tgtEl>
                                          <p:spTgt spid="199"/>
                                        </p:tgtEl>
                                      </p:cBhvr>
                                      <p:by x="105000" y="105000"/>
                                    </p:animScale>
                                  </p:childTnLst>
                                </p:cTn>
                              </p:par>
                              <p:par>
                                <p:cTn id="40" presetID="26" presetClass="emph" presetSubtype="0" fill="hold" nodeType="withEffect">
                                  <p:stCondLst>
                                    <p:cond delay="0"/>
                                  </p:stCondLst>
                                  <p:childTnLst>
                                    <p:animEffect transition="out" filter="fade">
                                      <p:cBhvr>
                                        <p:cTn id="41" dur="500" tmFilter="0, 0; .2, .5; .8, .5; 1, 0"/>
                                        <p:tgtEl>
                                          <p:spTgt spid="200"/>
                                        </p:tgtEl>
                                      </p:cBhvr>
                                    </p:animEffect>
                                    <p:animScale>
                                      <p:cBhvr>
                                        <p:cTn id="42" dur="250" autoRev="1" fill="hold"/>
                                        <p:tgtEl>
                                          <p:spTgt spid="200"/>
                                        </p:tgtEl>
                                      </p:cBhvr>
                                      <p:by x="105000" y="105000"/>
                                    </p:animScale>
                                  </p:childTnLst>
                                </p:cTn>
                              </p:par>
                              <p:par>
                                <p:cTn id="43" presetID="26" presetClass="emph" presetSubtype="0" fill="hold" nodeType="withEffect">
                                  <p:stCondLst>
                                    <p:cond delay="0"/>
                                  </p:stCondLst>
                                  <p:childTnLst>
                                    <p:animEffect transition="out" filter="fade">
                                      <p:cBhvr>
                                        <p:cTn id="44" dur="500" tmFilter="0, 0; .2, .5; .8, .5; 1, 0"/>
                                        <p:tgtEl>
                                          <p:spTgt spid="201"/>
                                        </p:tgtEl>
                                      </p:cBhvr>
                                    </p:animEffect>
                                    <p:animScale>
                                      <p:cBhvr>
                                        <p:cTn id="45" dur="250" autoRev="1" fill="hold"/>
                                        <p:tgtEl>
                                          <p:spTgt spid="201"/>
                                        </p:tgtEl>
                                      </p:cBhvr>
                                      <p:by x="105000" y="105000"/>
                                    </p:animScale>
                                  </p:childTnLst>
                                </p:cTn>
                              </p:par>
                              <p:par>
                                <p:cTn id="46" presetID="26" presetClass="emph" presetSubtype="0" fill="hold" nodeType="withEffect">
                                  <p:stCondLst>
                                    <p:cond delay="0"/>
                                  </p:stCondLst>
                                  <p:childTnLst>
                                    <p:animEffect transition="out" filter="fade">
                                      <p:cBhvr>
                                        <p:cTn id="47" dur="500" tmFilter="0, 0; .2, .5; .8, .5; 1, 0"/>
                                        <p:tgtEl>
                                          <p:spTgt spid="202"/>
                                        </p:tgtEl>
                                      </p:cBhvr>
                                    </p:animEffect>
                                    <p:animScale>
                                      <p:cBhvr>
                                        <p:cTn id="48" dur="250" autoRev="1" fill="hold"/>
                                        <p:tgtEl>
                                          <p:spTgt spid="202"/>
                                        </p:tgtEl>
                                      </p:cBhvr>
                                      <p:by x="105000" y="105000"/>
                                    </p:animScale>
                                  </p:childTnLst>
                                </p:cTn>
                              </p:par>
                              <p:par>
                                <p:cTn id="49" presetID="26" presetClass="emph" presetSubtype="0" fill="hold" grpId="1" nodeType="withEffect">
                                  <p:stCondLst>
                                    <p:cond delay="0"/>
                                  </p:stCondLst>
                                  <p:childTnLst>
                                    <p:animEffect transition="out" filter="fade">
                                      <p:cBhvr>
                                        <p:cTn id="50" dur="500" tmFilter="0, 0; .2, .5; .8, .5; 1, 0"/>
                                        <p:tgtEl>
                                          <p:spTgt spid="215"/>
                                        </p:tgtEl>
                                      </p:cBhvr>
                                    </p:animEffect>
                                    <p:animScale>
                                      <p:cBhvr>
                                        <p:cTn id="51" dur="250" autoRev="1" fill="hold"/>
                                        <p:tgtEl>
                                          <p:spTgt spid="215"/>
                                        </p:tgtEl>
                                      </p:cBhvr>
                                      <p:by x="105000" y="105000"/>
                                    </p:animScale>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213"/>
                                        </p:tgtEl>
                                        <p:attrNameLst>
                                          <p:attrName>style.visibility</p:attrName>
                                        </p:attrNameLst>
                                      </p:cBhvr>
                                      <p:to>
                                        <p:strVal val="visible"/>
                                      </p:to>
                                    </p:set>
                                    <p:animEffect transition="in" filter="fade">
                                      <p:cBhvr>
                                        <p:cTn id="55" dur="500"/>
                                        <p:tgtEl>
                                          <p:spTgt spid="2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4"/>
                                        </p:tgtEl>
                                        <p:attrNameLst>
                                          <p:attrName>style.visibility</p:attrName>
                                        </p:attrNameLst>
                                      </p:cBhvr>
                                      <p:to>
                                        <p:strVal val="visible"/>
                                      </p:to>
                                    </p:set>
                                    <p:animEffect transition="in" filter="fade">
                                      <p:cBhvr>
                                        <p:cTn id="58" dur="500"/>
                                        <p:tgtEl>
                                          <p:spTgt spid="214"/>
                                        </p:tgtEl>
                                      </p:cBhvr>
                                    </p:animEffect>
                                  </p:childTnLst>
                                </p:cTn>
                              </p:par>
                            </p:childTnLst>
                          </p:cTn>
                        </p:par>
                        <p:par>
                          <p:cTn id="59" fill="hold">
                            <p:stCondLst>
                              <p:cond delay="2000"/>
                            </p:stCondLst>
                            <p:childTnLst>
                              <p:par>
                                <p:cTn id="60" presetID="26" presetClass="emph" presetSubtype="0" fill="hold" grpId="1" nodeType="afterEffect">
                                  <p:stCondLst>
                                    <p:cond delay="0"/>
                                  </p:stCondLst>
                                  <p:childTnLst>
                                    <p:animEffect transition="out" filter="fade">
                                      <p:cBhvr>
                                        <p:cTn id="61" dur="500" tmFilter="0, 0; .2, .5; .8, .5; 1, 0"/>
                                        <p:tgtEl>
                                          <p:spTgt spid="213"/>
                                        </p:tgtEl>
                                      </p:cBhvr>
                                    </p:animEffect>
                                    <p:animScale>
                                      <p:cBhvr>
                                        <p:cTn id="62" dur="250" autoRev="1" fill="hold"/>
                                        <p:tgtEl>
                                          <p:spTgt spid="213"/>
                                        </p:tgtEl>
                                      </p:cBhvr>
                                      <p:by x="105000" y="105000"/>
                                    </p:animScale>
                                  </p:childTnLst>
                                </p:cTn>
                              </p:par>
                              <p:par>
                                <p:cTn id="63" presetID="26" presetClass="emph" presetSubtype="0" fill="hold" grpId="1" nodeType="withEffect">
                                  <p:stCondLst>
                                    <p:cond delay="0"/>
                                  </p:stCondLst>
                                  <p:childTnLst>
                                    <p:animEffect transition="out" filter="fade">
                                      <p:cBhvr>
                                        <p:cTn id="64" dur="500" tmFilter="0, 0; .2, .5; .8, .5; 1, 0"/>
                                        <p:tgtEl>
                                          <p:spTgt spid="214"/>
                                        </p:tgtEl>
                                      </p:cBhvr>
                                    </p:animEffect>
                                    <p:animScale>
                                      <p:cBhvr>
                                        <p:cTn id="65" dur="250" autoRev="1" fill="hold"/>
                                        <p:tgtEl>
                                          <p:spTgt spid="214"/>
                                        </p:tgtEl>
                                      </p:cBhvr>
                                      <p:by x="105000" y="105000"/>
                                    </p:animScale>
                                  </p:childTnLst>
                                </p:cTn>
                              </p:par>
                            </p:childTnLst>
                          </p:cTn>
                        </p:par>
                        <p:par>
                          <p:cTn id="66" fill="hold">
                            <p:stCondLst>
                              <p:cond delay="2500"/>
                            </p:stCondLst>
                            <p:childTnLst>
                              <p:par>
                                <p:cTn id="67" presetID="10" presetClass="entr" presetSubtype="0" fill="hold" grpId="0" nodeType="afterEffect">
                                  <p:stCondLst>
                                    <p:cond delay="0"/>
                                  </p:stCondLst>
                                  <p:childTnLst>
                                    <p:set>
                                      <p:cBhvr>
                                        <p:cTn id="68" dur="1" fill="hold">
                                          <p:stCondLst>
                                            <p:cond delay="0"/>
                                          </p:stCondLst>
                                        </p:cTn>
                                        <p:tgtEl>
                                          <p:spTgt spid="207"/>
                                        </p:tgtEl>
                                        <p:attrNameLst>
                                          <p:attrName>style.visibility</p:attrName>
                                        </p:attrNameLst>
                                      </p:cBhvr>
                                      <p:to>
                                        <p:strVal val="visible"/>
                                      </p:to>
                                    </p:set>
                                    <p:animEffect transition="in" filter="fade">
                                      <p:cBhvr>
                                        <p:cTn id="69" dur="500"/>
                                        <p:tgtEl>
                                          <p:spTgt spid="207"/>
                                        </p:tgtEl>
                                      </p:cBhvr>
                                    </p:animEffect>
                                  </p:childTnLst>
                                </p:cTn>
                              </p:par>
                              <p:par>
                                <p:cTn id="70" presetID="10" presetClass="entr" presetSubtype="0" fill="hold" nodeType="withEffect">
                                  <p:stCondLst>
                                    <p:cond delay="0"/>
                                  </p:stCondLst>
                                  <p:childTnLst>
                                    <p:set>
                                      <p:cBhvr>
                                        <p:cTn id="71" dur="1" fill="hold">
                                          <p:stCondLst>
                                            <p:cond delay="0"/>
                                          </p:stCondLst>
                                        </p:cTn>
                                        <p:tgtEl>
                                          <p:spTgt spid="208"/>
                                        </p:tgtEl>
                                        <p:attrNameLst>
                                          <p:attrName>style.visibility</p:attrName>
                                        </p:attrNameLst>
                                      </p:cBhvr>
                                      <p:to>
                                        <p:strVal val="visible"/>
                                      </p:to>
                                    </p:set>
                                    <p:animEffect transition="in" filter="fade">
                                      <p:cBhvr>
                                        <p:cTn id="72" dur="500"/>
                                        <p:tgtEl>
                                          <p:spTgt spid="208"/>
                                        </p:tgtEl>
                                      </p:cBhvr>
                                    </p:animEffect>
                                  </p:childTnLst>
                                </p:cTn>
                              </p:par>
                              <p:par>
                                <p:cTn id="73" presetID="10" presetClass="entr" presetSubtype="0" fill="hold" nodeType="withEffect">
                                  <p:stCondLst>
                                    <p:cond delay="0"/>
                                  </p:stCondLst>
                                  <p:childTnLst>
                                    <p:set>
                                      <p:cBhvr>
                                        <p:cTn id="74" dur="1" fill="hold">
                                          <p:stCondLst>
                                            <p:cond delay="0"/>
                                          </p:stCondLst>
                                        </p:cTn>
                                        <p:tgtEl>
                                          <p:spTgt spid="209"/>
                                        </p:tgtEl>
                                        <p:attrNameLst>
                                          <p:attrName>style.visibility</p:attrName>
                                        </p:attrNameLst>
                                      </p:cBhvr>
                                      <p:to>
                                        <p:strVal val="visible"/>
                                      </p:to>
                                    </p:set>
                                    <p:animEffect transition="in" filter="fade">
                                      <p:cBhvr>
                                        <p:cTn id="75" dur="500"/>
                                        <p:tgtEl>
                                          <p:spTgt spid="209"/>
                                        </p:tgtEl>
                                      </p:cBhvr>
                                    </p:animEffect>
                                  </p:childTnLst>
                                </p:cTn>
                              </p:par>
                            </p:childTnLst>
                          </p:cTn>
                        </p:par>
                        <p:par>
                          <p:cTn id="76" fill="hold">
                            <p:stCondLst>
                              <p:cond delay="3000"/>
                            </p:stCondLst>
                            <p:childTnLst>
                              <p:par>
                                <p:cTn id="77" presetID="26" presetClass="emph" presetSubtype="0" fill="hold" grpId="1" nodeType="afterEffect">
                                  <p:stCondLst>
                                    <p:cond delay="0"/>
                                  </p:stCondLst>
                                  <p:childTnLst>
                                    <p:animEffect transition="out" filter="fade">
                                      <p:cBhvr>
                                        <p:cTn id="78" dur="500" tmFilter="0, 0; .2, .5; .8, .5; 1, 0"/>
                                        <p:tgtEl>
                                          <p:spTgt spid="207"/>
                                        </p:tgtEl>
                                      </p:cBhvr>
                                    </p:animEffect>
                                    <p:animScale>
                                      <p:cBhvr>
                                        <p:cTn id="79" dur="250" autoRev="1" fill="hold"/>
                                        <p:tgtEl>
                                          <p:spTgt spid="207"/>
                                        </p:tgtEl>
                                      </p:cBhvr>
                                      <p:by x="105000" y="105000"/>
                                    </p:animScale>
                                  </p:childTnLst>
                                </p:cTn>
                              </p:par>
                              <p:par>
                                <p:cTn id="80" presetID="26" presetClass="emph" presetSubtype="0" fill="hold" nodeType="withEffect">
                                  <p:stCondLst>
                                    <p:cond delay="0"/>
                                  </p:stCondLst>
                                  <p:childTnLst>
                                    <p:animEffect transition="out" filter="fade">
                                      <p:cBhvr>
                                        <p:cTn id="81" dur="500" tmFilter="0, 0; .2, .5; .8, .5; 1, 0"/>
                                        <p:tgtEl>
                                          <p:spTgt spid="208"/>
                                        </p:tgtEl>
                                      </p:cBhvr>
                                    </p:animEffect>
                                    <p:animScale>
                                      <p:cBhvr>
                                        <p:cTn id="82" dur="250" autoRev="1" fill="hold"/>
                                        <p:tgtEl>
                                          <p:spTgt spid="208"/>
                                        </p:tgtEl>
                                      </p:cBhvr>
                                      <p:by x="105000" y="105000"/>
                                    </p:animScale>
                                  </p:childTnLst>
                                </p:cTn>
                              </p:par>
                              <p:par>
                                <p:cTn id="83" presetID="26" presetClass="emph" presetSubtype="0" fill="hold" nodeType="withEffect">
                                  <p:stCondLst>
                                    <p:cond delay="0"/>
                                  </p:stCondLst>
                                  <p:childTnLst>
                                    <p:animEffect transition="out" filter="fade">
                                      <p:cBhvr>
                                        <p:cTn id="84" dur="500" tmFilter="0, 0; .2, .5; .8, .5; 1, 0"/>
                                        <p:tgtEl>
                                          <p:spTgt spid="209"/>
                                        </p:tgtEl>
                                      </p:cBhvr>
                                    </p:animEffect>
                                    <p:animScale>
                                      <p:cBhvr>
                                        <p:cTn id="85" dur="250" autoRev="1" fill="hold"/>
                                        <p:tgtEl>
                                          <p:spTgt spid="209"/>
                                        </p:tgtEl>
                                      </p:cBhvr>
                                      <p:by x="105000" y="105000"/>
                                    </p:animScale>
                                  </p:childTnLst>
                                </p:cTn>
                              </p:par>
                            </p:childTnLst>
                          </p:cTn>
                        </p:par>
                        <p:par>
                          <p:cTn id="86" fill="hold">
                            <p:stCondLst>
                              <p:cond delay="3500"/>
                            </p:stCondLst>
                            <p:childTnLst>
                              <p:par>
                                <p:cTn id="87" presetID="10" presetClass="entr" presetSubtype="0" fill="hold" grpId="0" nodeType="afterEffect">
                                  <p:stCondLst>
                                    <p:cond delay="0"/>
                                  </p:stCondLst>
                                  <p:childTnLst>
                                    <p:set>
                                      <p:cBhvr>
                                        <p:cTn id="88" dur="1" fill="hold">
                                          <p:stCondLst>
                                            <p:cond delay="0"/>
                                          </p:stCondLst>
                                        </p:cTn>
                                        <p:tgtEl>
                                          <p:spTgt spid="205"/>
                                        </p:tgtEl>
                                        <p:attrNameLst>
                                          <p:attrName>style.visibility</p:attrName>
                                        </p:attrNameLst>
                                      </p:cBhvr>
                                      <p:to>
                                        <p:strVal val="visible"/>
                                      </p:to>
                                    </p:set>
                                    <p:animEffect transition="in" filter="fade">
                                      <p:cBhvr>
                                        <p:cTn id="89" dur="500"/>
                                        <p:tgtEl>
                                          <p:spTgt spid="205"/>
                                        </p:tgtEl>
                                      </p:cBhvr>
                                    </p:animEffect>
                                  </p:childTnLst>
                                </p:cTn>
                              </p:par>
                              <p:par>
                                <p:cTn id="90" presetID="10" presetClass="entr" presetSubtype="0" fill="hold" nodeType="withEffect">
                                  <p:stCondLst>
                                    <p:cond delay="0"/>
                                  </p:stCondLst>
                                  <p:childTnLst>
                                    <p:set>
                                      <p:cBhvr>
                                        <p:cTn id="91" dur="1" fill="hold">
                                          <p:stCondLst>
                                            <p:cond delay="0"/>
                                          </p:stCondLst>
                                        </p:cTn>
                                        <p:tgtEl>
                                          <p:spTgt spid="210"/>
                                        </p:tgtEl>
                                        <p:attrNameLst>
                                          <p:attrName>style.visibility</p:attrName>
                                        </p:attrNameLst>
                                      </p:cBhvr>
                                      <p:to>
                                        <p:strVal val="visible"/>
                                      </p:to>
                                    </p:set>
                                    <p:animEffect transition="in" filter="fade">
                                      <p:cBhvr>
                                        <p:cTn id="92" dur="500"/>
                                        <p:tgtEl>
                                          <p:spTgt spid="210"/>
                                        </p:tgtEl>
                                      </p:cBhvr>
                                    </p:animEffect>
                                  </p:childTnLst>
                                </p:cTn>
                              </p:par>
                              <p:par>
                                <p:cTn id="93" presetID="10" presetClass="entr" presetSubtype="0" fill="hold" nodeType="withEffect">
                                  <p:stCondLst>
                                    <p:cond delay="0"/>
                                  </p:stCondLst>
                                  <p:childTnLst>
                                    <p:set>
                                      <p:cBhvr>
                                        <p:cTn id="94" dur="1" fill="hold">
                                          <p:stCondLst>
                                            <p:cond delay="0"/>
                                          </p:stCondLst>
                                        </p:cTn>
                                        <p:tgtEl>
                                          <p:spTgt spid="212"/>
                                        </p:tgtEl>
                                        <p:attrNameLst>
                                          <p:attrName>style.visibility</p:attrName>
                                        </p:attrNameLst>
                                      </p:cBhvr>
                                      <p:to>
                                        <p:strVal val="visible"/>
                                      </p:to>
                                    </p:set>
                                    <p:animEffect transition="in" filter="fade">
                                      <p:cBhvr>
                                        <p:cTn id="95" dur="500"/>
                                        <p:tgtEl>
                                          <p:spTgt spid="212"/>
                                        </p:tgtEl>
                                      </p:cBhvr>
                                    </p:animEffect>
                                  </p:childTnLst>
                                </p:cTn>
                              </p:par>
                              <p:par>
                                <p:cTn id="96" presetID="10" presetClass="entr" presetSubtype="0" fill="hold" nodeType="withEffect">
                                  <p:stCondLst>
                                    <p:cond delay="0"/>
                                  </p:stCondLst>
                                  <p:childTnLst>
                                    <p:set>
                                      <p:cBhvr>
                                        <p:cTn id="97" dur="1" fill="hold">
                                          <p:stCondLst>
                                            <p:cond delay="0"/>
                                          </p:stCondLst>
                                        </p:cTn>
                                        <p:tgtEl>
                                          <p:spTgt spid="211"/>
                                        </p:tgtEl>
                                        <p:attrNameLst>
                                          <p:attrName>style.visibility</p:attrName>
                                        </p:attrNameLst>
                                      </p:cBhvr>
                                      <p:to>
                                        <p:strVal val="visible"/>
                                      </p:to>
                                    </p:set>
                                    <p:animEffect transition="in" filter="fade">
                                      <p:cBhvr>
                                        <p:cTn id="98" dur="500"/>
                                        <p:tgtEl>
                                          <p:spTgt spid="211"/>
                                        </p:tgtEl>
                                      </p:cBhvr>
                                    </p:animEffect>
                                  </p:childTnLst>
                                </p:cTn>
                              </p:par>
                            </p:childTnLst>
                          </p:cTn>
                        </p:par>
                        <p:par>
                          <p:cTn id="99" fill="hold">
                            <p:stCondLst>
                              <p:cond delay="4000"/>
                            </p:stCondLst>
                            <p:childTnLst>
                              <p:par>
                                <p:cTn id="100" presetID="26" presetClass="emph" presetSubtype="0" fill="hold" grpId="1" nodeType="afterEffect">
                                  <p:stCondLst>
                                    <p:cond delay="0"/>
                                  </p:stCondLst>
                                  <p:childTnLst>
                                    <p:animEffect transition="out" filter="fade">
                                      <p:cBhvr>
                                        <p:cTn id="101" dur="500" tmFilter="0, 0; .2, .5; .8, .5; 1, 0"/>
                                        <p:tgtEl>
                                          <p:spTgt spid="205"/>
                                        </p:tgtEl>
                                      </p:cBhvr>
                                    </p:animEffect>
                                    <p:animScale>
                                      <p:cBhvr>
                                        <p:cTn id="102" dur="250" autoRev="1" fill="hold"/>
                                        <p:tgtEl>
                                          <p:spTgt spid="205"/>
                                        </p:tgtEl>
                                      </p:cBhvr>
                                      <p:by x="105000" y="105000"/>
                                    </p:animScale>
                                  </p:childTnLst>
                                </p:cTn>
                              </p:par>
                              <p:par>
                                <p:cTn id="103" presetID="26" presetClass="emph" presetSubtype="0" fill="hold" nodeType="withEffect">
                                  <p:stCondLst>
                                    <p:cond delay="0"/>
                                  </p:stCondLst>
                                  <p:childTnLst>
                                    <p:animEffect transition="out" filter="fade">
                                      <p:cBhvr>
                                        <p:cTn id="104" dur="500" tmFilter="0, 0; .2, .5; .8, .5; 1, 0"/>
                                        <p:tgtEl>
                                          <p:spTgt spid="210"/>
                                        </p:tgtEl>
                                      </p:cBhvr>
                                    </p:animEffect>
                                    <p:animScale>
                                      <p:cBhvr>
                                        <p:cTn id="105" dur="250" autoRev="1" fill="hold"/>
                                        <p:tgtEl>
                                          <p:spTgt spid="210"/>
                                        </p:tgtEl>
                                      </p:cBhvr>
                                      <p:by x="105000" y="105000"/>
                                    </p:animScale>
                                  </p:childTnLst>
                                </p:cTn>
                              </p:par>
                              <p:par>
                                <p:cTn id="106" presetID="26" presetClass="emph" presetSubtype="0" fill="hold" nodeType="withEffect">
                                  <p:stCondLst>
                                    <p:cond delay="0"/>
                                  </p:stCondLst>
                                  <p:childTnLst>
                                    <p:animEffect transition="out" filter="fade">
                                      <p:cBhvr>
                                        <p:cTn id="107" dur="500" tmFilter="0, 0; .2, .5; .8, .5; 1, 0"/>
                                        <p:tgtEl>
                                          <p:spTgt spid="212"/>
                                        </p:tgtEl>
                                      </p:cBhvr>
                                    </p:animEffect>
                                    <p:animScale>
                                      <p:cBhvr>
                                        <p:cTn id="108" dur="250" autoRev="1" fill="hold"/>
                                        <p:tgtEl>
                                          <p:spTgt spid="212"/>
                                        </p:tgtEl>
                                      </p:cBhvr>
                                      <p:by x="105000" y="105000"/>
                                    </p:animScale>
                                  </p:childTnLst>
                                </p:cTn>
                              </p:par>
                              <p:par>
                                <p:cTn id="109" presetID="26" presetClass="emph" presetSubtype="0" fill="hold" nodeType="withEffect">
                                  <p:stCondLst>
                                    <p:cond delay="0"/>
                                  </p:stCondLst>
                                  <p:childTnLst>
                                    <p:animEffect transition="out" filter="fade">
                                      <p:cBhvr>
                                        <p:cTn id="110" dur="500" tmFilter="0, 0; .2, .5; .8, .5; 1, 0"/>
                                        <p:tgtEl>
                                          <p:spTgt spid="211"/>
                                        </p:tgtEl>
                                      </p:cBhvr>
                                    </p:animEffect>
                                    <p:animScale>
                                      <p:cBhvr>
                                        <p:cTn id="111" dur="250" autoRev="1" fill="hold"/>
                                        <p:tgtEl>
                                          <p:spTgt spid="2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nimBg="1"/>
      <p:bldP spid="205" grpId="1" animBg="1"/>
      <p:bldP spid="207" grpId="0" animBg="1"/>
      <p:bldP spid="207" grpId="1" animBg="1"/>
      <p:bldP spid="213" grpId="0" animBg="1"/>
      <p:bldP spid="213" grpId="1" animBg="1"/>
      <p:bldP spid="214" grpId="0" animBg="1"/>
      <p:bldP spid="214" grpId="1" animBg="1"/>
      <p:bldP spid="215" grpId="0" animBg="1"/>
      <p:bldP spid="215" grpId="1" animBg="1"/>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6550282" y="3119964"/>
            <a:ext cx="1201179" cy="523220"/>
          </a:xfrm>
          <a:prstGeom prst="rect">
            <a:avLst/>
          </a:prstGeom>
          <a:noFill/>
        </p:spPr>
        <p:txBody>
          <a:bodyPr wrap="square" rtlCol="0">
            <a:spAutoFit/>
          </a:bodyPr>
          <a:lstStyle/>
          <a:p>
            <a:r>
              <a:rPr lang="en-US" altLang="zh-CN" sz="2800" dirty="0">
                <a:latin typeface="Palatino Linotype" panose="02040502050505030304" pitchFamily="18" charset="0"/>
                <a:cs typeface="Times New Roman" panose="02020603050405020304" pitchFamily="18" charset="0"/>
              </a:rPr>
              <a:t>U</a:t>
            </a:r>
            <a:endParaRPr lang="zh-CN" altLang="en-US" sz="2800" dirty="0">
              <a:latin typeface="Palatino Linotype" panose="02040502050505030304" pitchFamily="18" charset="0"/>
              <a:cs typeface="Times New Roman" panose="02020603050405020304" pitchFamily="18" charset="0"/>
            </a:endParaRPr>
          </a:p>
        </p:txBody>
      </p:sp>
      <p:cxnSp>
        <p:nvCxnSpPr>
          <p:cNvPr id="31" name="直接箭头连接符 30"/>
          <p:cNvCxnSpPr/>
          <p:nvPr/>
        </p:nvCxnSpPr>
        <p:spPr>
          <a:xfrm flipV="1">
            <a:off x="6160249" y="1595779"/>
            <a:ext cx="809298" cy="2643066"/>
          </a:xfrm>
          <a:prstGeom prst="straightConnector1">
            <a:avLst/>
          </a:prstGeom>
          <a:ln w="254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144337" y="220699"/>
            <a:ext cx="8210550" cy="730250"/>
          </a:xfrm>
        </p:spPr>
        <p:txBody>
          <a:bodyPr/>
          <a:lstStyle/>
          <a:p>
            <a:r>
              <a:rPr lang="en-US" altLang="zh-CN" dirty="0">
                <a:latin typeface="Times New Roman" panose="02020603050405020304" pitchFamily="18" charset="0"/>
                <a:cs typeface="Times New Roman" panose="02020603050405020304" pitchFamily="18" charset="0"/>
              </a:rPr>
              <a:t>Fixed Model Reuse (</a:t>
            </a:r>
            <a:r>
              <a:rPr lang="en-US" altLang="zh-CN" dirty="0" err="1">
                <a:latin typeface="Times New Roman" panose="02020603050405020304" pitchFamily="18" charset="0"/>
                <a:cs typeface="Times New Roman" panose="02020603050405020304" pitchFamily="18" charset="0"/>
              </a:rPr>
              <a:t>con’t</a:t>
            </a:r>
            <a:r>
              <a:rPr lang="en-US" altLang="zh-CN" dirty="0">
                <a:latin typeface="Times New Roman" panose="02020603050405020304" pitchFamily="18" charset="0"/>
                <a:cs typeface="Times New Roman" panose="02020603050405020304" pitchFamily="18" charset="0"/>
              </a:rPr>
              <a:t>)</a:t>
            </a:r>
            <a:endParaRPr lang="zh-CN" altLang="en-US" sz="3200" dirty="0">
              <a:solidFill>
                <a:srgbClr val="000000"/>
              </a:solidFill>
              <a:latin typeface="Times New Roman" panose="02020603050405020304" pitchFamily="18" charset="0"/>
              <a:cs typeface="Times New Roman" panose="02020603050405020304" pitchFamily="18" charset="0"/>
            </a:endParaRPr>
          </a:p>
        </p:txBody>
      </p:sp>
      <p:sp>
        <p:nvSpPr>
          <p:cNvPr id="5" name="矩形 4"/>
          <p:cNvSpPr/>
          <p:nvPr/>
        </p:nvSpPr>
        <p:spPr>
          <a:xfrm>
            <a:off x="324059" y="1187747"/>
            <a:ext cx="3724096" cy="584775"/>
          </a:xfrm>
          <a:prstGeom prst="rect">
            <a:avLst/>
          </a:prstGeom>
        </p:spPr>
        <p:txBody>
          <a:bodyPr wrap="none">
            <a:spAutoFit/>
          </a:bodyPr>
          <a:lstStyle/>
          <a:p>
            <a:r>
              <a:rPr lang="en-US" altLang="zh-CN" sz="3200" dirty="0">
                <a:latin typeface="Palatino Linotype" panose="02040502050505030304" pitchFamily="18" charset="0"/>
                <a:cs typeface="Times New Roman" panose="02020603050405020304" pitchFamily="18" charset="0"/>
              </a:rPr>
              <a:t>(b) </a:t>
            </a:r>
            <a:r>
              <a:rPr lang="en-US" altLang="zh-CN" sz="3200" i="1" dirty="0">
                <a:latin typeface="Palatino Linotype" panose="02040502050505030304" pitchFamily="18" charset="0"/>
                <a:cs typeface="Times New Roman" panose="02020603050405020304" pitchFamily="18" charset="0"/>
              </a:rPr>
              <a:t>Knockdown </a:t>
            </a:r>
            <a:r>
              <a:rPr lang="en-US" altLang="zh-CN" sz="3200" dirty="0">
                <a:latin typeface="Palatino Linotype" panose="02040502050505030304" pitchFamily="18" charset="0"/>
                <a:cs typeface="Times New Roman" panose="02020603050405020304" pitchFamily="18" charset="0"/>
              </a:rPr>
              <a:t>(KD)</a:t>
            </a:r>
            <a:endParaRPr lang="zh-CN" altLang="en-US" sz="3200" dirty="0">
              <a:latin typeface="Palatino Linotype" panose="02040502050505030304" pitchFamily="18" charset="0"/>
              <a:cs typeface="Times New Roman" panose="02020603050405020304" pitchFamily="18" charset="0"/>
            </a:endParaRPr>
          </a:p>
        </p:txBody>
      </p:sp>
      <p:sp>
        <p:nvSpPr>
          <p:cNvPr id="6" name="矩形 5"/>
          <p:cNvSpPr/>
          <p:nvPr/>
        </p:nvSpPr>
        <p:spPr>
          <a:xfrm>
            <a:off x="321287" y="5088977"/>
            <a:ext cx="9074163" cy="1384995"/>
          </a:xfrm>
          <a:prstGeom prst="rect">
            <a:avLst/>
          </a:prstGeom>
        </p:spPr>
        <p:txBody>
          <a:bodyPr wrap="square">
            <a:spAutoFit/>
          </a:bodyPr>
          <a:lstStyle/>
          <a:p>
            <a:r>
              <a:rPr lang="en-US" altLang="zh-CN" sz="2800" dirty="0">
                <a:latin typeface="Palatino Linotype" panose="02040502050505030304" pitchFamily="18" charset="0"/>
                <a:cs typeface="Times New Roman" panose="02020603050405020304" pitchFamily="18" charset="0"/>
              </a:rPr>
              <a:t>Randomly eliminate some features z together with changing corresponding: </a:t>
            </a:r>
            <a:r>
              <a:rPr lang="en-US" altLang="zh-CN" sz="2800" dirty="0" err="1">
                <a:latin typeface="Palatino Linotype" panose="02040502050505030304" pitchFamily="18" charset="0"/>
                <a:cs typeface="Times New Roman" panose="02020603050405020304" pitchFamily="18" charset="0"/>
              </a:rPr>
              <a:t>Vp</a:t>
            </a:r>
            <a:r>
              <a:rPr lang="en-US" altLang="zh-CN" sz="2800" dirty="0">
                <a:latin typeface="Palatino Linotype" panose="02040502050505030304" pitchFamily="18" charset="0"/>
                <a:cs typeface="Times New Roman" panose="02020603050405020304" pitchFamily="18" charset="0"/>
              </a:rPr>
              <a:t> and U (marked with yellow arrows)</a:t>
            </a:r>
            <a:endParaRPr lang="zh-CN" altLang="en-US" sz="2800" dirty="0">
              <a:latin typeface="Palatino Linotype" panose="02040502050505030304" pitchFamily="18" charset="0"/>
              <a:cs typeface="Times New Roman" panose="02020603050405020304" pitchFamily="18" charset="0"/>
            </a:endParaRPr>
          </a:p>
        </p:txBody>
      </p:sp>
      <p:sp>
        <p:nvSpPr>
          <p:cNvPr id="10" name="文本框 9"/>
          <p:cNvSpPr txBox="1"/>
          <p:nvPr/>
        </p:nvSpPr>
        <p:spPr>
          <a:xfrm>
            <a:off x="4858369" y="2659983"/>
            <a:ext cx="841153" cy="707886"/>
          </a:xfrm>
          <a:prstGeom prst="rect">
            <a:avLst/>
          </a:prstGeom>
          <a:noFill/>
        </p:spPr>
        <p:txBody>
          <a:bodyPr wrap="square" rtlCol="0">
            <a:spAutoFit/>
          </a:bodyPr>
          <a:lstStyle/>
          <a:p>
            <a:r>
              <a:rPr lang="en-US" altLang="zh-CN" sz="4000" dirty="0">
                <a:latin typeface="Palatino Linotype" panose="02040502050505030304" pitchFamily="18" charset="0"/>
              </a:rPr>
              <a:t>..</a:t>
            </a:r>
            <a:endParaRPr lang="zh-CN" altLang="en-US" sz="4000" dirty="0">
              <a:latin typeface="Palatino Linotype" panose="02040502050505030304" pitchFamily="18" charset="0"/>
            </a:endParaRPr>
          </a:p>
        </p:txBody>
      </p:sp>
      <p:grpSp>
        <p:nvGrpSpPr>
          <p:cNvPr id="12" name="组合 11"/>
          <p:cNvGrpSpPr/>
          <p:nvPr/>
        </p:nvGrpSpPr>
        <p:grpSpPr>
          <a:xfrm>
            <a:off x="5674006" y="1987336"/>
            <a:ext cx="477303" cy="2508617"/>
            <a:chOff x="4940132" y="1520042"/>
            <a:chExt cx="855025" cy="3990109"/>
          </a:xfrm>
        </p:grpSpPr>
        <p:sp>
          <p:nvSpPr>
            <p:cNvPr id="67" name="圆角矩形 66"/>
            <p:cNvSpPr/>
            <p:nvPr/>
          </p:nvSpPr>
          <p:spPr>
            <a:xfrm>
              <a:off x="4940133" y="1520042"/>
              <a:ext cx="855023" cy="399010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68" name="椭圆 67"/>
            <p:cNvSpPr/>
            <p:nvPr/>
          </p:nvSpPr>
          <p:spPr>
            <a:xfrm>
              <a:off x="4940134" y="1520042"/>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69" name="椭圆 68"/>
            <p:cNvSpPr/>
            <p:nvPr/>
          </p:nvSpPr>
          <p:spPr>
            <a:xfrm>
              <a:off x="4940133" y="2527465"/>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70" name="椭圆 69"/>
            <p:cNvSpPr/>
            <p:nvPr/>
          </p:nvSpPr>
          <p:spPr>
            <a:xfrm>
              <a:off x="4940132" y="4667002"/>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Palatino Linotype" panose="02040502050505030304" pitchFamily="18" charset="0"/>
              </a:endParaRPr>
            </a:p>
          </p:txBody>
        </p:sp>
      </p:gr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914" y="2661817"/>
            <a:ext cx="1074379" cy="1124512"/>
          </a:xfrm>
          <a:prstGeom prst="rect">
            <a:avLst/>
          </a:prstGeom>
        </p:spPr>
      </p:pic>
      <p:sp>
        <p:nvSpPr>
          <p:cNvPr id="15" name="文本框 14"/>
          <p:cNvSpPr txBox="1"/>
          <p:nvPr/>
        </p:nvSpPr>
        <p:spPr>
          <a:xfrm>
            <a:off x="5667717" y="3231530"/>
            <a:ext cx="800219" cy="719629"/>
          </a:xfrm>
          <a:prstGeom prst="rect">
            <a:avLst/>
          </a:prstGeom>
          <a:noFill/>
        </p:spPr>
        <p:txBody>
          <a:bodyPr vert="eaVert" wrap="square" rtlCol="0">
            <a:spAutoFit/>
          </a:bodyPr>
          <a:lstStyle/>
          <a:p>
            <a:r>
              <a:rPr lang="en-US" altLang="zh-CN" sz="4000" dirty="0">
                <a:latin typeface="Palatino Linotype" panose="02040502050505030304" pitchFamily="18" charset="0"/>
              </a:rPr>
              <a:t>…</a:t>
            </a:r>
            <a:endParaRPr lang="zh-CN" altLang="en-US" sz="4000" dirty="0">
              <a:latin typeface="Palatino Linotype" panose="02040502050505030304" pitchFamily="18" charset="0"/>
            </a:endParaRPr>
          </a:p>
        </p:txBody>
      </p:sp>
      <p:grpSp>
        <p:nvGrpSpPr>
          <p:cNvPr id="16" name="组合 15"/>
          <p:cNvGrpSpPr/>
          <p:nvPr/>
        </p:nvGrpSpPr>
        <p:grpSpPr>
          <a:xfrm>
            <a:off x="6939685" y="1197177"/>
            <a:ext cx="800219" cy="1802785"/>
            <a:chOff x="4907242" y="1520042"/>
            <a:chExt cx="1433726" cy="2885707"/>
          </a:xfrm>
        </p:grpSpPr>
        <p:sp>
          <p:nvSpPr>
            <p:cNvPr id="63" name="圆角矩形 62"/>
            <p:cNvSpPr/>
            <p:nvPr/>
          </p:nvSpPr>
          <p:spPr>
            <a:xfrm>
              <a:off x="4940133" y="1520042"/>
              <a:ext cx="855023" cy="288570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4940134" y="1520042"/>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940132" y="3562600"/>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文本框 65"/>
            <p:cNvSpPr txBox="1"/>
            <p:nvPr/>
          </p:nvSpPr>
          <p:spPr>
            <a:xfrm>
              <a:off x="4907242" y="2478544"/>
              <a:ext cx="1433726" cy="1289463"/>
            </a:xfrm>
            <a:prstGeom prst="rect">
              <a:avLst/>
            </a:prstGeom>
            <a:noFill/>
          </p:spPr>
          <p:txBody>
            <a:bodyPr vert="eaVert" wrap="square" rtlCol="0">
              <a:spAutoFit/>
            </a:bodyPr>
            <a:lstStyle/>
            <a:p>
              <a:r>
                <a:rPr lang="en-US" altLang="zh-CN" sz="4000" dirty="0"/>
                <a:t>…</a:t>
              </a:r>
              <a:endParaRPr lang="zh-CN" altLang="en-US" sz="4000" dirty="0"/>
            </a:p>
          </p:txBody>
        </p:sp>
      </p:grpSp>
      <p:sp>
        <p:nvSpPr>
          <p:cNvPr id="17" name="右箭头 16"/>
          <p:cNvSpPr/>
          <p:nvPr/>
        </p:nvSpPr>
        <p:spPr>
          <a:xfrm rot="16200000">
            <a:off x="7028649" y="3198221"/>
            <a:ext cx="336009" cy="288780"/>
          </a:xfrm>
          <a:prstGeom prst="rightArrow">
            <a:avLst/>
          </a:prstGeom>
          <a:solidFill>
            <a:srgbClr val="FF993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grpSp>
        <p:nvGrpSpPr>
          <p:cNvPr id="18" name="组合 17"/>
          <p:cNvGrpSpPr/>
          <p:nvPr/>
        </p:nvGrpSpPr>
        <p:grpSpPr>
          <a:xfrm>
            <a:off x="2090149" y="2419940"/>
            <a:ext cx="1327060" cy="1733729"/>
            <a:chOff x="2255007" y="2224342"/>
            <a:chExt cx="2255100" cy="2775169"/>
          </a:xfrm>
        </p:grpSpPr>
        <p:sp>
          <p:nvSpPr>
            <p:cNvPr id="57" name="矩形 56"/>
            <p:cNvSpPr/>
            <p:nvPr/>
          </p:nvSpPr>
          <p:spPr>
            <a:xfrm>
              <a:off x="2255007" y="2224342"/>
              <a:ext cx="1358962" cy="162263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58" name="矩形 57"/>
            <p:cNvSpPr/>
            <p:nvPr/>
          </p:nvSpPr>
          <p:spPr>
            <a:xfrm>
              <a:off x="2419724" y="2451820"/>
              <a:ext cx="1358962" cy="162263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59" name="矩形 58"/>
            <p:cNvSpPr/>
            <p:nvPr/>
          </p:nvSpPr>
          <p:spPr>
            <a:xfrm>
              <a:off x="2596406" y="2694443"/>
              <a:ext cx="1358962" cy="162263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60" name="矩形 59"/>
            <p:cNvSpPr/>
            <p:nvPr/>
          </p:nvSpPr>
          <p:spPr>
            <a:xfrm>
              <a:off x="2761123" y="2921921"/>
              <a:ext cx="1358962" cy="162263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61" name="矩形 60"/>
            <p:cNvSpPr/>
            <p:nvPr/>
          </p:nvSpPr>
          <p:spPr>
            <a:xfrm>
              <a:off x="2986428" y="3149398"/>
              <a:ext cx="1358962" cy="162263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Palatino Linotype" panose="02040502050505030304" pitchFamily="18" charset="0"/>
              </a:endParaRPr>
            </a:p>
          </p:txBody>
        </p:sp>
        <p:sp>
          <p:nvSpPr>
            <p:cNvPr id="62" name="矩形 61"/>
            <p:cNvSpPr/>
            <p:nvPr/>
          </p:nvSpPr>
          <p:spPr>
            <a:xfrm>
              <a:off x="3151145" y="3376876"/>
              <a:ext cx="1358962" cy="162263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Palatino Linotype" panose="02040502050505030304" pitchFamily="18" charset="0"/>
              </a:endParaRPr>
            </a:p>
          </p:txBody>
        </p:sp>
      </p:grpSp>
      <p:grpSp>
        <p:nvGrpSpPr>
          <p:cNvPr id="19" name="组合 18"/>
          <p:cNvGrpSpPr/>
          <p:nvPr/>
        </p:nvGrpSpPr>
        <p:grpSpPr>
          <a:xfrm>
            <a:off x="3518355" y="2687894"/>
            <a:ext cx="969827" cy="1143197"/>
            <a:chOff x="4681986" y="2653253"/>
            <a:chExt cx="1648046" cy="1829908"/>
          </a:xfrm>
        </p:grpSpPr>
        <p:sp>
          <p:nvSpPr>
            <p:cNvPr id="51" name="矩形 50"/>
            <p:cNvSpPr/>
            <p:nvPr/>
          </p:nvSpPr>
          <p:spPr>
            <a:xfrm>
              <a:off x="4681986" y="2653253"/>
              <a:ext cx="993141" cy="1069943"/>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52" name="矩形 51"/>
            <p:cNvSpPr/>
            <p:nvPr/>
          </p:nvSpPr>
          <p:spPr>
            <a:xfrm>
              <a:off x="4802363" y="2803249"/>
              <a:ext cx="993141" cy="106994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53" name="矩形 52"/>
            <p:cNvSpPr/>
            <p:nvPr/>
          </p:nvSpPr>
          <p:spPr>
            <a:xfrm>
              <a:off x="4931483" y="2963231"/>
              <a:ext cx="993141" cy="1069943"/>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54" name="矩形 53"/>
            <p:cNvSpPr/>
            <p:nvPr/>
          </p:nvSpPr>
          <p:spPr>
            <a:xfrm>
              <a:off x="5051860" y="3113227"/>
              <a:ext cx="993141" cy="106994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55" name="矩形 54"/>
            <p:cNvSpPr/>
            <p:nvPr/>
          </p:nvSpPr>
          <p:spPr>
            <a:xfrm>
              <a:off x="5216514" y="3263222"/>
              <a:ext cx="993141" cy="1069943"/>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Palatino Linotype" panose="02040502050505030304" pitchFamily="18" charset="0"/>
              </a:endParaRPr>
            </a:p>
          </p:txBody>
        </p:sp>
        <p:sp>
          <p:nvSpPr>
            <p:cNvPr id="56" name="矩形 55"/>
            <p:cNvSpPr/>
            <p:nvPr/>
          </p:nvSpPr>
          <p:spPr>
            <a:xfrm>
              <a:off x="5336891" y="3413218"/>
              <a:ext cx="993141" cy="106994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Palatino Linotype" panose="02040502050505030304" pitchFamily="18" charset="0"/>
              </a:endParaRPr>
            </a:p>
          </p:txBody>
        </p:sp>
      </p:grpSp>
      <p:sp>
        <p:nvSpPr>
          <p:cNvPr id="21" name="右箭头 20"/>
          <p:cNvSpPr/>
          <p:nvPr/>
        </p:nvSpPr>
        <p:spPr>
          <a:xfrm>
            <a:off x="4626000" y="3064323"/>
            <a:ext cx="316508" cy="306573"/>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22" name="右箭头 21"/>
          <p:cNvSpPr/>
          <p:nvPr/>
        </p:nvSpPr>
        <p:spPr>
          <a:xfrm>
            <a:off x="5301107" y="3063906"/>
            <a:ext cx="316508" cy="306573"/>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23" name="右箭头 22"/>
          <p:cNvSpPr/>
          <p:nvPr/>
        </p:nvSpPr>
        <p:spPr>
          <a:xfrm rot="2700000">
            <a:off x="6291247" y="3312845"/>
            <a:ext cx="336009" cy="288780"/>
          </a:xfrm>
          <a:prstGeom prst="rightArrow">
            <a:avLst/>
          </a:prstGeom>
          <a:solidFill>
            <a:srgbClr val="FF993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grpSp>
        <p:nvGrpSpPr>
          <p:cNvPr id="24" name="组合 23"/>
          <p:cNvGrpSpPr/>
          <p:nvPr/>
        </p:nvGrpSpPr>
        <p:grpSpPr>
          <a:xfrm>
            <a:off x="3133976" y="3241645"/>
            <a:ext cx="986966" cy="207624"/>
            <a:chOff x="3593779" y="3439540"/>
            <a:chExt cx="1677172" cy="332342"/>
          </a:xfrm>
        </p:grpSpPr>
        <p:sp>
          <p:nvSpPr>
            <p:cNvPr id="48" name="矩形 47"/>
            <p:cNvSpPr/>
            <p:nvPr/>
          </p:nvSpPr>
          <p:spPr>
            <a:xfrm>
              <a:off x="3593779" y="3439540"/>
              <a:ext cx="251619" cy="332342"/>
            </a:xfrm>
            <a:prstGeom prst="rect">
              <a:avLst/>
            </a:prstGeom>
            <a:noFill/>
            <a:ln w="25400">
              <a:solidFill>
                <a:schemeClr val="tx1"/>
              </a:solidFill>
              <a:tail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cxnSp>
          <p:nvCxnSpPr>
            <p:cNvPr id="49" name="直接箭头连接符 48"/>
            <p:cNvCxnSpPr/>
            <p:nvPr/>
          </p:nvCxnSpPr>
          <p:spPr>
            <a:xfrm>
              <a:off x="3836832" y="3449340"/>
              <a:ext cx="1434119" cy="21424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3851238" y="3652364"/>
              <a:ext cx="1418083" cy="10264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1253903" y="2875013"/>
            <a:ext cx="1613750" cy="1065331"/>
            <a:chOff x="475433" y="2884661"/>
            <a:chExt cx="2742279" cy="1705269"/>
          </a:xfrm>
        </p:grpSpPr>
        <p:sp>
          <p:nvSpPr>
            <p:cNvPr id="43" name="矩形 42"/>
            <p:cNvSpPr/>
            <p:nvPr/>
          </p:nvSpPr>
          <p:spPr>
            <a:xfrm>
              <a:off x="475433" y="2884661"/>
              <a:ext cx="433230" cy="466315"/>
            </a:xfrm>
            <a:prstGeom prst="rect">
              <a:avLst/>
            </a:prstGeom>
            <a:noFill/>
            <a:ln w="25400">
              <a:solidFill>
                <a:srgbClr val="FF0000"/>
              </a:solidFill>
              <a:tail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44" name="矩形 43"/>
            <p:cNvSpPr/>
            <p:nvPr/>
          </p:nvSpPr>
          <p:spPr>
            <a:xfrm>
              <a:off x="3033444" y="4321292"/>
              <a:ext cx="176230" cy="258571"/>
            </a:xfrm>
            <a:prstGeom prst="rect">
              <a:avLst/>
            </a:prstGeom>
            <a:noFill/>
            <a:ln w="25400">
              <a:solidFill>
                <a:schemeClr val="tx1"/>
              </a:solidFill>
              <a:tailE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cxnSp>
          <p:nvCxnSpPr>
            <p:cNvPr id="45" name="直接箭头连接符 44"/>
            <p:cNvCxnSpPr/>
            <p:nvPr/>
          </p:nvCxnSpPr>
          <p:spPr>
            <a:xfrm>
              <a:off x="908663" y="2884661"/>
              <a:ext cx="2124780" cy="143663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475433" y="2887395"/>
              <a:ext cx="2742279" cy="143389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903346" y="3354620"/>
              <a:ext cx="2128776" cy="12353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26" name="直接箭头连接符 25"/>
          <p:cNvCxnSpPr/>
          <p:nvPr/>
        </p:nvCxnSpPr>
        <p:spPr>
          <a:xfrm flipV="1">
            <a:off x="6160250" y="1477704"/>
            <a:ext cx="805545" cy="795144"/>
          </a:xfrm>
          <a:prstGeom prst="straightConnector1">
            <a:avLst/>
          </a:prstGeom>
          <a:ln w="254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6160250" y="2272847"/>
            <a:ext cx="805545" cy="427011"/>
          </a:xfrm>
          <a:prstGeom prst="straightConnector1">
            <a:avLst/>
          </a:prstGeom>
          <a:ln w="254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6154310" y="1542348"/>
            <a:ext cx="806737" cy="1323483"/>
          </a:xfrm>
          <a:prstGeom prst="straightConnector1">
            <a:avLst/>
          </a:prstGeom>
          <a:ln w="254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6160249" y="2761672"/>
            <a:ext cx="787111" cy="140542"/>
          </a:xfrm>
          <a:prstGeom prst="straightConnector1">
            <a:avLst/>
          </a:prstGeom>
          <a:ln w="254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6160249" y="2818394"/>
            <a:ext cx="800796" cy="1490880"/>
          </a:xfrm>
          <a:prstGeom prst="straightConnector1">
            <a:avLst/>
          </a:prstGeom>
          <a:ln w="254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243975" y="3770561"/>
            <a:ext cx="1201179" cy="523220"/>
          </a:xfrm>
          <a:prstGeom prst="rect">
            <a:avLst/>
          </a:prstGeom>
          <a:noFill/>
        </p:spPr>
        <p:txBody>
          <a:bodyPr wrap="square" rtlCol="0">
            <a:spAutoFit/>
          </a:bodyPr>
          <a:lstStyle/>
          <a:p>
            <a:r>
              <a:rPr lang="en-US" altLang="zh-CN" sz="2800" dirty="0">
                <a:latin typeface="Palatino Linotype" panose="02040502050505030304" pitchFamily="18" charset="0"/>
                <a:cs typeface="Times New Roman" panose="02020603050405020304" pitchFamily="18" charset="0"/>
              </a:rPr>
              <a:t>x</a:t>
            </a:r>
            <a:endParaRPr lang="zh-CN" altLang="en-US" sz="2800" dirty="0">
              <a:latin typeface="Palatino Linotype" panose="02040502050505030304" pitchFamily="18" charset="0"/>
              <a:cs typeface="Times New Roman" panose="02020603050405020304" pitchFamily="18" charset="0"/>
            </a:endParaRPr>
          </a:p>
        </p:txBody>
      </p:sp>
      <p:sp>
        <p:nvSpPr>
          <p:cNvPr id="34" name="文本框 33"/>
          <p:cNvSpPr txBox="1"/>
          <p:nvPr/>
        </p:nvSpPr>
        <p:spPr>
          <a:xfrm>
            <a:off x="7086763" y="4712024"/>
            <a:ext cx="1255997" cy="523220"/>
          </a:xfrm>
          <a:prstGeom prst="rect">
            <a:avLst/>
          </a:prstGeom>
          <a:noFill/>
        </p:spPr>
        <p:txBody>
          <a:bodyPr wrap="square" rtlCol="0">
            <a:spAutoFit/>
          </a:bodyPr>
          <a:lstStyle/>
          <a:p>
            <a:r>
              <a:rPr lang="en-US" altLang="zh-CN" sz="2800" dirty="0">
                <a:latin typeface="Palatino Linotype" panose="02040502050505030304" pitchFamily="18" charset="0"/>
                <a:cs typeface="Times New Roman" panose="02020603050405020304" pitchFamily="18" charset="0"/>
              </a:rPr>
              <a:t>z</a:t>
            </a:r>
            <a:endParaRPr lang="zh-CN" altLang="en-US" sz="2800" dirty="0">
              <a:latin typeface="Palatino Linotype" panose="02040502050505030304" pitchFamily="18" charset="0"/>
              <a:cs typeface="Times New Roman" panose="02020603050405020304" pitchFamily="18" charset="0"/>
            </a:endParaRPr>
          </a:p>
        </p:txBody>
      </p:sp>
      <p:sp>
        <p:nvSpPr>
          <p:cNvPr id="36" name="文本框 65"/>
          <p:cNvSpPr txBox="1"/>
          <p:nvPr/>
        </p:nvSpPr>
        <p:spPr>
          <a:xfrm>
            <a:off x="6357454" y="1507948"/>
            <a:ext cx="1201179"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latin typeface="Palatino Linotype" panose="02040502050505030304" pitchFamily="18" charset="0"/>
                <a:cs typeface="Times New Roman" panose="02020603050405020304" pitchFamily="18" charset="0"/>
              </a:rPr>
              <a:t>W</a:t>
            </a:r>
            <a:endParaRPr lang="zh-CN" altLang="en-US" sz="2800" dirty="0">
              <a:latin typeface="Palatino Linotype" panose="0204050205050503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7" name="文本框 36"/>
              <p:cNvSpPr txBox="1"/>
              <p:nvPr/>
            </p:nvSpPr>
            <p:spPr>
              <a:xfrm>
                <a:off x="2401963" y="2082454"/>
                <a:ext cx="330872" cy="4678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1</m:t>
                              </m:r>
                            </m:sub>
                          </m:sSub>
                        </m:sub>
                      </m:sSub>
                    </m:oMath>
                  </m:oMathPara>
                </a14:m>
                <a:endParaRPr lang="zh-CN" altLang="en-US" sz="2800" dirty="0">
                  <a:latin typeface="Palatino Linotype" panose="02040502050505030304" pitchFamily="18" charset="0"/>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2401963" y="2082454"/>
                <a:ext cx="330872" cy="467885"/>
              </a:xfrm>
              <a:prstGeom prst="rect">
                <a:avLst/>
              </a:prstGeom>
              <a:blipFill>
                <a:blip r:embed="rId4"/>
                <a:stretch>
                  <a:fillRect r="-185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3645136" y="2080238"/>
                <a:ext cx="330872" cy="4678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2</m:t>
                              </m:r>
                            </m:sub>
                          </m:sSub>
                        </m:sub>
                      </m:sSub>
                    </m:oMath>
                  </m:oMathPara>
                </a14:m>
                <a:endParaRPr lang="zh-CN" altLang="en-US" sz="2800" dirty="0">
                  <a:latin typeface="Palatino Linotype" panose="02040502050505030304" pitchFamily="18" charset="0"/>
                </a:endParaRPr>
              </a:p>
            </p:txBody>
          </p:sp>
        </mc:Choice>
        <mc:Fallback xmlns="">
          <p:sp>
            <p:nvSpPr>
              <p:cNvPr id="38" name="文本框 37"/>
              <p:cNvSpPr txBox="1">
                <a:spLocks noRot="1" noChangeAspect="1" noMove="1" noResize="1" noEditPoints="1" noAdjustHandles="1" noChangeArrowheads="1" noChangeShapeType="1" noTextEdit="1"/>
              </p:cNvSpPr>
              <p:nvPr/>
            </p:nvSpPr>
            <p:spPr>
              <a:xfrm>
                <a:off x="3645136" y="2080238"/>
                <a:ext cx="330872" cy="467885"/>
              </a:xfrm>
              <a:prstGeom prst="rect">
                <a:avLst/>
              </a:prstGeom>
              <a:blipFill>
                <a:blip r:embed="rId5"/>
                <a:stretch>
                  <a:fillRect r="-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5747220" y="1609303"/>
                <a:ext cx="330872" cy="51257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𝑝</m:t>
                              </m:r>
                            </m:sub>
                          </m:sSub>
                        </m:sub>
                      </m:sSub>
                    </m:oMath>
                  </m:oMathPara>
                </a14:m>
                <a:endParaRPr lang="zh-CN" altLang="en-US" sz="2800" dirty="0">
                  <a:latin typeface="Palatino Linotype" panose="02040502050505030304" pitchFamily="18" charset="0"/>
                </a:endParaRPr>
              </a:p>
            </p:txBody>
          </p:sp>
        </mc:Choice>
        <mc:Fallback xmlns="">
          <p:sp>
            <p:nvSpPr>
              <p:cNvPr id="39" name="文本框 38"/>
              <p:cNvSpPr txBox="1">
                <a:spLocks noRot="1" noChangeAspect="1" noMove="1" noResize="1" noEditPoints="1" noAdjustHandles="1" noChangeArrowheads="1" noChangeShapeType="1" noTextEdit="1"/>
              </p:cNvSpPr>
              <p:nvPr/>
            </p:nvSpPr>
            <p:spPr>
              <a:xfrm>
                <a:off x="5747220" y="1609303"/>
                <a:ext cx="330872" cy="512576"/>
              </a:xfrm>
              <a:prstGeom prst="rect">
                <a:avLst/>
              </a:prstGeom>
              <a:blipFill>
                <a:blip r:embed="rId6"/>
                <a:stretch>
                  <a:fillRect r="-240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7393256" y="3174606"/>
                <a:ext cx="961366" cy="55643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280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𝑣</m:t>
                          </m:r>
                        </m:e>
                        <m:sub>
                          <m:r>
                            <a:rPr lang="en-US" altLang="zh-CN" sz="2800" b="0" i="1" smtClean="0">
                              <a:latin typeface="Cambria Math" panose="02040503050406030204" pitchFamily="18" charset="0"/>
                              <a:cs typeface="Times New Roman" panose="02020603050405020304" pitchFamily="18" charset="0"/>
                            </a:rPr>
                            <m:t>𝑝</m:t>
                          </m:r>
                        </m:sub>
                      </m:sSub>
                    </m:oMath>
                  </m:oMathPara>
                </a14:m>
                <a:endParaRPr lang="zh-CN" altLang="en-US" sz="2800" dirty="0">
                  <a:latin typeface="Palatino Linotype" panose="02040502050505030304" pitchFamily="18" charset="0"/>
                  <a:cs typeface="Times New Roman" panose="02020603050405020304" pitchFamily="18" charset="0"/>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7393256" y="3174606"/>
                <a:ext cx="961366" cy="55643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4033813" y="4790241"/>
                <a:ext cx="14999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rPr>
                        <m:t>𝜃</m:t>
                      </m:r>
                    </m:oMath>
                  </m:oMathPara>
                </a14:m>
                <a:endParaRPr lang="zh-CN" altLang="en-US" sz="3200" dirty="0">
                  <a:latin typeface="Palatino Linotype" panose="02040502050505030304" pitchFamily="18" charset="0"/>
                </a:endParaRPr>
              </a:p>
            </p:txBody>
          </p:sp>
        </mc:Choice>
        <mc:Fallback xmlns="">
          <p:sp>
            <p:nvSpPr>
              <p:cNvPr id="41" name="文本框 40"/>
              <p:cNvSpPr txBox="1">
                <a:spLocks noRot="1" noChangeAspect="1" noMove="1" noResize="1" noEditPoints="1" noAdjustHandles="1" noChangeArrowheads="1" noChangeShapeType="1" noTextEdit="1"/>
              </p:cNvSpPr>
              <p:nvPr/>
            </p:nvSpPr>
            <p:spPr>
              <a:xfrm>
                <a:off x="4033813" y="4790241"/>
                <a:ext cx="149995" cy="492443"/>
              </a:xfrm>
              <a:prstGeom prst="rect">
                <a:avLst/>
              </a:prstGeom>
              <a:blipFill>
                <a:blip r:embed="rId8"/>
                <a:stretch>
                  <a:fillRect r="-41667"/>
                </a:stretch>
              </a:blipFill>
            </p:spPr>
            <p:txBody>
              <a:bodyPr/>
              <a:lstStyle/>
              <a:p>
                <a:r>
                  <a:rPr lang="zh-CN" altLang="en-US">
                    <a:noFill/>
                  </a:rPr>
                  <a:t> </a:t>
                </a:r>
              </a:p>
            </p:txBody>
          </p:sp>
        </mc:Fallback>
      </mc:AlternateContent>
      <p:sp>
        <p:nvSpPr>
          <p:cNvPr id="42" name="左大括号 41"/>
          <p:cNvSpPr/>
          <p:nvPr/>
        </p:nvSpPr>
        <p:spPr>
          <a:xfrm rot="16200000">
            <a:off x="4029506" y="2569766"/>
            <a:ext cx="163040" cy="4041750"/>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Palatino Linotype" panose="02040502050505030304" pitchFamily="18" charset="0"/>
            </a:endParaRPr>
          </a:p>
        </p:txBody>
      </p:sp>
      <p:pic>
        <p:nvPicPr>
          <p:cNvPr id="73" name="图片 7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05960" y="3643967"/>
            <a:ext cx="1230868" cy="1171637"/>
          </a:xfrm>
          <a:prstGeom prst="rect">
            <a:avLst/>
          </a:prstGeom>
        </p:spPr>
      </p:pic>
      <p:sp>
        <p:nvSpPr>
          <p:cNvPr id="7" name="矩形 6"/>
          <p:cNvSpPr/>
          <p:nvPr/>
        </p:nvSpPr>
        <p:spPr bwMode="auto">
          <a:xfrm>
            <a:off x="6924608" y="3652152"/>
            <a:ext cx="296278" cy="293686"/>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Palatino Linotype" panose="02040502050505030304" pitchFamily="18" charset="0"/>
            </a:endParaRPr>
          </a:p>
        </p:txBody>
      </p:sp>
      <p:sp>
        <p:nvSpPr>
          <p:cNvPr id="74" name="矩形 73"/>
          <p:cNvSpPr/>
          <p:nvPr/>
        </p:nvSpPr>
        <p:spPr bwMode="auto">
          <a:xfrm>
            <a:off x="7196653" y="4507868"/>
            <a:ext cx="296278" cy="293686"/>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Palatino Linotype" panose="02040502050505030304" pitchFamily="18" charset="0"/>
            </a:endParaRPr>
          </a:p>
        </p:txBody>
      </p:sp>
      <p:sp>
        <p:nvSpPr>
          <p:cNvPr id="71" name="矩形 70">
            <a:extLst>
              <a:ext uri="{FF2B5EF4-FFF2-40B4-BE49-F238E27FC236}">
                <a16:creationId xmlns:a16="http://schemas.microsoft.com/office/drawing/2014/main" id="{B96443D3-94DF-424D-B3B9-B90B0A97157B}"/>
              </a:ext>
            </a:extLst>
          </p:cNvPr>
          <p:cNvSpPr/>
          <p:nvPr/>
        </p:nvSpPr>
        <p:spPr>
          <a:xfrm>
            <a:off x="-468560" y="-44454"/>
            <a:ext cx="6516724" cy="338554"/>
          </a:xfrm>
          <a:prstGeom prst="rect">
            <a:avLst/>
          </a:prstGeom>
        </p:spPr>
        <p:txBody>
          <a:bodyPr wrap="square">
            <a:spAutoFit/>
          </a:bodyPr>
          <a:lstStyle/>
          <a:p>
            <a:pPr lvl="1"/>
            <a:r>
              <a:rPr lang="en-US" altLang="zh-CN" sz="1600"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Learning with fixed model reuse strategy</a:t>
            </a:r>
          </a:p>
        </p:txBody>
      </p:sp>
    </p:spTree>
    <p:extLst>
      <p:ext uri="{BB962C8B-B14F-4D97-AF65-F5344CB8AC3E}">
        <p14:creationId xmlns:p14="http://schemas.microsoft.com/office/powerpoint/2010/main" val="81969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childTnLst>
                          </p:cTn>
                        </p:par>
                        <p:par>
                          <p:cTn id="11" fill="hold">
                            <p:stCondLst>
                              <p:cond delay="500"/>
                            </p:stCondLst>
                            <p:childTnLst>
                              <p:par>
                                <p:cTn id="12" presetID="30" presetClass="emph" presetSubtype="0" fill="hold" grpId="0" nodeType="afterEffect">
                                  <p:stCondLst>
                                    <p:cond delay="0"/>
                                  </p:stCondLst>
                                  <p:childTnLst>
                                    <p:animClr clrSpc="hsl" dir="cw">
                                      <p:cBhvr override="childStyle">
                                        <p:cTn id="13" dur="500" fill="hold"/>
                                        <p:tgtEl>
                                          <p:spTgt spid="17"/>
                                        </p:tgtEl>
                                        <p:attrNameLst>
                                          <p:attrName>style.color</p:attrName>
                                        </p:attrNameLst>
                                      </p:cBhvr>
                                      <p:by>
                                        <p:hsl h="0" s="12549" l="25098"/>
                                      </p:by>
                                    </p:animClr>
                                    <p:animClr clrSpc="hsl" dir="cw">
                                      <p:cBhvr>
                                        <p:cTn id="14" dur="500" fill="hold"/>
                                        <p:tgtEl>
                                          <p:spTgt spid="17"/>
                                        </p:tgtEl>
                                        <p:attrNameLst>
                                          <p:attrName>fillcolor</p:attrName>
                                        </p:attrNameLst>
                                      </p:cBhvr>
                                      <p:by>
                                        <p:hsl h="0" s="12549" l="25098"/>
                                      </p:by>
                                    </p:animClr>
                                    <p:animClr clrSpc="hsl" dir="cw">
                                      <p:cBhvr>
                                        <p:cTn id="15" dur="500" fill="hold"/>
                                        <p:tgtEl>
                                          <p:spTgt spid="17"/>
                                        </p:tgtEl>
                                        <p:attrNameLst>
                                          <p:attrName>stroke.color</p:attrName>
                                        </p:attrNameLst>
                                      </p:cBhvr>
                                      <p:by>
                                        <p:hsl h="0" s="12549" l="25098"/>
                                      </p:by>
                                    </p:animClr>
                                    <p:set>
                                      <p:cBhvr>
                                        <p:cTn id="16" dur="500" fill="hold"/>
                                        <p:tgtEl>
                                          <p:spTgt spid="17"/>
                                        </p:tgtEl>
                                        <p:attrNameLst>
                                          <p:attrName>fill.type</p:attrName>
                                        </p:attrNameLst>
                                      </p:cBhvr>
                                      <p:to>
                                        <p:strVal val="solid"/>
                                      </p:to>
                                    </p:set>
                                  </p:childTnLst>
                                </p:cTn>
                              </p:par>
                              <p:par>
                                <p:cTn id="17" presetID="30" presetClass="emph" presetSubtype="0" fill="hold" grpId="0" nodeType="withEffect">
                                  <p:stCondLst>
                                    <p:cond delay="0"/>
                                  </p:stCondLst>
                                  <p:childTnLst>
                                    <p:animClr clrSpc="hsl" dir="cw">
                                      <p:cBhvr override="childStyle">
                                        <p:cTn id="18" dur="500" fill="hold"/>
                                        <p:tgtEl>
                                          <p:spTgt spid="23"/>
                                        </p:tgtEl>
                                        <p:attrNameLst>
                                          <p:attrName>style.color</p:attrName>
                                        </p:attrNameLst>
                                      </p:cBhvr>
                                      <p:by>
                                        <p:hsl h="0" s="12549" l="25098"/>
                                      </p:by>
                                    </p:animClr>
                                    <p:animClr clrSpc="hsl" dir="cw">
                                      <p:cBhvr>
                                        <p:cTn id="19" dur="500" fill="hold"/>
                                        <p:tgtEl>
                                          <p:spTgt spid="23"/>
                                        </p:tgtEl>
                                        <p:attrNameLst>
                                          <p:attrName>fillcolor</p:attrName>
                                        </p:attrNameLst>
                                      </p:cBhvr>
                                      <p:by>
                                        <p:hsl h="0" s="12549" l="25098"/>
                                      </p:by>
                                    </p:animClr>
                                    <p:animClr clrSpc="hsl" dir="cw">
                                      <p:cBhvr>
                                        <p:cTn id="20" dur="500" fill="hold"/>
                                        <p:tgtEl>
                                          <p:spTgt spid="23"/>
                                        </p:tgtEl>
                                        <p:attrNameLst>
                                          <p:attrName>stroke.color</p:attrName>
                                        </p:attrNameLst>
                                      </p:cBhvr>
                                      <p:by>
                                        <p:hsl h="0" s="12549" l="25098"/>
                                      </p:by>
                                    </p:animClr>
                                    <p:set>
                                      <p:cBhvr>
                                        <p:cTn id="21" dur="500" fill="hold"/>
                                        <p:tgtEl>
                                          <p:spTgt spid="2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P spid="7" grpId="0" animBg="1"/>
      <p:bldP spid="7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9460" y="199995"/>
            <a:ext cx="8210550" cy="730250"/>
          </a:xfrm>
        </p:spPr>
        <p:txBody>
          <a:bodyPr/>
          <a:lstStyle/>
          <a:p>
            <a:r>
              <a:rPr lang="en-US" altLang="zh-CN" dirty="0">
                <a:latin typeface="Times New Roman" panose="02020603050405020304" pitchFamily="18" charset="0"/>
                <a:cs typeface="Times New Roman" panose="02020603050405020304" pitchFamily="18" charset="0"/>
              </a:rPr>
              <a:t>Fixed Model Reuse (</a:t>
            </a:r>
            <a:r>
              <a:rPr lang="en-US" altLang="zh-CN" dirty="0" err="1">
                <a:latin typeface="Times New Roman" panose="02020603050405020304" pitchFamily="18" charset="0"/>
                <a:cs typeface="Times New Roman" panose="02020603050405020304" pitchFamily="18" charset="0"/>
              </a:rPr>
              <a:t>con’t</a:t>
            </a:r>
            <a:r>
              <a:rPr lang="en-US" altLang="zh-CN" dirty="0">
                <a:latin typeface="Times New Roman" panose="02020603050405020304" pitchFamily="18" charset="0"/>
                <a:cs typeface="Times New Roman" panose="02020603050405020304" pitchFamily="18" charset="0"/>
              </a:rPr>
              <a:t>)</a:t>
            </a:r>
            <a:endParaRPr lang="zh-CN" altLang="en-US" sz="3200" dirty="0">
              <a:solidFill>
                <a:srgbClr val="000000"/>
              </a:solidFill>
              <a:latin typeface="Times New Roman" panose="02020603050405020304" pitchFamily="18" charset="0"/>
              <a:cs typeface="Times New Roman" panose="02020603050405020304" pitchFamily="18" charset="0"/>
            </a:endParaRPr>
          </a:p>
        </p:txBody>
      </p:sp>
      <p:sp>
        <p:nvSpPr>
          <p:cNvPr id="5" name="矩形 4"/>
          <p:cNvSpPr/>
          <p:nvPr/>
        </p:nvSpPr>
        <p:spPr>
          <a:xfrm>
            <a:off x="324059" y="1187747"/>
            <a:ext cx="8970917" cy="584775"/>
          </a:xfrm>
          <a:prstGeom prst="rect">
            <a:avLst/>
          </a:prstGeom>
        </p:spPr>
        <p:txBody>
          <a:bodyPr wrap="none">
            <a:spAutoFit/>
          </a:bodyPr>
          <a:lstStyle/>
          <a:p>
            <a:r>
              <a:rPr lang="en-US" altLang="zh-CN" sz="3200" dirty="0">
                <a:latin typeface="Palatino Linotype" panose="02040502050505030304" pitchFamily="18" charset="0"/>
                <a:cs typeface="Times New Roman" panose="02020603050405020304" pitchFamily="18" charset="0"/>
              </a:rPr>
              <a:t>(a’) Weight Propagation after </a:t>
            </a:r>
            <a:r>
              <a:rPr lang="en-US" altLang="zh-CN" sz="3200" i="1" dirty="0">
                <a:latin typeface="Palatino Linotype" panose="02040502050505030304" pitchFamily="18" charset="0"/>
                <a:cs typeface="Times New Roman" panose="02020603050405020304" pitchFamily="18" charset="0"/>
              </a:rPr>
              <a:t>Knockdown</a:t>
            </a:r>
            <a:r>
              <a:rPr lang="en-US" altLang="zh-CN" sz="3200" dirty="0">
                <a:latin typeface="Palatino Linotype" panose="02040502050505030304" pitchFamily="18" charset="0"/>
                <a:cs typeface="Times New Roman" panose="02020603050405020304" pitchFamily="18" charset="0"/>
              </a:rPr>
              <a:t> (WP/K)</a:t>
            </a:r>
            <a:endParaRPr lang="zh-CN" altLang="en-US" sz="3200" dirty="0">
              <a:latin typeface="Palatino Linotype" panose="0204050205050503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1459324" y="5865799"/>
                <a:ext cx="9144000" cy="523220"/>
              </a:xfrm>
              <a:prstGeom prst="rect">
                <a:avLst/>
              </a:prstGeom>
            </p:spPr>
            <p:txBody>
              <a:bodyPr wrap="square">
                <a:spAutoFit/>
              </a:bodyPr>
              <a:lstStyle/>
              <a:p>
                <a:r>
                  <a:rPr lang="en-US" altLang="zh-CN" sz="2800" dirty="0">
                    <a:solidFill>
                      <a:schemeClr val="tx1"/>
                    </a:solidFill>
                    <a:latin typeface="Palatino Linotype" panose="02040502050505030304" pitchFamily="18" charset="0"/>
                    <a:cs typeface="Times New Roman" panose="02020603050405020304" pitchFamily="18" charset="0"/>
                  </a:rPr>
                  <a:t>Update weights </a:t>
                </a:r>
                <a14:m>
                  <m:oMath xmlns:m="http://schemas.openxmlformats.org/officeDocument/2006/math">
                    <m:r>
                      <a:rPr lang="zh-CN" altLang="en-US" sz="2800" i="1">
                        <a:solidFill>
                          <a:schemeClr val="tx1"/>
                        </a:solidFill>
                        <a:latin typeface="Cambria Math" panose="02040503050406030204" pitchFamily="18" charset="0"/>
                        <a:cs typeface="Times New Roman" panose="02020603050405020304" pitchFamily="18" charset="0"/>
                      </a:rPr>
                      <m:t>𝜃</m:t>
                    </m:r>
                  </m:oMath>
                </a14:m>
                <a:r>
                  <a:rPr lang="en-US" altLang="zh-CN" sz="2800" dirty="0">
                    <a:solidFill>
                      <a:schemeClr val="tx1"/>
                    </a:solidFill>
                    <a:latin typeface="Palatino Linotype" panose="02040502050505030304" pitchFamily="18" charset="0"/>
                    <a:cs typeface="Times New Roman" panose="02020603050405020304" pitchFamily="18" charset="0"/>
                  </a:rPr>
                  <a:t>, U,W, </a:t>
                </a:r>
                <a:r>
                  <a:rPr lang="en-US" altLang="zh-CN" sz="2800" dirty="0" err="1">
                    <a:solidFill>
                      <a:schemeClr val="tx1"/>
                    </a:solidFill>
                    <a:latin typeface="Palatino Linotype" panose="02040502050505030304" pitchFamily="18" charset="0"/>
                    <a:cs typeface="Times New Roman" panose="02020603050405020304" pitchFamily="18" charset="0"/>
                  </a:rPr>
                  <a:t>Vp</a:t>
                </a:r>
                <a:r>
                  <a:rPr lang="en-US" altLang="zh-CN" sz="2800" dirty="0">
                    <a:solidFill>
                      <a:schemeClr val="tx1"/>
                    </a:solidFill>
                    <a:latin typeface="Palatino Linotype" panose="02040502050505030304" pitchFamily="18" charset="0"/>
                    <a:cs typeface="Times New Roman" panose="02020603050405020304" pitchFamily="18" charset="0"/>
                  </a:rPr>
                  <a:t> backwards</a:t>
                </a:r>
                <a:endParaRPr lang="zh-CN" altLang="en-US" sz="2800" dirty="0">
                  <a:solidFill>
                    <a:schemeClr val="tx1"/>
                  </a:solidFill>
                  <a:latin typeface="Palatino Linotype" panose="02040502050505030304" pitchFamily="18" charset="0"/>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1459324" y="5865799"/>
                <a:ext cx="9144000" cy="523220"/>
              </a:xfrm>
              <a:prstGeom prst="rect">
                <a:avLst/>
              </a:prstGeom>
              <a:blipFill>
                <a:blip r:embed="rId3"/>
                <a:stretch>
                  <a:fillRect l="-1333" t="-11628" b="-31395"/>
                </a:stretch>
              </a:blipFill>
            </p:spPr>
            <p:txBody>
              <a:bodyPr/>
              <a:lstStyle/>
              <a:p>
                <a:r>
                  <a:rPr lang="zh-CN" altLang="en-US">
                    <a:noFill/>
                  </a:rPr>
                  <a:t> </a:t>
                </a:r>
              </a:p>
            </p:txBody>
          </p:sp>
        </mc:Fallback>
      </mc:AlternateContent>
      <p:sp>
        <p:nvSpPr>
          <p:cNvPr id="8" name="文本框 7"/>
          <p:cNvSpPr txBox="1"/>
          <p:nvPr/>
        </p:nvSpPr>
        <p:spPr>
          <a:xfrm>
            <a:off x="4824562" y="3486269"/>
            <a:ext cx="501702" cy="461665"/>
          </a:xfrm>
          <a:prstGeom prst="rect">
            <a:avLst/>
          </a:prstGeom>
          <a:noFill/>
        </p:spPr>
        <p:txBody>
          <a:bodyPr wrap="square" rtlCol="0">
            <a:spAutoFit/>
          </a:bodyPr>
          <a:lstStyle/>
          <a:p>
            <a:r>
              <a:rPr lang="en-US" altLang="zh-CN" sz="2400" dirty="0">
                <a:latin typeface="Palatino Linotype" panose="02040502050505030304" pitchFamily="18" charset="0"/>
              </a:rPr>
              <a:t>…</a:t>
            </a:r>
            <a:endParaRPr lang="zh-CN" altLang="en-US" sz="2400" dirty="0">
              <a:latin typeface="Palatino Linotype" panose="02040502050505030304" pitchFamily="18" charset="0"/>
            </a:endParaRPr>
          </a:p>
        </p:txBody>
      </p:sp>
      <p:grpSp>
        <p:nvGrpSpPr>
          <p:cNvPr id="9" name="组合 8"/>
          <p:cNvGrpSpPr/>
          <p:nvPr/>
        </p:nvGrpSpPr>
        <p:grpSpPr>
          <a:xfrm>
            <a:off x="5578622" y="2499483"/>
            <a:ext cx="430751" cy="2613744"/>
            <a:chOff x="4940132" y="1520042"/>
            <a:chExt cx="855025" cy="3990109"/>
          </a:xfrm>
        </p:grpSpPr>
        <p:sp>
          <p:nvSpPr>
            <p:cNvPr id="10" name="圆角矩形 9"/>
            <p:cNvSpPr/>
            <p:nvPr/>
          </p:nvSpPr>
          <p:spPr>
            <a:xfrm>
              <a:off x="4940133" y="1520042"/>
              <a:ext cx="855023" cy="399010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12" name="椭圆 11"/>
            <p:cNvSpPr/>
            <p:nvPr/>
          </p:nvSpPr>
          <p:spPr>
            <a:xfrm>
              <a:off x="4940134" y="1520042"/>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14" name="椭圆 13"/>
            <p:cNvSpPr/>
            <p:nvPr/>
          </p:nvSpPr>
          <p:spPr>
            <a:xfrm>
              <a:off x="4940133" y="2527465"/>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15" name="椭圆 14"/>
            <p:cNvSpPr/>
            <p:nvPr/>
          </p:nvSpPr>
          <p:spPr>
            <a:xfrm>
              <a:off x="4940132" y="4667002"/>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Palatino Linotype" panose="02040502050505030304" pitchFamily="18" charset="0"/>
              </a:endParaRPr>
            </a:p>
          </p:txBody>
        </p:sp>
      </p:gr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2321" y="3202229"/>
            <a:ext cx="969594" cy="1171637"/>
          </a:xfrm>
          <a:prstGeom prst="rect">
            <a:avLst/>
          </a:prstGeom>
        </p:spPr>
      </p:pic>
      <p:sp>
        <p:nvSpPr>
          <p:cNvPr id="17" name="文本框 16"/>
          <p:cNvSpPr txBox="1"/>
          <p:nvPr/>
        </p:nvSpPr>
        <p:spPr>
          <a:xfrm>
            <a:off x="5549622" y="3817106"/>
            <a:ext cx="800219" cy="749786"/>
          </a:xfrm>
          <a:prstGeom prst="rect">
            <a:avLst/>
          </a:prstGeom>
          <a:noFill/>
        </p:spPr>
        <p:txBody>
          <a:bodyPr vert="eaVert" wrap="square" rtlCol="0">
            <a:spAutoFit/>
          </a:bodyPr>
          <a:lstStyle/>
          <a:p>
            <a:r>
              <a:rPr lang="en-US" altLang="zh-CN" sz="4000" dirty="0">
                <a:latin typeface="Palatino Linotype" panose="02040502050505030304" pitchFamily="18" charset="0"/>
              </a:rPr>
              <a:t>…</a:t>
            </a:r>
            <a:endParaRPr lang="zh-CN" altLang="en-US" sz="4000" dirty="0">
              <a:latin typeface="Palatino Linotype" panose="02040502050505030304" pitchFamily="18" charset="0"/>
            </a:endParaRPr>
          </a:p>
        </p:txBody>
      </p:sp>
      <p:grpSp>
        <p:nvGrpSpPr>
          <p:cNvPr id="18" name="组合 17"/>
          <p:cNvGrpSpPr/>
          <p:nvPr/>
        </p:nvGrpSpPr>
        <p:grpSpPr>
          <a:xfrm>
            <a:off x="6720890" y="1676211"/>
            <a:ext cx="800219" cy="1878333"/>
            <a:chOff x="4907305" y="1520042"/>
            <a:chExt cx="1588670" cy="2885707"/>
          </a:xfrm>
        </p:grpSpPr>
        <p:sp>
          <p:nvSpPr>
            <p:cNvPr id="19" name="圆角矩形 18"/>
            <p:cNvSpPr/>
            <p:nvPr/>
          </p:nvSpPr>
          <p:spPr>
            <a:xfrm>
              <a:off x="4940133" y="1520042"/>
              <a:ext cx="855023" cy="288570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20" name="椭圆 19"/>
            <p:cNvSpPr/>
            <p:nvPr/>
          </p:nvSpPr>
          <p:spPr>
            <a:xfrm>
              <a:off x="4940134" y="1520042"/>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21" name="椭圆 20"/>
            <p:cNvSpPr/>
            <p:nvPr/>
          </p:nvSpPr>
          <p:spPr>
            <a:xfrm>
              <a:off x="4940132" y="3562600"/>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Palatino Linotype" panose="02040502050505030304" pitchFamily="18" charset="0"/>
              </a:endParaRPr>
            </a:p>
          </p:txBody>
        </p:sp>
        <p:sp>
          <p:nvSpPr>
            <p:cNvPr id="22" name="文本框 21"/>
            <p:cNvSpPr txBox="1"/>
            <p:nvPr/>
          </p:nvSpPr>
          <p:spPr>
            <a:xfrm>
              <a:off x="4907305" y="2498040"/>
              <a:ext cx="1588670" cy="1151906"/>
            </a:xfrm>
            <a:prstGeom prst="rect">
              <a:avLst/>
            </a:prstGeom>
            <a:noFill/>
          </p:spPr>
          <p:txBody>
            <a:bodyPr vert="eaVert" wrap="square" rtlCol="0">
              <a:spAutoFit/>
            </a:bodyPr>
            <a:lstStyle/>
            <a:p>
              <a:r>
                <a:rPr lang="en-US" altLang="zh-CN" sz="4000" dirty="0">
                  <a:latin typeface="Palatino Linotype" panose="02040502050505030304" pitchFamily="18" charset="0"/>
                </a:rPr>
                <a:t>…</a:t>
              </a:r>
              <a:endParaRPr lang="zh-CN" altLang="en-US" sz="4000" dirty="0">
                <a:latin typeface="Palatino Linotype" panose="02040502050505030304" pitchFamily="18" charset="0"/>
              </a:endParaRPr>
            </a:p>
          </p:txBody>
        </p:sp>
      </p:grpSp>
      <p:pic>
        <p:nvPicPr>
          <p:cNvPr id="23" name="图片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083" y="4203958"/>
            <a:ext cx="964999" cy="1171637"/>
          </a:xfrm>
          <a:prstGeom prst="rect">
            <a:avLst/>
          </a:prstGeom>
        </p:spPr>
      </p:pic>
      <p:sp>
        <p:nvSpPr>
          <p:cNvPr id="24" name="右箭头 23"/>
          <p:cNvSpPr/>
          <p:nvPr/>
        </p:nvSpPr>
        <p:spPr>
          <a:xfrm rot="5400000">
            <a:off x="6777719" y="3781245"/>
            <a:ext cx="350090" cy="260615"/>
          </a:xfrm>
          <a:prstGeom prst="rightArrow">
            <a:avLst/>
          </a:prstGeom>
          <a:solidFill>
            <a:srgbClr val="FF9933"/>
          </a:solidFill>
          <a:ln w="254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cxnSp>
        <p:nvCxnSpPr>
          <p:cNvPr id="25" name="直接箭头连接符 24"/>
          <p:cNvCxnSpPr/>
          <p:nvPr/>
        </p:nvCxnSpPr>
        <p:spPr>
          <a:xfrm flipV="1">
            <a:off x="6014424" y="1872320"/>
            <a:ext cx="730368" cy="917940"/>
          </a:xfrm>
          <a:prstGeom prst="straightConnector1">
            <a:avLst/>
          </a:prstGeom>
          <a:ln w="25400">
            <a:solidFill>
              <a:srgbClr val="FF9933">
                <a:alpha val="60000"/>
              </a:srgb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6014424" y="2791492"/>
            <a:ext cx="730367" cy="409115"/>
          </a:xfrm>
          <a:prstGeom prst="straightConnector1">
            <a:avLst/>
          </a:prstGeom>
          <a:ln w="25400">
            <a:solidFill>
              <a:srgbClr val="FF9933">
                <a:alpha val="40000"/>
              </a:srgb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6014424" y="1999151"/>
            <a:ext cx="713422" cy="1405125"/>
          </a:xfrm>
          <a:prstGeom prst="straightConnector1">
            <a:avLst/>
          </a:prstGeom>
          <a:ln w="25400">
            <a:solidFill>
              <a:srgbClr val="FF9933">
                <a:alpha val="80000"/>
              </a:srgb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6014424" y="3226690"/>
            <a:ext cx="730368" cy="194461"/>
          </a:xfrm>
          <a:prstGeom prst="straightConnector1">
            <a:avLst/>
          </a:prstGeom>
          <a:ln w="25400">
            <a:solidFill>
              <a:srgbClr val="FF9933">
                <a:alpha val="50000"/>
              </a:srgb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6014423" y="2087763"/>
            <a:ext cx="730368" cy="2709158"/>
          </a:xfrm>
          <a:prstGeom prst="straightConnector1">
            <a:avLst/>
          </a:prstGeom>
          <a:ln w="25400">
            <a:solidFill>
              <a:srgbClr val="FF9933">
                <a:alpha val="60000"/>
              </a:srgb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6014423" y="3254889"/>
            <a:ext cx="713422" cy="1615462"/>
          </a:xfrm>
          <a:prstGeom prst="straightConnector1">
            <a:avLst/>
          </a:prstGeom>
          <a:ln w="25400">
            <a:solidFill>
              <a:srgbClr val="FF9933">
                <a:alpha val="30000"/>
              </a:srgbClr>
            </a:solidFill>
            <a:headEnd type="triangle" w="lg" len="lg"/>
            <a:tailEnd type="none"/>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344302" y="2950216"/>
            <a:ext cx="1197631" cy="1806383"/>
            <a:chOff x="2255007" y="2224342"/>
            <a:chExt cx="2255100" cy="2775169"/>
          </a:xfrm>
        </p:grpSpPr>
        <p:sp>
          <p:nvSpPr>
            <p:cNvPr id="33" name="矩形 32"/>
            <p:cNvSpPr/>
            <p:nvPr/>
          </p:nvSpPr>
          <p:spPr>
            <a:xfrm>
              <a:off x="2255007" y="2224342"/>
              <a:ext cx="1358962" cy="162263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34" name="矩形 33"/>
            <p:cNvSpPr/>
            <p:nvPr/>
          </p:nvSpPr>
          <p:spPr>
            <a:xfrm>
              <a:off x="2419724" y="2451820"/>
              <a:ext cx="1358962" cy="162263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35" name="矩形 34"/>
            <p:cNvSpPr/>
            <p:nvPr/>
          </p:nvSpPr>
          <p:spPr>
            <a:xfrm>
              <a:off x="2596406" y="2694443"/>
              <a:ext cx="1358962" cy="162263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36" name="矩形 35"/>
            <p:cNvSpPr/>
            <p:nvPr/>
          </p:nvSpPr>
          <p:spPr>
            <a:xfrm>
              <a:off x="2761123" y="2921921"/>
              <a:ext cx="1358962" cy="162263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37" name="矩形 36"/>
            <p:cNvSpPr/>
            <p:nvPr/>
          </p:nvSpPr>
          <p:spPr>
            <a:xfrm>
              <a:off x="2986428" y="3149398"/>
              <a:ext cx="1358962" cy="162263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Palatino Linotype" panose="02040502050505030304" pitchFamily="18" charset="0"/>
              </a:endParaRPr>
            </a:p>
          </p:txBody>
        </p:sp>
        <p:sp>
          <p:nvSpPr>
            <p:cNvPr id="38" name="矩形 37"/>
            <p:cNvSpPr/>
            <p:nvPr/>
          </p:nvSpPr>
          <p:spPr>
            <a:xfrm>
              <a:off x="3151145" y="3376876"/>
              <a:ext cx="1358962" cy="162263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Palatino Linotype" panose="02040502050505030304" pitchFamily="18" charset="0"/>
              </a:endParaRPr>
            </a:p>
          </p:txBody>
        </p:sp>
      </p:grpSp>
      <p:sp>
        <p:nvSpPr>
          <p:cNvPr id="39" name="矩形 38"/>
          <p:cNvSpPr/>
          <p:nvPr/>
        </p:nvSpPr>
        <p:spPr>
          <a:xfrm>
            <a:off x="1589616" y="3424359"/>
            <a:ext cx="230078" cy="30352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40" name="矩形 39"/>
          <p:cNvSpPr/>
          <p:nvPr/>
        </p:nvSpPr>
        <p:spPr>
          <a:xfrm>
            <a:off x="2948115" y="4359475"/>
            <a:ext cx="93592" cy="168306"/>
          </a:xfrm>
          <a:prstGeom prst="rect">
            <a:avLst/>
          </a:prstGeom>
          <a:solidFill>
            <a:srgbClr val="FF9933">
              <a:alpha val="7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grpSp>
        <p:nvGrpSpPr>
          <p:cNvPr id="41" name="组合 40"/>
          <p:cNvGrpSpPr/>
          <p:nvPr/>
        </p:nvGrpSpPr>
        <p:grpSpPr>
          <a:xfrm>
            <a:off x="3633214" y="3229398"/>
            <a:ext cx="875238" cy="1191104"/>
            <a:chOff x="4681986" y="2653253"/>
            <a:chExt cx="1648046" cy="1829908"/>
          </a:xfrm>
        </p:grpSpPr>
        <p:sp>
          <p:nvSpPr>
            <p:cNvPr id="42" name="矩形 41"/>
            <p:cNvSpPr/>
            <p:nvPr/>
          </p:nvSpPr>
          <p:spPr>
            <a:xfrm>
              <a:off x="4681986" y="2653253"/>
              <a:ext cx="993141" cy="1069943"/>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43" name="矩形 42"/>
            <p:cNvSpPr/>
            <p:nvPr/>
          </p:nvSpPr>
          <p:spPr>
            <a:xfrm>
              <a:off x="4802363" y="2803249"/>
              <a:ext cx="993141" cy="106994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44" name="矩形 43"/>
            <p:cNvSpPr/>
            <p:nvPr/>
          </p:nvSpPr>
          <p:spPr>
            <a:xfrm>
              <a:off x="4931483" y="2963231"/>
              <a:ext cx="993141" cy="1069943"/>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45" name="矩形 44"/>
            <p:cNvSpPr/>
            <p:nvPr/>
          </p:nvSpPr>
          <p:spPr>
            <a:xfrm>
              <a:off x="5051860" y="3113227"/>
              <a:ext cx="993141" cy="106994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46" name="矩形 45"/>
            <p:cNvSpPr/>
            <p:nvPr/>
          </p:nvSpPr>
          <p:spPr>
            <a:xfrm>
              <a:off x="5216514" y="3263222"/>
              <a:ext cx="993141" cy="1069943"/>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Palatino Linotype" panose="02040502050505030304" pitchFamily="18" charset="0"/>
              </a:endParaRPr>
            </a:p>
          </p:txBody>
        </p:sp>
        <p:sp>
          <p:nvSpPr>
            <p:cNvPr id="47" name="矩形 46"/>
            <p:cNvSpPr/>
            <p:nvPr/>
          </p:nvSpPr>
          <p:spPr>
            <a:xfrm>
              <a:off x="5336891" y="3413218"/>
              <a:ext cx="993141" cy="106994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Palatino Linotype" panose="02040502050505030304" pitchFamily="18" charset="0"/>
              </a:endParaRPr>
            </a:p>
          </p:txBody>
        </p:sp>
      </p:grpSp>
      <p:sp>
        <p:nvSpPr>
          <p:cNvPr id="48" name="矩形 47"/>
          <p:cNvSpPr/>
          <p:nvPr/>
        </p:nvSpPr>
        <p:spPr>
          <a:xfrm>
            <a:off x="3326237" y="3806355"/>
            <a:ext cx="133629" cy="216324"/>
          </a:xfrm>
          <a:prstGeom prst="rect">
            <a:avLst/>
          </a:prstGeom>
          <a:solidFill>
            <a:srgbClr val="FF993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cxnSp>
        <p:nvCxnSpPr>
          <p:cNvPr id="49" name="直接箭头连接符 48"/>
          <p:cNvCxnSpPr/>
          <p:nvPr/>
        </p:nvCxnSpPr>
        <p:spPr>
          <a:xfrm flipH="1" flipV="1">
            <a:off x="3459866" y="3806355"/>
            <a:ext cx="754662" cy="131242"/>
          </a:xfrm>
          <a:prstGeom prst="straightConnector1">
            <a:avLst/>
          </a:prstGeom>
          <a:ln w="25400">
            <a:solidFill>
              <a:srgbClr val="FF9933">
                <a:alpha val="40000"/>
              </a:srgb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H="1">
            <a:off x="3458554" y="3937596"/>
            <a:ext cx="745423" cy="85143"/>
          </a:xfrm>
          <a:prstGeom prst="straightConnector1">
            <a:avLst/>
          </a:prstGeom>
          <a:ln w="25400">
            <a:solidFill>
              <a:srgbClr val="FF9933">
                <a:alpha val="70000"/>
              </a:srgb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H="1" flipV="1">
            <a:off x="1819694" y="3427081"/>
            <a:ext cx="1128422" cy="932395"/>
          </a:xfrm>
          <a:prstGeom prst="straightConnector1">
            <a:avLst/>
          </a:prstGeom>
          <a:ln w="25400">
            <a:solidFill>
              <a:srgbClr val="FF9933">
                <a:alpha val="60000"/>
              </a:srgb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H="1" flipV="1">
            <a:off x="1580034" y="3427081"/>
            <a:ext cx="1462627" cy="932394"/>
          </a:xfrm>
          <a:prstGeom prst="straightConnector1">
            <a:avLst/>
          </a:prstGeom>
          <a:ln w="25400">
            <a:solidFill>
              <a:srgbClr val="FF9933">
                <a:alpha val="40000"/>
              </a:srgb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H="1" flipV="1">
            <a:off x="1819694" y="3724066"/>
            <a:ext cx="1131628" cy="800655"/>
          </a:xfrm>
          <a:prstGeom prst="straightConnector1">
            <a:avLst/>
          </a:prstGeom>
          <a:ln w="25400">
            <a:solidFill>
              <a:srgbClr val="FF9933">
                <a:alpha val="80000"/>
              </a:srgb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54" name="右箭头 53"/>
          <p:cNvSpPr/>
          <p:nvPr/>
        </p:nvSpPr>
        <p:spPr>
          <a:xfrm rot="10800000">
            <a:off x="4576972" y="3642365"/>
            <a:ext cx="285638" cy="319421"/>
          </a:xfrm>
          <a:prstGeom prst="rightArrow">
            <a:avLst/>
          </a:prstGeom>
          <a:solidFill>
            <a:srgbClr val="FF993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55" name="右箭头 54"/>
          <p:cNvSpPr/>
          <p:nvPr/>
        </p:nvSpPr>
        <p:spPr>
          <a:xfrm rot="10800000">
            <a:off x="5229054" y="3642365"/>
            <a:ext cx="285638" cy="319421"/>
          </a:xfrm>
          <a:prstGeom prst="rightArrow">
            <a:avLst/>
          </a:prstGeom>
          <a:solidFill>
            <a:srgbClr val="FF993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56" name="右箭头 55"/>
          <p:cNvSpPr/>
          <p:nvPr/>
        </p:nvSpPr>
        <p:spPr>
          <a:xfrm rot="13500000">
            <a:off x="6123529" y="3879909"/>
            <a:ext cx="350090" cy="260615"/>
          </a:xfrm>
          <a:prstGeom prst="rightArrow">
            <a:avLst/>
          </a:prstGeom>
          <a:solidFill>
            <a:srgbClr val="FF993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57" name="文本框 56"/>
          <p:cNvSpPr txBox="1"/>
          <p:nvPr/>
        </p:nvSpPr>
        <p:spPr>
          <a:xfrm>
            <a:off x="1580656" y="4357436"/>
            <a:ext cx="1084027" cy="523220"/>
          </a:xfrm>
          <a:prstGeom prst="rect">
            <a:avLst/>
          </a:prstGeom>
          <a:noFill/>
        </p:spPr>
        <p:txBody>
          <a:bodyPr wrap="square" rtlCol="0">
            <a:spAutoFit/>
          </a:bodyPr>
          <a:lstStyle/>
          <a:p>
            <a:r>
              <a:rPr lang="en-US" altLang="zh-CN" sz="2800" dirty="0">
                <a:latin typeface="Palatino Linotype" panose="02040502050505030304" pitchFamily="18" charset="0"/>
                <a:cs typeface="Times New Roman" panose="02020603050405020304" pitchFamily="18" charset="0"/>
              </a:rPr>
              <a:t>x</a:t>
            </a:r>
            <a:endParaRPr lang="zh-CN" altLang="en-US" sz="2800" dirty="0">
              <a:latin typeface="Palatino Linotype" panose="02040502050505030304" pitchFamily="18" charset="0"/>
              <a:cs typeface="Times New Roman" panose="02020603050405020304" pitchFamily="18" charset="0"/>
            </a:endParaRPr>
          </a:p>
        </p:txBody>
      </p:sp>
      <p:sp>
        <p:nvSpPr>
          <p:cNvPr id="58" name="文本框 57"/>
          <p:cNvSpPr txBox="1"/>
          <p:nvPr/>
        </p:nvSpPr>
        <p:spPr>
          <a:xfrm>
            <a:off x="6853592" y="5338353"/>
            <a:ext cx="1133499" cy="523220"/>
          </a:xfrm>
          <a:prstGeom prst="rect">
            <a:avLst/>
          </a:prstGeom>
          <a:noFill/>
        </p:spPr>
        <p:txBody>
          <a:bodyPr wrap="square" rtlCol="0">
            <a:spAutoFit/>
          </a:bodyPr>
          <a:lstStyle/>
          <a:p>
            <a:r>
              <a:rPr lang="en-US" altLang="zh-CN" sz="2800" dirty="0">
                <a:latin typeface="Palatino Linotype" panose="02040502050505030304" pitchFamily="18" charset="0"/>
                <a:cs typeface="Times New Roman" panose="02020603050405020304" pitchFamily="18" charset="0"/>
              </a:rPr>
              <a:t>z</a:t>
            </a:r>
            <a:endParaRPr lang="zh-CN" altLang="en-US" sz="2800" dirty="0">
              <a:latin typeface="Palatino Linotype" panose="02040502050505030304" pitchFamily="18" charset="0"/>
              <a:cs typeface="Times New Roman" panose="02020603050405020304" pitchFamily="18" charset="0"/>
            </a:endParaRPr>
          </a:p>
        </p:txBody>
      </p:sp>
      <p:sp>
        <p:nvSpPr>
          <p:cNvPr id="59" name="文本框 58"/>
          <p:cNvSpPr txBox="1"/>
          <p:nvPr/>
        </p:nvSpPr>
        <p:spPr>
          <a:xfrm>
            <a:off x="7231921" y="2445921"/>
            <a:ext cx="1084027" cy="523220"/>
          </a:xfrm>
          <a:prstGeom prst="rect">
            <a:avLst/>
          </a:prstGeom>
          <a:noFill/>
        </p:spPr>
        <p:txBody>
          <a:bodyPr wrap="square" rtlCol="0">
            <a:spAutoFit/>
          </a:bodyPr>
          <a:lstStyle/>
          <a:p>
            <a:r>
              <a:rPr lang="en-US" altLang="zh-CN" sz="2800" dirty="0">
                <a:latin typeface="Palatino Linotype" panose="02040502050505030304" pitchFamily="18" charset="0"/>
                <a:cs typeface="Times New Roman" panose="02020603050405020304" pitchFamily="18" charset="0"/>
              </a:rPr>
              <a:t>y</a:t>
            </a:r>
            <a:endParaRPr lang="zh-CN" altLang="en-US" sz="2800" dirty="0">
              <a:latin typeface="Palatino Linotype" panose="02040502050505030304" pitchFamily="18" charset="0"/>
              <a:cs typeface="Times New Roman" panose="02020603050405020304" pitchFamily="18" charset="0"/>
            </a:endParaRPr>
          </a:p>
        </p:txBody>
      </p:sp>
      <p:sp>
        <p:nvSpPr>
          <p:cNvPr id="60" name="文本框 59"/>
          <p:cNvSpPr txBox="1"/>
          <p:nvPr/>
        </p:nvSpPr>
        <p:spPr>
          <a:xfrm>
            <a:off x="6369435" y="3679574"/>
            <a:ext cx="303822" cy="523220"/>
          </a:xfrm>
          <a:prstGeom prst="rect">
            <a:avLst/>
          </a:prstGeom>
          <a:noFill/>
        </p:spPr>
        <p:txBody>
          <a:bodyPr wrap="square" rtlCol="0">
            <a:spAutoFit/>
          </a:bodyPr>
          <a:lstStyle/>
          <a:p>
            <a:r>
              <a:rPr lang="en-US" altLang="zh-CN" sz="2800" dirty="0">
                <a:latin typeface="Palatino Linotype" panose="02040502050505030304" pitchFamily="18" charset="0"/>
                <a:cs typeface="Times New Roman" panose="02020603050405020304" pitchFamily="18" charset="0"/>
              </a:rPr>
              <a:t>U</a:t>
            </a:r>
            <a:endParaRPr lang="zh-CN" altLang="en-US" sz="2800" dirty="0">
              <a:latin typeface="Palatino Linotype" panose="02040502050505030304" pitchFamily="18" charset="0"/>
              <a:cs typeface="Times New Roman" panose="02020603050405020304" pitchFamily="18" charset="0"/>
            </a:endParaRPr>
          </a:p>
        </p:txBody>
      </p:sp>
      <p:sp>
        <p:nvSpPr>
          <p:cNvPr id="61" name="文本框 65"/>
          <p:cNvSpPr txBox="1"/>
          <p:nvPr/>
        </p:nvSpPr>
        <p:spPr>
          <a:xfrm>
            <a:off x="6031324" y="1907948"/>
            <a:ext cx="1084027"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latin typeface="Palatino Linotype" panose="02040502050505030304" pitchFamily="18" charset="0"/>
                <a:cs typeface="Times New Roman" panose="02020603050405020304" pitchFamily="18" charset="0"/>
              </a:rPr>
              <a:t>W</a:t>
            </a:r>
            <a:endParaRPr lang="zh-CN" altLang="en-US" sz="2800" dirty="0">
              <a:latin typeface="Palatino Linotype" panose="0204050205050503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文本框 61"/>
              <p:cNvSpPr txBox="1"/>
              <p:nvPr/>
            </p:nvSpPr>
            <p:spPr>
              <a:xfrm>
                <a:off x="2591709" y="2469570"/>
                <a:ext cx="298602" cy="4678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1</m:t>
                              </m:r>
                            </m:sub>
                          </m:sSub>
                        </m:sub>
                      </m:sSub>
                    </m:oMath>
                  </m:oMathPara>
                </a14:m>
                <a:endParaRPr lang="zh-CN" altLang="en-US" sz="2800" dirty="0">
                  <a:latin typeface="Palatino Linotype" panose="02040502050505030304" pitchFamily="18" charset="0"/>
                </a:endParaRPr>
              </a:p>
            </p:txBody>
          </p:sp>
        </mc:Choice>
        <mc:Fallback xmlns="">
          <p:sp>
            <p:nvSpPr>
              <p:cNvPr id="62" name="文本框 61"/>
              <p:cNvSpPr txBox="1">
                <a:spLocks noRot="1" noChangeAspect="1" noMove="1" noResize="1" noEditPoints="1" noAdjustHandles="1" noChangeArrowheads="1" noChangeShapeType="1" noTextEdit="1"/>
              </p:cNvSpPr>
              <p:nvPr/>
            </p:nvSpPr>
            <p:spPr>
              <a:xfrm>
                <a:off x="2591709" y="2469570"/>
                <a:ext cx="298602" cy="467885"/>
              </a:xfrm>
              <a:prstGeom prst="rect">
                <a:avLst/>
              </a:prstGeom>
              <a:blipFill>
                <a:blip r:embed="rId6"/>
                <a:stretch>
                  <a:fillRect r="-306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3697143" y="2445097"/>
                <a:ext cx="298602" cy="4678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2</m:t>
                              </m:r>
                            </m:sub>
                          </m:sSub>
                        </m:sub>
                      </m:sSub>
                    </m:oMath>
                  </m:oMathPara>
                </a14:m>
                <a:endParaRPr lang="zh-CN" altLang="en-US" sz="2800" dirty="0">
                  <a:latin typeface="Palatino Linotype" panose="02040502050505030304" pitchFamily="18" charset="0"/>
                </a:endParaRPr>
              </a:p>
            </p:txBody>
          </p:sp>
        </mc:Choice>
        <mc:Fallback xmlns="">
          <p:sp>
            <p:nvSpPr>
              <p:cNvPr id="63" name="文本框 62"/>
              <p:cNvSpPr txBox="1">
                <a:spLocks noRot="1" noChangeAspect="1" noMove="1" noResize="1" noEditPoints="1" noAdjustHandles="1" noChangeArrowheads="1" noChangeShapeType="1" noTextEdit="1"/>
              </p:cNvSpPr>
              <p:nvPr/>
            </p:nvSpPr>
            <p:spPr>
              <a:xfrm>
                <a:off x="3697143" y="2445097"/>
                <a:ext cx="298602" cy="467885"/>
              </a:xfrm>
              <a:prstGeom prst="rect">
                <a:avLst/>
              </a:prstGeom>
              <a:blipFill>
                <a:blip r:embed="rId7"/>
                <a:stretch>
                  <a:fillRect r="-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p:cNvSpPr txBox="1"/>
              <p:nvPr/>
            </p:nvSpPr>
            <p:spPr>
              <a:xfrm>
                <a:off x="5591110" y="1967933"/>
                <a:ext cx="298602" cy="51257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𝑝</m:t>
                              </m:r>
                            </m:sub>
                          </m:sSub>
                        </m:sub>
                      </m:sSub>
                    </m:oMath>
                  </m:oMathPara>
                </a14:m>
                <a:endParaRPr lang="zh-CN" altLang="en-US" sz="2800" dirty="0">
                  <a:latin typeface="Palatino Linotype" panose="02040502050505030304" pitchFamily="18" charset="0"/>
                </a:endParaRPr>
              </a:p>
            </p:txBody>
          </p:sp>
        </mc:Choice>
        <mc:Fallback xmlns="">
          <p:sp>
            <p:nvSpPr>
              <p:cNvPr id="64" name="文本框 63"/>
              <p:cNvSpPr txBox="1">
                <a:spLocks noRot="1" noChangeAspect="1" noMove="1" noResize="1" noEditPoints="1" noAdjustHandles="1" noChangeArrowheads="1" noChangeShapeType="1" noTextEdit="1"/>
              </p:cNvSpPr>
              <p:nvPr/>
            </p:nvSpPr>
            <p:spPr>
              <a:xfrm>
                <a:off x="5591110" y="1967933"/>
                <a:ext cx="298602" cy="512576"/>
              </a:xfrm>
              <a:prstGeom prst="rect">
                <a:avLst/>
              </a:prstGeom>
              <a:blipFill>
                <a:blip r:embed="rId8"/>
                <a:stretch>
                  <a:fillRect r="-367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7118002" y="3575722"/>
                <a:ext cx="867603" cy="55643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280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𝑣</m:t>
                          </m:r>
                        </m:e>
                        <m:sub>
                          <m:r>
                            <a:rPr lang="en-US" altLang="zh-CN" sz="2800" b="0" i="1" smtClean="0">
                              <a:latin typeface="Cambria Math" panose="02040503050406030204" pitchFamily="18" charset="0"/>
                              <a:cs typeface="Times New Roman" panose="02020603050405020304" pitchFamily="18" charset="0"/>
                            </a:rPr>
                            <m:t>𝑝</m:t>
                          </m:r>
                        </m:sub>
                      </m:sSub>
                    </m:oMath>
                  </m:oMathPara>
                </a14:m>
                <a:endParaRPr lang="zh-CN" altLang="en-US" sz="2800" dirty="0">
                  <a:latin typeface="Palatino Linotype" panose="02040502050505030304" pitchFamily="18" charset="0"/>
                  <a:cs typeface="Times New Roman" panose="02020603050405020304" pitchFamily="18" charset="0"/>
                </a:endParaRPr>
              </a:p>
            </p:txBody>
          </p:sp>
        </mc:Choice>
        <mc:Fallback xmlns="">
          <p:sp>
            <p:nvSpPr>
              <p:cNvPr id="65" name="文本框 64"/>
              <p:cNvSpPr txBox="1">
                <a:spLocks noRot="1" noChangeAspect="1" noMove="1" noResize="1" noEditPoints="1" noAdjustHandles="1" noChangeArrowheads="1" noChangeShapeType="1" noTextEdit="1"/>
              </p:cNvSpPr>
              <p:nvPr/>
            </p:nvSpPr>
            <p:spPr>
              <a:xfrm>
                <a:off x="7118002" y="3575722"/>
                <a:ext cx="867603" cy="556434"/>
              </a:xfrm>
              <a:prstGeom prst="rect">
                <a:avLst/>
              </a:prstGeom>
              <a:blipFill>
                <a:blip r:embed="rId9"/>
                <a:stretch>
                  <a:fillRect/>
                </a:stretch>
              </a:blipFill>
            </p:spPr>
            <p:txBody>
              <a:bodyPr/>
              <a:lstStyle/>
              <a:p>
                <a:r>
                  <a:rPr lang="zh-CN" altLang="en-US">
                    <a:noFill/>
                  </a:rPr>
                  <a:t> </a:t>
                </a:r>
              </a:p>
            </p:txBody>
          </p:sp>
        </mc:Fallback>
      </mc:AlternateContent>
      <p:sp>
        <p:nvSpPr>
          <p:cNvPr id="66" name="左大括号 65"/>
          <p:cNvSpPr/>
          <p:nvPr/>
        </p:nvSpPr>
        <p:spPr>
          <a:xfrm rot="16200000">
            <a:off x="4083145" y="3524689"/>
            <a:ext cx="169872" cy="3647554"/>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Palatino Linotype" panose="02040502050505030304" pitchFamily="18" charset="0"/>
            </a:endParaRPr>
          </a:p>
        </p:txBody>
      </p:sp>
      <mc:AlternateContent xmlns:mc="http://schemas.openxmlformats.org/markup-compatibility/2006" xmlns:a14="http://schemas.microsoft.com/office/drawing/2010/main">
        <mc:Choice Requires="a14">
          <p:sp>
            <p:nvSpPr>
              <p:cNvPr id="67" name="文本框 66"/>
              <p:cNvSpPr txBox="1"/>
              <p:nvPr/>
            </p:nvSpPr>
            <p:spPr>
              <a:xfrm>
                <a:off x="4098398" y="5556430"/>
                <a:ext cx="135366"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rPr>
                        <m:t>𝜃</m:t>
                      </m:r>
                    </m:oMath>
                  </m:oMathPara>
                </a14:m>
                <a:endParaRPr lang="zh-CN" altLang="en-US" sz="3200" dirty="0">
                  <a:latin typeface="Palatino Linotype" panose="02040502050505030304" pitchFamily="18" charset="0"/>
                </a:endParaRPr>
              </a:p>
            </p:txBody>
          </p:sp>
        </mc:Choice>
        <mc:Fallback xmlns="">
          <p:sp>
            <p:nvSpPr>
              <p:cNvPr id="67" name="文本框 66"/>
              <p:cNvSpPr txBox="1">
                <a:spLocks noRot="1" noChangeAspect="1" noMove="1" noResize="1" noEditPoints="1" noAdjustHandles="1" noChangeArrowheads="1" noChangeShapeType="1" noTextEdit="1"/>
              </p:cNvSpPr>
              <p:nvPr/>
            </p:nvSpPr>
            <p:spPr>
              <a:xfrm>
                <a:off x="4098398" y="5556430"/>
                <a:ext cx="135366" cy="492443"/>
              </a:xfrm>
              <a:prstGeom prst="rect">
                <a:avLst/>
              </a:prstGeom>
              <a:blipFill>
                <a:blip r:embed="rId10"/>
                <a:stretch>
                  <a:fillRect r="-52174"/>
                </a:stretch>
              </a:blipFill>
            </p:spPr>
            <p:txBody>
              <a:bodyPr/>
              <a:lstStyle/>
              <a:p>
                <a:r>
                  <a:rPr lang="zh-CN" altLang="en-US">
                    <a:noFill/>
                  </a:rPr>
                  <a:t> </a:t>
                </a:r>
              </a:p>
            </p:txBody>
          </p:sp>
        </mc:Fallback>
      </mc:AlternateContent>
      <p:sp>
        <p:nvSpPr>
          <p:cNvPr id="68" name="矩形 67"/>
          <p:cNvSpPr/>
          <p:nvPr/>
        </p:nvSpPr>
        <p:spPr bwMode="auto">
          <a:xfrm>
            <a:off x="6667640" y="4223571"/>
            <a:ext cx="296278" cy="293686"/>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Palatino Linotype" panose="02040502050505030304" pitchFamily="18" charset="0"/>
            </a:endParaRPr>
          </a:p>
        </p:txBody>
      </p:sp>
      <p:sp>
        <p:nvSpPr>
          <p:cNvPr id="69" name="矩形 68"/>
          <p:cNvSpPr/>
          <p:nvPr/>
        </p:nvSpPr>
        <p:spPr bwMode="auto">
          <a:xfrm>
            <a:off x="6939685" y="5079287"/>
            <a:ext cx="296278" cy="293686"/>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Palatino Linotype" panose="02040502050505030304" pitchFamily="18" charset="0"/>
            </a:endParaRPr>
          </a:p>
        </p:txBody>
      </p:sp>
      <p:sp>
        <p:nvSpPr>
          <p:cNvPr id="70" name="矩形 69">
            <a:extLst>
              <a:ext uri="{FF2B5EF4-FFF2-40B4-BE49-F238E27FC236}">
                <a16:creationId xmlns:a16="http://schemas.microsoft.com/office/drawing/2014/main" id="{EB04EAF0-9D8A-4EB0-9438-C536208346C5}"/>
              </a:ext>
            </a:extLst>
          </p:cNvPr>
          <p:cNvSpPr/>
          <p:nvPr/>
        </p:nvSpPr>
        <p:spPr>
          <a:xfrm>
            <a:off x="-468560" y="-44454"/>
            <a:ext cx="6516724" cy="338554"/>
          </a:xfrm>
          <a:prstGeom prst="rect">
            <a:avLst/>
          </a:prstGeom>
        </p:spPr>
        <p:txBody>
          <a:bodyPr wrap="square">
            <a:spAutoFit/>
          </a:bodyPr>
          <a:lstStyle/>
          <a:p>
            <a:pPr lvl="1"/>
            <a:r>
              <a:rPr lang="en-US" altLang="zh-CN" sz="1600"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Learning with fixed model reuse strategy</a:t>
            </a:r>
          </a:p>
        </p:txBody>
      </p:sp>
    </p:spTree>
    <p:extLst>
      <p:ext uri="{BB962C8B-B14F-4D97-AF65-F5344CB8AC3E}">
        <p14:creationId xmlns:p14="http://schemas.microsoft.com/office/powerpoint/2010/main" val="350098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1000"/>
                            </p:stCondLst>
                            <p:childTnLst>
                              <p:par>
                                <p:cTn id="37" presetID="26" presetClass="emph" presetSubtype="0" fill="hold" nodeType="afterEffect">
                                  <p:stCondLst>
                                    <p:cond delay="0"/>
                                  </p:stCondLst>
                                  <p:childTnLst>
                                    <p:animEffect transition="out" filter="fade">
                                      <p:cBhvr>
                                        <p:cTn id="38" dur="500" tmFilter="0, 0; .2, .5; .8, .5; 1, 0"/>
                                        <p:tgtEl>
                                          <p:spTgt spid="25"/>
                                        </p:tgtEl>
                                      </p:cBhvr>
                                    </p:animEffect>
                                    <p:animScale>
                                      <p:cBhvr>
                                        <p:cTn id="39" dur="250" autoRev="1" fill="hold"/>
                                        <p:tgtEl>
                                          <p:spTgt spid="25"/>
                                        </p:tgtEl>
                                      </p:cBhvr>
                                      <p:by x="105000" y="105000"/>
                                    </p:animScale>
                                  </p:childTnLst>
                                </p:cTn>
                              </p:par>
                              <p:par>
                                <p:cTn id="40" presetID="26" presetClass="emph" presetSubtype="0" fill="hold" nodeType="withEffect">
                                  <p:stCondLst>
                                    <p:cond delay="0"/>
                                  </p:stCondLst>
                                  <p:childTnLst>
                                    <p:animEffect transition="out" filter="fade">
                                      <p:cBhvr>
                                        <p:cTn id="41" dur="500" tmFilter="0, 0; .2, .5; .8, .5; 1, 0"/>
                                        <p:tgtEl>
                                          <p:spTgt spid="26"/>
                                        </p:tgtEl>
                                      </p:cBhvr>
                                    </p:animEffect>
                                    <p:animScale>
                                      <p:cBhvr>
                                        <p:cTn id="42" dur="250" autoRev="1" fill="hold"/>
                                        <p:tgtEl>
                                          <p:spTgt spid="26"/>
                                        </p:tgtEl>
                                      </p:cBhvr>
                                      <p:by x="105000" y="105000"/>
                                    </p:animScale>
                                  </p:childTnLst>
                                </p:cTn>
                              </p:par>
                              <p:par>
                                <p:cTn id="43" presetID="26" presetClass="emph" presetSubtype="0" fill="hold" nodeType="withEffect">
                                  <p:stCondLst>
                                    <p:cond delay="0"/>
                                  </p:stCondLst>
                                  <p:childTnLst>
                                    <p:animEffect transition="out" filter="fade">
                                      <p:cBhvr>
                                        <p:cTn id="44" dur="500" tmFilter="0, 0; .2, .5; .8, .5; 1, 0"/>
                                        <p:tgtEl>
                                          <p:spTgt spid="27"/>
                                        </p:tgtEl>
                                      </p:cBhvr>
                                    </p:animEffect>
                                    <p:animScale>
                                      <p:cBhvr>
                                        <p:cTn id="45" dur="250" autoRev="1" fill="hold"/>
                                        <p:tgtEl>
                                          <p:spTgt spid="27"/>
                                        </p:tgtEl>
                                      </p:cBhvr>
                                      <p:by x="105000" y="105000"/>
                                    </p:animScale>
                                  </p:childTnLst>
                                </p:cTn>
                              </p:par>
                              <p:par>
                                <p:cTn id="46" presetID="26" presetClass="emph" presetSubtype="0" fill="hold" nodeType="withEffect">
                                  <p:stCondLst>
                                    <p:cond delay="0"/>
                                  </p:stCondLst>
                                  <p:childTnLst>
                                    <p:animEffect transition="out" filter="fade">
                                      <p:cBhvr>
                                        <p:cTn id="47" dur="500" tmFilter="0, 0; .2, .5; .8, .5; 1, 0"/>
                                        <p:tgtEl>
                                          <p:spTgt spid="28"/>
                                        </p:tgtEl>
                                      </p:cBhvr>
                                    </p:animEffect>
                                    <p:animScale>
                                      <p:cBhvr>
                                        <p:cTn id="48" dur="250" autoRev="1" fill="hold"/>
                                        <p:tgtEl>
                                          <p:spTgt spid="28"/>
                                        </p:tgtEl>
                                      </p:cBhvr>
                                      <p:by x="105000" y="105000"/>
                                    </p:animScale>
                                  </p:childTnLst>
                                </p:cTn>
                              </p:par>
                              <p:par>
                                <p:cTn id="49" presetID="26" presetClass="emph" presetSubtype="0" fill="hold" nodeType="withEffect">
                                  <p:stCondLst>
                                    <p:cond delay="0"/>
                                  </p:stCondLst>
                                  <p:childTnLst>
                                    <p:animEffect transition="out" filter="fade">
                                      <p:cBhvr>
                                        <p:cTn id="50" dur="500" tmFilter="0, 0; .2, .5; .8, .5; 1, 0"/>
                                        <p:tgtEl>
                                          <p:spTgt spid="30"/>
                                        </p:tgtEl>
                                      </p:cBhvr>
                                    </p:animEffect>
                                    <p:animScale>
                                      <p:cBhvr>
                                        <p:cTn id="51" dur="250" autoRev="1" fill="hold"/>
                                        <p:tgtEl>
                                          <p:spTgt spid="30"/>
                                        </p:tgtEl>
                                      </p:cBhvr>
                                      <p:by x="105000" y="105000"/>
                                    </p:animScale>
                                  </p:childTnLst>
                                </p:cTn>
                              </p:par>
                              <p:par>
                                <p:cTn id="52" presetID="26" presetClass="emph" presetSubtype="0" fill="hold" nodeType="withEffect">
                                  <p:stCondLst>
                                    <p:cond delay="0"/>
                                  </p:stCondLst>
                                  <p:childTnLst>
                                    <p:animEffect transition="out" filter="fade">
                                      <p:cBhvr>
                                        <p:cTn id="53" dur="500" tmFilter="0, 0; .2, .5; .8, .5; 1, 0"/>
                                        <p:tgtEl>
                                          <p:spTgt spid="31"/>
                                        </p:tgtEl>
                                      </p:cBhvr>
                                    </p:animEffect>
                                    <p:animScale>
                                      <p:cBhvr>
                                        <p:cTn id="54" dur="250" autoRev="1" fill="hold"/>
                                        <p:tgtEl>
                                          <p:spTgt spid="31"/>
                                        </p:tgtEl>
                                      </p:cBhvr>
                                      <p:by x="105000" y="105000"/>
                                    </p:animScale>
                                  </p:childTnLst>
                                </p:cTn>
                              </p:par>
                              <p:par>
                                <p:cTn id="55" presetID="26" presetClass="emph" presetSubtype="0" fill="hold" grpId="1" nodeType="withEffect">
                                  <p:stCondLst>
                                    <p:cond delay="0"/>
                                  </p:stCondLst>
                                  <p:childTnLst>
                                    <p:animEffect transition="out" filter="fade">
                                      <p:cBhvr>
                                        <p:cTn id="56" dur="500" tmFilter="0, 0; .2, .5; .8, .5; 1, 0"/>
                                        <p:tgtEl>
                                          <p:spTgt spid="56"/>
                                        </p:tgtEl>
                                      </p:cBhvr>
                                    </p:animEffect>
                                    <p:animScale>
                                      <p:cBhvr>
                                        <p:cTn id="57" dur="250" autoRev="1" fill="hold"/>
                                        <p:tgtEl>
                                          <p:spTgt spid="56"/>
                                        </p:tgtEl>
                                      </p:cBhvr>
                                      <p:by x="105000" y="105000"/>
                                    </p:animScale>
                                  </p:childTnLst>
                                </p:cTn>
                              </p:par>
                              <p:par>
                                <p:cTn id="58" presetID="26" presetClass="emph" presetSubtype="0" fill="hold" grpId="1" nodeType="withEffect">
                                  <p:stCondLst>
                                    <p:cond delay="0"/>
                                  </p:stCondLst>
                                  <p:childTnLst>
                                    <p:animEffect transition="out" filter="fade">
                                      <p:cBhvr>
                                        <p:cTn id="59" dur="500" tmFilter="0, 0; .2, .5; .8, .5; 1, 0"/>
                                        <p:tgtEl>
                                          <p:spTgt spid="24"/>
                                        </p:tgtEl>
                                      </p:cBhvr>
                                    </p:animEffect>
                                    <p:animScale>
                                      <p:cBhvr>
                                        <p:cTn id="60" dur="250" autoRev="1" fill="hold"/>
                                        <p:tgtEl>
                                          <p:spTgt spid="24"/>
                                        </p:tgtEl>
                                      </p:cBhvr>
                                      <p:by x="105000" y="105000"/>
                                    </p:animScale>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childTnLst>
                                </p:cTn>
                              </p:par>
                            </p:childTnLst>
                          </p:cTn>
                        </p:par>
                        <p:par>
                          <p:cTn id="68" fill="hold">
                            <p:stCondLst>
                              <p:cond delay="2000"/>
                            </p:stCondLst>
                            <p:childTnLst>
                              <p:par>
                                <p:cTn id="69" presetID="26" presetClass="emph" presetSubtype="0" fill="hold" grpId="1" nodeType="afterEffect">
                                  <p:stCondLst>
                                    <p:cond delay="0"/>
                                  </p:stCondLst>
                                  <p:childTnLst>
                                    <p:animEffect transition="out" filter="fade">
                                      <p:cBhvr>
                                        <p:cTn id="70" dur="500" tmFilter="0, 0; .2, .5; .8, .5; 1, 0"/>
                                        <p:tgtEl>
                                          <p:spTgt spid="54"/>
                                        </p:tgtEl>
                                      </p:cBhvr>
                                    </p:animEffect>
                                    <p:animScale>
                                      <p:cBhvr>
                                        <p:cTn id="71" dur="250" autoRev="1" fill="hold"/>
                                        <p:tgtEl>
                                          <p:spTgt spid="54"/>
                                        </p:tgtEl>
                                      </p:cBhvr>
                                      <p:by x="105000" y="105000"/>
                                    </p:animScale>
                                  </p:childTnLst>
                                </p:cTn>
                              </p:par>
                              <p:par>
                                <p:cTn id="72" presetID="26" presetClass="emph" presetSubtype="0" fill="hold" grpId="1" nodeType="withEffect">
                                  <p:stCondLst>
                                    <p:cond delay="0"/>
                                  </p:stCondLst>
                                  <p:childTnLst>
                                    <p:animEffect transition="out" filter="fade">
                                      <p:cBhvr>
                                        <p:cTn id="73" dur="500" tmFilter="0, 0; .2, .5; .8, .5; 1, 0"/>
                                        <p:tgtEl>
                                          <p:spTgt spid="55"/>
                                        </p:tgtEl>
                                      </p:cBhvr>
                                    </p:animEffect>
                                    <p:animScale>
                                      <p:cBhvr>
                                        <p:cTn id="74" dur="250" autoRev="1" fill="hold"/>
                                        <p:tgtEl>
                                          <p:spTgt spid="55"/>
                                        </p:tgtEl>
                                      </p:cBhvr>
                                      <p:by x="105000" y="105000"/>
                                    </p:animScale>
                                  </p:childTnLst>
                                </p:cTn>
                              </p:par>
                            </p:childTnLst>
                          </p:cTn>
                        </p:par>
                        <p:par>
                          <p:cTn id="75" fill="hold">
                            <p:stCondLst>
                              <p:cond delay="2500"/>
                            </p:stCondLst>
                            <p:childTnLst>
                              <p:par>
                                <p:cTn id="76" presetID="10" presetClass="entr" presetSubtype="0" fill="hold" grpId="0" nodeType="after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500"/>
                                        <p:tgtEl>
                                          <p:spTgt spid="48"/>
                                        </p:tgtEl>
                                      </p:cBhvr>
                                    </p:animEffect>
                                  </p:childTnLst>
                                </p:cTn>
                              </p:par>
                              <p:par>
                                <p:cTn id="79" presetID="10" presetClass="entr" presetSubtype="0" fill="hold" nodeType="withEffect">
                                  <p:stCondLst>
                                    <p:cond delay="0"/>
                                  </p:stCondLst>
                                  <p:childTnLst>
                                    <p:set>
                                      <p:cBhvr>
                                        <p:cTn id="80" dur="1" fill="hold">
                                          <p:stCondLst>
                                            <p:cond delay="0"/>
                                          </p:stCondLst>
                                        </p:cTn>
                                        <p:tgtEl>
                                          <p:spTgt spid="49"/>
                                        </p:tgtEl>
                                        <p:attrNameLst>
                                          <p:attrName>style.visibility</p:attrName>
                                        </p:attrNameLst>
                                      </p:cBhvr>
                                      <p:to>
                                        <p:strVal val="visible"/>
                                      </p:to>
                                    </p:set>
                                    <p:animEffect transition="in" filter="fade">
                                      <p:cBhvr>
                                        <p:cTn id="81" dur="500"/>
                                        <p:tgtEl>
                                          <p:spTgt spid="49"/>
                                        </p:tgtEl>
                                      </p:cBhvr>
                                    </p:animEffect>
                                  </p:childTnLst>
                                </p:cTn>
                              </p:par>
                              <p:par>
                                <p:cTn id="82" presetID="10" presetClass="entr" presetSubtype="0" fill="hold" nodeType="with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500"/>
                                        <p:tgtEl>
                                          <p:spTgt spid="50"/>
                                        </p:tgtEl>
                                      </p:cBhvr>
                                    </p:animEffect>
                                  </p:childTnLst>
                                </p:cTn>
                              </p:par>
                            </p:childTnLst>
                          </p:cTn>
                        </p:par>
                        <p:par>
                          <p:cTn id="85" fill="hold">
                            <p:stCondLst>
                              <p:cond delay="3000"/>
                            </p:stCondLst>
                            <p:childTnLst>
                              <p:par>
                                <p:cTn id="86" presetID="26" presetClass="emph" presetSubtype="0" fill="hold" grpId="1" nodeType="afterEffect">
                                  <p:stCondLst>
                                    <p:cond delay="0"/>
                                  </p:stCondLst>
                                  <p:childTnLst>
                                    <p:animEffect transition="out" filter="fade">
                                      <p:cBhvr>
                                        <p:cTn id="87" dur="500" tmFilter="0, 0; .2, .5; .8, .5; 1, 0"/>
                                        <p:tgtEl>
                                          <p:spTgt spid="48"/>
                                        </p:tgtEl>
                                      </p:cBhvr>
                                    </p:animEffect>
                                    <p:animScale>
                                      <p:cBhvr>
                                        <p:cTn id="88" dur="250" autoRev="1" fill="hold"/>
                                        <p:tgtEl>
                                          <p:spTgt spid="48"/>
                                        </p:tgtEl>
                                      </p:cBhvr>
                                      <p:by x="105000" y="105000"/>
                                    </p:animScale>
                                  </p:childTnLst>
                                </p:cTn>
                              </p:par>
                              <p:par>
                                <p:cTn id="89" presetID="26" presetClass="emph" presetSubtype="0" fill="hold" nodeType="withEffect">
                                  <p:stCondLst>
                                    <p:cond delay="0"/>
                                  </p:stCondLst>
                                  <p:childTnLst>
                                    <p:animEffect transition="out" filter="fade">
                                      <p:cBhvr>
                                        <p:cTn id="90" dur="500" tmFilter="0, 0; .2, .5; .8, .5; 1, 0"/>
                                        <p:tgtEl>
                                          <p:spTgt spid="49"/>
                                        </p:tgtEl>
                                      </p:cBhvr>
                                    </p:animEffect>
                                    <p:animScale>
                                      <p:cBhvr>
                                        <p:cTn id="91" dur="250" autoRev="1" fill="hold"/>
                                        <p:tgtEl>
                                          <p:spTgt spid="49"/>
                                        </p:tgtEl>
                                      </p:cBhvr>
                                      <p:by x="105000" y="105000"/>
                                    </p:animScale>
                                  </p:childTnLst>
                                </p:cTn>
                              </p:par>
                              <p:par>
                                <p:cTn id="92" presetID="26" presetClass="emph" presetSubtype="0" fill="hold" nodeType="withEffect">
                                  <p:stCondLst>
                                    <p:cond delay="0"/>
                                  </p:stCondLst>
                                  <p:childTnLst>
                                    <p:animEffect transition="out" filter="fade">
                                      <p:cBhvr>
                                        <p:cTn id="93" dur="500" tmFilter="0, 0; .2, .5; .8, .5; 1, 0"/>
                                        <p:tgtEl>
                                          <p:spTgt spid="50"/>
                                        </p:tgtEl>
                                      </p:cBhvr>
                                    </p:animEffect>
                                    <p:animScale>
                                      <p:cBhvr>
                                        <p:cTn id="94" dur="250" autoRev="1" fill="hold"/>
                                        <p:tgtEl>
                                          <p:spTgt spid="50"/>
                                        </p:tgtEl>
                                      </p:cBhvr>
                                      <p:by x="105000" y="105000"/>
                                    </p:animScale>
                                  </p:childTnLst>
                                </p:cTn>
                              </p:par>
                            </p:childTnLst>
                          </p:cTn>
                        </p:par>
                        <p:par>
                          <p:cTn id="95" fill="hold">
                            <p:stCondLst>
                              <p:cond delay="3500"/>
                            </p:stCondLst>
                            <p:childTnLst>
                              <p:par>
                                <p:cTn id="96" presetID="10" presetClass="entr" presetSubtype="0" fill="hold" grpId="0" nodeType="after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fade">
                                      <p:cBhvr>
                                        <p:cTn id="98" dur="500"/>
                                        <p:tgtEl>
                                          <p:spTgt spid="40"/>
                                        </p:tgtEl>
                                      </p:cBhvr>
                                    </p:animEffect>
                                  </p:childTnLst>
                                </p:cTn>
                              </p:par>
                              <p:par>
                                <p:cTn id="99" presetID="10" presetClass="entr" presetSubtype="0" fill="hold" nodeType="withEffect">
                                  <p:stCondLst>
                                    <p:cond delay="0"/>
                                  </p:stCondLst>
                                  <p:childTnLst>
                                    <p:set>
                                      <p:cBhvr>
                                        <p:cTn id="100" dur="1" fill="hold">
                                          <p:stCondLst>
                                            <p:cond delay="0"/>
                                          </p:stCondLst>
                                        </p:cTn>
                                        <p:tgtEl>
                                          <p:spTgt spid="51"/>
                                        </p:tgtEl>
                                        <p:attrNameLst>
                                          <p:attrName>style.visibility</p:attrName>
                                        </p:attrNameLst>
                                      </p:cBhvr>
                                      <p:to>
                                        <p:strVal val="visible"/>
                                      </p:to>
                                    </p:set>
                                    <p:animEffect transition="in" filter="fade">
                                      <p:cBhvr>
                                        <p:cTn id="101" dur="500"/>
                                        <p:tgtEl>
                                          <p:spTgt spid="51"/>
                                        </p:tgtEl>
                                      </p:cBhvr>
                                    </p:animEffect>
                                  </p:childTnLst>
                                </p:cTn>
                              </p:par>
                              <p:par>
                                <p:cTn id="102" presetID="10" presetClass="entr" presetSubtype="0" fill="hold" nodeType="with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fade">
                                      <p:cBhvr>
                                        <p:cTn id="104" dur="500"/>
                                        <p:tgtEl>
                                          <p:spTgt spid="53"/>
                                        </p:tgtEl>
                                      </p:cBhvr>
                                    </p:animEffect>
                                  </p:childTnLst>
                                </p:cTn>
                              </p:par>
                              <p:par>
                                <p:cTn id="105" presetID="10" presetClass="entr" presetSubtype="0" fill="hold" nodeType="withEffect">
                                  <p:stCondLst>
                                    <p:cond delay="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childTnLst>
                          </p:cTn>
                        </p:par>
                        <p:par>
                          <p:cTn id="108" fill="hold">
                            <p:stCondLst>
                              <p:cond delay="4000"/>
                            </p:stCondLst>
                            <p:childTnLst>
                              <p:par>
                                <p:cTn id="109" presetID="26" presetClass="emph" presetSubtype="0" fill="hold" grpId="1" nodeType="afterEffect">
                                  <p:stCondLst>
                                    <p:cond delay="0"/>
                                  </p:stCondLst>
                                  <p:childTnLst>
                                    <p:animEffect transition="out" filter="fade">
                                      <p:cBhvr>
                                        <p:cTn id="110" dur="500" tmFilter="0, 0; .2, .5; .8, .5; 1, 0"/>
                                        <p:tgtEl>
                                          <p:spTgt spid="40"/>
                                        </p:tgtEl>
                                      </p:cBhvr>
                                    </p:animEffect>
                                    <p:animScale>
                                      <p:cBhvr>
                                        <p:cTn id="111" dur="250" autoRev="1" fill="hold"/>
                                        <p:tgtEl>
                                          <p:spTgt spid="40"/>
                                        </p:tgtEl>
                                      </p:cBhvr>
                                      <p:by x="105000" y="105000"/>
                                    </p:animScale>
                                  </p:childTnLst>
                                </p:cTn>
                              </p:par>
                              <p:par>
                                <p:cTn id="112" presetID="26" presetClass="emph" presetSubtype="0" fill="hold" nodeType="withEffect">
                                  <p:stCondLst>
                                    <p:cond delay="0"/>
                                  </p:stCondLst>
                                  <p:childTnLst>
                                    <p:animEffect transition="out" filter="fade">
                                      <p:cBhvr>
                                        <p:cTn id="113" dur="500" tmFilter="0, 0; .2, .5; .8, .5; 1, 0"/>
                                        <p:tgtEl>
                                          <p:spTgt spid="51"/>
                                        </p:tgtEl>
                                      </p:cBhvr>
                                    </p:animEffect>
                                    <p:animScale>
                                      <p:cBhvr>
                                        <p:cTn id="114" dur="250" autoRev="1" fill="hold"/>
                                        <p:tgtEl>
                                          <p:spTgt spid="51"/>
                                        </p:tgtEl>
                                      </p:cBhvr>
                                      <p:by x="105000" y="105000"/>
                                    </p:animScale>
                                  </p:childTnLst>
                                </p:cTn>
                              </p:par>
                              <p:par>
                                <p:cTn id="115" presetID="26" presetClass="emph" presetSubtype="0" fill="hold" nodeType="withEffect">
                                  <p:stCondLst>
                                    <p:cond delay="0"/>
                                  </p:stCondLst>
                                  <p:childTnLst>
                                    <p:animEffect transition="out" filter="fade">
                                      <p:cBhvr>
                                        <p:cTn id="116" dur="500" tmFilter="0, 0; .2, .5; .8, .5; 1, 0"/>
                                        <p:tgtEl>
                                          <p:spTgt spid="53"/>
                                        </p:tgtEl>
                                      </p:cBhvr>
                                    </p:animEffect>
                                    <p:animScale>
                                      <p:cBhvr>
                                        <p:cTn id="117" dur="250" autoRev="1" fill="hold"/>
                                        <p:tgtEl>
                                          <p:spTgt spid="53"/>
                                        </p:tgtEl>
                                      </p:cBhvr>
                                      <p:by x="105000" y="105000"/>
                                    </p:animScale>
                                  </p:childTnLst>
                                </p:cTn>
                              </p:par>
                              <p:par>
                                <p:cTn id="118" presetID="26" presetClass="emph" presetSubtype="0" fill="hold" nodeType="withEffect">
                                  <p:stCondLst>
                                    <p:cond delay="0"/>
                                  </p:stCondLst>
                                  <p:childTnLst>
                                    <p:animEffect transition="out" filter="fade">
                                      <p:cBhvr>
                                        <p:cTn id="119" dur="500" tmFilter="0, 0; .2, .5; .8, .5; 1, 0"/>
                                        <p:tgtEl>
                                          <p:spTgt spid="52"/>
                                        </p:tgtEl>
                                      </p:cBhvr>
                                    </p:animEffect>
                                    <p:animScale>
                                      <p:cBhvr>
                                        <p:cTn id="120" dur="250" autoRev="1" fill="hold"/>
                                        <p:tgtEl>
                                          <p:spTgt spid="5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40" grpId="0" animBg="1"/>
      <p:bldP spid="40" grpId="1" animBg="1"/>
      <p:bldP spid="48" grpId="0" animBg="1"/>
      <p:bldP spid="48" grpId="1" animBg="1"/>
      <p:bldP spid="54" grpId="0" animBg="1"/>
      <p:bldP spid="54" grpId="1" animBg="1"/>
      <p:bldP spid="55" grpId="0" animBg="1"/>
      <p:bldP spid="55" grpId="1" animBg="1"/>
      <p:bldP spid="56" grpId="0" animBg="1"/>
      <p:bldP spid="56" grpId="1" animBg="1"/>
      <p:bldP spid="68" grpId="0" animBg="1"/>
      <p:bldP spid="6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316" y="244044"/>
            <a:ext cx="8210550" cy="730250"/>
          </a:xfrm>
        </p:spPr>
        <p:txBody>
          <a:bodyPr/>
          <a:lstStyle/>
          <a:p>
            <a:r>
              <a:rPr lang="en-US" altLang="zh-CN" dirty="0">
                <a:latin typeface="Times New Roman" panose="02020603050405020304" pitchFamily="18" charset="0"/>
                <a:cs typeface="Times New Roman" panose="02020603050405020304" pitchFamily="18" charset="0"/>
              </a:rPr>
              <a:t>Fixed Model Reuse (</a:t>
            </a:r>
            <a:r>
              <a:rPr lang="en-US" altLang="zh-CN" dirty="0" err="1">
                <a:latin typeface="Times New Roman" panose="02020603050405020304" pitchFamily="18" charset="0"/>
                <a:cs typeface="Times New Roman" panose="02020603050405020304" pitchFamily="18" charset="0"/>
              </a:rPr>
              <a:t>con’t</a:t>
            </a:r>
            <a:r>
              <a:rPr lang="en-US" altLang="zh-CN" dirty="0">
                <a:latin typeface="Times New Roman" panose="02020603050405020304" pitchFamily="18" charset="0"/>
                <a:cs typeface="Times New Roman" panose="02020603050405020304" pitchFamily="18" charset="0"/>
              </a:rPr>
              <a:t>)</a:t>
            </a:r>
            <a:endParaRPr lang="zh-CN" altLang="en-US" sz="3200" dirty="0">
              <a:solidFill>
                <a:srgbClr val="000000"/>
              </a:solidFill>
              <a:latin typeface="Times New Roman" panose="02020603050405020304" pitchFamily="18" charset="0"/>
              <a:cs typeface="Times New Roman" panose="02020603050405020304" pitchFamily="18" charset="0"/>
            </a:endParaRPr>
          </a:p>
        </p:txBody>
      </p:sp>
      <p:sp>
        <p:nvSpPr>
          <p:cNvPr id="5" name="矩形 4"/>
          <p:cNvSpPr/>
          <p:nvPr/>
        </p:nvSpPr>
        <p:spPr>
          <a:xfrm>
            <a:off x="173083" y="1187561"/>
            <a:ext cx="8970917" cy="584775"/>
          </a:xfrm>
          <a:prstGeom prst="rect">
            <a:avLst/>
          </a:prstGeom>
        </p:spPr>
        <p:txBody>
          <a:bodyPr wrap="none">
            <a:spAutoFit/>
          </a:bodyPr>
          <a:lstStyle/>
          <a:p>
            <a:r>
              <a:rPr lang="en-US" altLang="zh-CN" sz="3200" dirty="0">
                <a:latin typeface="Palatino Linotype" panose="02040502050505030304" pitchFamily="18" charset="0"/>
                <a:cs typeface="Times New Roman" panose="02020603050405020304" pitchFamily="18" charset="0"/>
              </a:rPr>
              <a:t>(a’) Weight Propagation after </a:t>
            </a:r>
            <a:r>
              <a:rPr lang="en-US" altLang="zh-CN" sz="3200" i="1" dirty="0">
                <a:latin typeface="Palatino Linotype" panose="02040502050505030304" pitchFamily="18" charset="0"/>
                <a:cs typeface="Times New Roman" panose="02020603050405020304" pitchFamily="18" charset="0"/>
              </a:rPr>
              <a:t>Knockdown</a:t>
            </a:r>
            <a:r>
              <a:rPr lang="en-US" altLang="zh-CN" sz="3200" dirty="0">
                <a:latin typeface="Palatino Linotype" panose="02040502050505030304" pitchFamily="18" charset="0"/>
                <a:cs typeface="Times New Roman" panose="02020603050405020304" pitchFamily="18" charset="0"/>
              </a:rPr>
              <a:t> (WP/K)</a:t>
            </a:r>
            <a:endParaRPr lang="zh-CN" altLang="en-US" sz="3200" dirty="0">
              <a:latin typeface="Palatino Linotype" panose="02040502050505030304" pitchFamily="18" charset="0"/>
              <a:cs typeface="Times New Roman" panose="02020603050405020304" pitchFamily="18" charset="0"/>
            </a:endParaRPr>
          </a:p>
        </p:txBody>
      </p:sp>
      <p:sp>
        <p:nvSpPr>
          <p:cNvPr id="8" name="文本框 7"/>
          <p:cNvSpPr txBox="1"/>
          <p:nvPr/>
        </p:nvSpPr>
        <p:spPr>
          <a:xfrm>
            <a:off x="4824562" y="3486269"/>
            <a:ext cx="501702" cy="461665"/>
          </a:xfrm>
          <a:prstGeom prst="rect">
            <a:avLst/>
          </a:prstGeom>
          <a:noFill/>
        </p:spPr>
        <p:txBody>
          <a:bodyPr wrap="square" rtlCol="0">
            <a:spAutoFit/>
          </a:bodyPr>
          <a:lstStyle/>
          <a:p>
            <a:r>
              <a:rPr lang="en-US" altLang="zh-CN" sz="2400" dirty="0">
                <a:latin typeface="Palatino Linotype" panose="02040502050505030304" pitchFamily="18" charset="0"/>
              </a:rPr>
              <a:t>…</a:t>
            </a:r>
            <a:endParaRPr lang="zh-CN" altLang="en-US" sz="2400" dirty="0">
              <a:latin typeface="Palatino Linotype" panose="02040502050505030304" pitchFamily="18" charset="0"/>
            </a:endParaRPr>
          </a:p>
        </p:txBody>
      </p:sp>
      <p:grpSp>
        <p:nvGrpSpPr>
          <p:cNvPr id="9" name="组合 8"/>
          <p:cNvGrpSpPr/>
          <p:nvPr/>
        </p:nvGrpSpPr>
        <p:grpSpPr>
          <a:xfrm>
            <a:off x="5578622" y="2499483"/>
            <a:ext cx="430751" cy="2613744"/>
            <a:chOff x="4940132" y="1520042"/>
            <a:chExt cx="855025" cy="3990109"/>
          </a:xfrm>
        </p:grpSpPr>
        <p:sp>
          <p:nvSpPr>
            <p:cNvPr id="10" name="圆角矩形 9"/>
            <p:cNvSpPr/>
            <p:nvPr/>
          </p:nvSpPr>
          <p:spPr>
            <a:xfrm>
              <a:off x="4940133" y="1520042"/>
              <a:ext cx="855023" cy="399010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12" name="椭圆 11"/>
            <p:cNvSpPr/>
            <p:nvPr/>
          </p:nvSpPr>
          <p:spPr>
            <a:xfrm>
              <a:off x="4940134" y="1520042"/>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14" name="椭圆 13"/>
            <p:cNvSpPr/>
            <p:nvPr/>
          </p:nvSpPr>
          <p:spPr>
            <a:xfrm>
              <a:off x="4940133" y="2527465"/>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15" name="椭圆 14"/>
            <p:cNvSpPr/>
            <p:nvPr/>
          </p:nvSpPr>
          <p:spPr>
            <a:xfrm>
              <a:off x="4940132" y="4667002"/>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Palatino Linotype" panose="02040502050505030304" pitchFamily="18" charset="0"/>
              </a:endParaRPr>
            </a:p>
          </p:txBody>
        </p:sp>
      </p:gr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321" y="3202229"/>
            <a:ext cx="969594" cy="1171637"/>
          </a:xfrm>
          <a:prstGeom prst="rect">
            <a:avLst/>
          </a:prstGeom>
        </p:spPr>
      </p:pic>
      <p:sp>
        <p:nvSpPr>
          <p:cNvPr id="17" name="文本框 16"/>
          <p:cNvSpPr txBox="1"/>
          <p:nvPr/>
        </p:nvSpPr>
        <p:spPr>
          <a:xfrm>
            <a:off x="5549622" y="3817106"/>
            <a:ext cx="800219" cy="749786"/>
          </a:xfrm>
          <a:prstGeom prst="rect">
            <a:avLst/>
          </a:prstGeom>
          <a:noFill/>
        </p:spPr>
        <p:txBody>
          <a:bodyPr vert="eaVert" wrap="square" rtlCol="0">
            <a:spAutoFit/>
          </a:bodyPr>
          <a:lstStyle/>
          <a:p>
            <a:r>
              <a:rPr lang="en-US" altLang="zh-CN" sz="4000" dirty="0">
                <a:latin typeface="Palatino Linotype" panose="02040502050505030304" pitchFamily="18" charset="0"/>
              </a:rPr>
              <a:t>…</a:t>
            </a:r>
            <a:endParaRPr lang="zh-CN" altLang="en-US" sz="4000" dirty="0">
              <a:latin typeface="Palatino Linotype" panose="02040502050505030304" pitchFamily="18" charset="0"/>
            </a:endParaRPr>
          </a:p>
        </p:txBody>
      </p:sp>
      <p:grpSp>
        <p:nvGrpSpPr>
          <p:cNvPr id="18" name="组合 17"/>
          <p:cNvGrpSpPr/>
          <p:nvPr/>
        </p:nvGrpSpPr>
        <p:grpSpPr>
          <a:xfrm>
            <a:off x="6720890" y="1676211"/>
            <a:ext cx="800219" cy="1878333"/>
            <a:chOff x="4907305" y="1520042"/>
            <a:chExt cx="1588670" cy="2885707"/>
          </a:xfrm>
        </p:grpSpPr>
        <p:sp>
          <p:nvSpPr>
            <p:cNvPr id="19" name="圆角矩形 18"/>
            <p:cNvSpPr/>
            <p:nvPr/>
          </p:nvSpPr>
          <p:spPr>
            <a:xfrm>
              <a:off x="4940133" y="1520042"/>
              <a:ext cx="855023" cy="2885707"/>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20" name="椭圆 19"/>
            <p:cNvSpPr/>
            <p:nvPr/>
          </p:nvSpPr>
          <p:spPr>
            <a:xfrm>
              <a:off x="4940134" y="1520042"/>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21" name="椭圆 20"/>
            <p:cNvSpPr/>
            <p:nvPr/>
          </p:nvSpPr>
          <p:spPr>
            <a:xfrm>
              <a:off x="4940132" y="3562600"/>
              <a:ext cx="855023" cy="84314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Palatino Linotype" panose="02040502050505030304" pitchFamily="18" charset="0"/>
              </a:endParaRPr>
            </a:p>
          </p:txBody>
        </p:sp>
        <p:sp>
          <p:nvSpPr>
            <p:cNvPr id="22" name="文本框 21"/>
            <p:cNvSpPr txBox="1"/>
            <p:nvPr/>
          </p:nvSpPr>
          <p:spPr>
            <a:xfrm>
              <a:off x="4907305" y="2498040"/>
              <a:ext cx="1588670" cy="1151906"/>
            </a:xfrm>
            <a:prstGeom prst="rect">
              <a:avLst/>
            </a:prstGeom>
            <a:noFill/>
          </p:spPr>
          <p:txBody>
            <a:bodyPr vert="eaVert" wrap="square" rtlCol="0">
              <a:spAutoFit/>
            </a:bodyPr>
            <a:lstStyle/>
            <a:p>
              <a:r>
                <a:rPr lang="en-US" altLang="zh-CN" sz="4000" dirty="0">
                  <a:latin typeface="Palatino Linotype" panose="02040502050505030304" pitchFamily="18" charset="0"/>
                </a:rPr>
                <a:t>…</a:t>
              </a:r>
              <a:endParaRPr lang="zh-CN" altLang="en-US" sz="4000" dirty="0">
                <a:latin typeface="Palatino Linotype" panose="02040502050505030304" pitchFamily="18" charset="0"/>
              </a:endParaRPr>
            </a:p>
          </p:txBody>
        </p:sp>
      </p:grpSp>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083" y="4203958"/>
            <a:ext cx="964999" cy="1171637"/>
          </a:xfrm>
          <a:prstGeom prst="rect">
            <a:avLst/>
          </a:prstGeom>
        </p:spPr>
      </p:pic>
      <p:sp>
        <p:nvSpPr>
          <p:cNvPr id="24" name="右箭头 23"/>
          <p:cNvSpPr/>
          <p:nvPr/>
        </p:nvSpPr>
        <p:spPr>
          <a:xfrm rot="5400000">
            <a:off x="6777719" y="3781245"/>
            <a:ext cx="350090" cy="260615"/>
          </a:xfrm>
          <a:prstGeom prst="rightArrow">
            <a:avLst/>
          </a:prstGeom>
          <a:solidFill>
            <a:srgbClr val="FF9933"/>
          </a:solidFill>
          <a:ln w="254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cxnSp>
        <p:nvCxnSpPr>
          <p:cNvPr id="25" name="直接箭头连接符 24"/>
          <p:cNvCxnSpPr/>
          <p:nvPr/>
        </p:nvCxnSpPr>
        <p:spPr>
          <a:xfrm flipV="1">
            <a:off x="6014424" y="1872320"/>
            <a:ext cx="730368" cy="917940"/>
          </a:xfrm>
          <a:prstGeom prst="straightConnector1">
            <a:avLst/>
          </a:prstGeom>
          <a:ln w="25400">
            <a:solidFill>
              <a:srgbClr val="FF9933">
                <a:alpha val="60000"/>
              </a:srgb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6014424" y="2791492"/>
            <a:ext cx="730367" cy="409115"/>
          </a:xfrm>
          <a:prstGeom prst="straightConnector1">
            <a:avLst/>
          </a:prstGeom>
          <a:ln w="25400">
            <a:solidFill>
              <a:srgbClr val="FF9933">
                <a:alpha val="40000"/>
              </a:srgb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6014424" y="1999151"/>
            <a:ext cx="713422" cy="1405125"/>
          </a:xfrm>
          <a:prstGeom prst="straightConnector1">
            <a:avLst/>
          </a:prstGeom>
          <a:ln w="25400">
            <a:solidFill>
              <a:srgbClr val="FF9933">
                <a:alpha val="80000"/>
              </a:srgb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6014424" y="3226690"/>
            <a:ext cx="730368" cy="194461"/>
          </a:xfrm>
          <a:prstGeom prst="straightConnector1">
            <a:avLst/>
          </a:prstGeom>
          <a:ln w="25400">
            <a:solidFill>
              <a:srgbClr val="FF9933">
                <a:alpha val="50000"/>
              </a:srgb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6014423" y="2087763"/>
            <a:ext cx="730368" cy="2709158"/>
          </a:xfrm>
          <a:prstGeom prst="straightConnector1">
            <a:avLst/>
          </a:prstGeom>
          <a:ln w="25400">
            <a:solidFill>
              <a:srgbClr val="FF9933">
                <a:alpha val="60000"/>
              </a:srgbClr>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6014423" y="3254889"/>
            <a:ext cx="713422" cy="1615462"/>
          </a:xfrm>
          <a:prstGeom prst="straightConnector1">
            <a:avLst/>
          </a:prstGeom>
          <a:ln w="25400">
            <a:solidFill>
              <a:srgbClr val="FF9933">
                <a:alpha val="30000"/>
              </a:srgbClr>
            </a:solidFill>
            <a:headEnd type="triangle" w="lg" len="lg"/>
            <a:tailEnd type="none"/>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344302" y="2950216"/>
            <a:ext cx="1197631" cy="1806383"/>
            <a:chOff x="2255007" y="2224342"/>
            <a:chExt cx="2255100" cy="2775169"/>
          </a:xfrm>
        </p:grpSpPr>
        <p:sp>
          <p:nvSpPr>
            <p:cNvPr id="33" name="矩形 32"/>
            <p:cNvSpPr/>
            <p:nvPr/>
          </p:nvSpPr>
          <p:spPr>
            <a:xfrm>
              <a:off x="2255007" y="2224342"/>
              <a:ext cx="1358962" cy="162263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34" name="矩形 33"/>
            <p:cNvSpPr/>
            <p:nvPr/>
          </p:nvSpPr>
          <p:spPr>
            <a:xfrm>
              <a:off x="2419724" y="2451820"/>
              <a:ext cx="1358962" cy="162263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35" name="矩形 34"/>
            <p:cNvSpPr/>
            <p:nvPr/>
          </p:nvSpPr>
          <p:spPr>
            <a:xfrm>
              <a:off x="2596406" y="2694443"/>
              <a:ext cx="1358962" cy="162263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36" name="矩形 35"/>
            <p:cNvSpPr/>
            <p:nvPr/>
          </p:nvSpPr>
          <p:spPr>
            <a:xfrm>
              <a:off x="2761123" y="2921921"/>
              <a:ext cx="1358962" cy="162263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37" name="矩形 36"/>
            <p:cNvSpPr/>
            <p:nvPr/>
          </p:nvSpPr>
          <p:spPr>
            <a:xfrm>
              <a:off x="2986428" y="3149398"/>
              <a:ext cx="1358962" cy="162263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Palatino Linotype" panose="02040502050505030304" pitchFamily="18" charset="0"/>
              </a:endParaRPr>
            </a:p>
          </p:txBody>
        </p:sp>
        <p:sp>
          <p:nvSpPr>
            <p:cNvPr id="38" name="矩形 37"/>
            <p:cNvSpPr/>
            <p:nvPr/>
          </p:nvSpPr>
          <p:spPr>
            <a:xfrm>
              <a:off x="3151145" y="3376876"/>
              <a:ext cx="1358962" cy="162263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Palatino Linotype" panose="02040502050505030304" pitchFamily="18" charset="0"/>
              </a:endParaRPr>
            </a:p>
          </p:txBody>
        </p:sp>
      </p:grpSp>
      <p:sp>
        <p:nvSpPr>
          <p:cNvPr id="39" name="矩形 38"/>
          <p:cNvSpPr/>
          <p:nvPr/>
        </p:nvSpPr>
        <p:spPr>
          <a:xfrm>
            <a:off x="1589616" y="3424359"/>
            <a:ext cx="230078" cy="30352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40" name="矩形 39"/>
          <p:cNvSpPr/>
          <p:nvPr/>
        </p:nvSpPr>
        <p:spPr>
          <a:xfrm>
            <a:off x="2948115" y="4359475"/>
            <a:ext cx="93592" cy="168306"/>
          </a:xfrm>
          <a:prstGeom prst="rect">
            <a:avLst/>
          </a:prstGeom>
          <a:solidFill>
            <a:srgbClr val="FF9933">
              <a:alpha val="7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grpSp>
        <p:nvGrpSpPr>
          <p:cNvPr id="41" name="组合 40"/>
          <p:cNvGrpSpPr/>
          <p:nvPr/>
        </p:nvGrpSpPr>
        <p:grpSpPr>
          <a:xfrm>
            <a:off x="3633214" y="3229398"/>
            <a:ext cx="875238" cy="1191104"/>
            <a:chOff x="4681986" y="2653253"/>
            <a:chExt cx="1648046" cy="1829908"/>
          </a:xfrm>
        </p:grpSpPr>
        <p:sp>
          <p:nvSpPr>
            <p:cNvPr id="42" name="矩形 41"/>
            <p:cNvSpPr/>
            <p:nvPr/>
          </p:nvSpPr>
          <p:spPr>
            <a:xfrm>
              <a:off x="4681986" y="2653253"/>
              <a:ext cx="993141" cy="1069943"/>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43" name="矩形 42"/>
            <p:cNvSpPr/>
            <p:nvPr/>
          </p:nvSpPr>
          <p:spPr>
            <a:xfrm>
              <a:off x="4802363" y="2803249"/>
              <a:ext cx="993141" cy="106994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44" name="矩形 43"/>
            <p:cNvSpPr/>
            <p:nvPr/>
          </p:nvSpPr>
          <p:spPr>
            <a:xfrm>
              <a:off x="4931483" y="2963231"/>
              <a:ext cx="993141" cy="1069943"/>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45" name="矩形 44"/>
            <p:cNvSpPr/>
            <p:nvPr/>
          </p:nvSpPr>
          <p:spPr>
            <a:xfrm>
              <a:off x="5051860" y="3113227"/>
              <a:ext cx="993141" cy="106994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46" name="矩形 45"/>
            <p:cNvSpPr/>
            <p:nvPr/>
          </p:nvSpPr>
          <p:spPr>
            <a:xfrm>
              <a:off x="5216514" y="3263222"/>
              <a:ext cx="993141" cy="1069943"/>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Palatino Linotype" panose="02040502050505030304" pitchFamily="18" charset="0"/>
              </a:endParaRPr>
            </a:p>
          </p:txBody>
        </p:sp>
        <p:sp>
          <p:nvSpPr>
            <p:cNvPr id="47" name="矩形 46"/>
            <p:cNvSpPr/>
            <p:nvPr/>
          </p:nvSpPr>
          <p:spPr>
            <a:xfrm>
              <a:off x="5336891" y="3413218"/>
              <a:ext cx="993141" cy="106994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Palatino Linotype" panose="02040502050505030304" pitchFamily="18" charset="0"/>
              </a:endParaRPr>
            </a:p>
          </p:txBody>
        </p:sp>
      </p:grpSp>
      <p:sp>
        <p:nvSpPr>
          <p:cNvPr id="48" name="矩形 47"/>
          <p:cNvSpPr/>
          <p:nvPr/>
        </p:nvSpPr>
        <p:spPr>
          <a:xfrm>
            <a:off x="3326237" y="3806355"/>
            <a:ext cx="133629" cy="216324"/>
          </a:xfrm>
          <a:prstGeom prst="rect">
            <a:avLst/>
          </a:prstGeom>
          <a:solidFill>
            <a:srgbClr val="FF993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cxnSp>
        <p:nvCxnSpPr>
          <p:cNvPr id="49" name="直接箭头连接符 48"/>
          <p:cNvCxnSpPr/>
          <p:nvPr/>
        </p:nvCxnSpPr>
        <p:spPr>
          <a:xfrm flipH="1" flipV="1">
            <a:off x="3459866" y="3806355"/>
            <a:ext cx="754662" cy="131242"/>
          </a:xfrm>
          <a:prstGeom prst="straightConnector1">
            <a:avLst/>
          </a:prstGeom>
          <a:ln w="25400">
            <a:solidFill>
              <a:srgbClr val="FF9933">
                <a:alpha val="40000"/>
              </a:srgb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H="1">
            <a:off x="3458554" y="3937596"/>
            <a:ext cx="745423" cy="85143"/>
          </a:xfrm>
          <a:prstGeom prst="straightConnector1">
            <a:avLst/>
          </a:prstGeom>
          <a:ln w="25400">
            <a:solidFill>
              <a:srgbClr val="FF9933">
                <a:alpha val="70000"/>
              </a:srgb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H="1" flipV="1">
            <a:off x="1819694" y="3427081"/>
            <a:ext cx="1128422" cy="932395"/>
          </a:xfrm>
          <a:prstGeom prst="straightConnector1">
            <a:avLst/>
          </a:prstGeom>
          <a:ln w="25400">
            <a:solidFill>
              <a:srgbClr val="FF9933">
                <a:alpha val="60000"/>
              </a:srgb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H="1" flipV="1">
            <a:off x="1580034" y="3427081"/>
            <a:ext cx="1462627" cy="932394"/>
          </a:xfrm>
          <a:prstGeom prst="straightConnector1">
            <a:avLst/>
          </a:prstGeom>
          <a:ln w="25400">
            <a:solidFill>
              <a:srgbClr val="FF9933">
                <a:alpha val="40000"/>
              </a:srgb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H="1" flipV="1">
            <a:off x="1819694" y="3724066"/>
            <a:ext cx="1131628" cy="800655"/>
          </a:xfrm>
          <a:prstGeom prst="straightConnector1">
            <a:avLst/>
          </a:prstGeom>
          <a:ln w="25400">
            <a:solidFill>
              <a:srgbClr val="FF9933">
                <a:alpha val="80000"/>
              </a:srgb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54" name="右箭头 53"/>
          <p:cNvSpPr/>
          <p:nvPr/>
        </p:nvSpPr>
        <p:spPr>
          <a:xfrm rot="10800000">
            <a:off x="4576972" y="3642365"/>
            <a:ext cx="285638" cy="319421"/>
          </a:xfrm>
          <a:prstGeom prst="rightArrow">
            <a:avLst/>
          </a:prstGeom>
          <a:solidFill>
            <a:srgbClr val="FF993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55" name="右箭头 54"/>
          <p:cNvSpPr/>
          <p:nvPr/>
        </p:nvSpPr>
        <p:spPr>
          <a:xfrm rot="10800000">
            <a:off x="5229054" y="3642365"/>
            <a:ext cx="285638" cy="319421"/>
          </a:xfrm>
          <a:prstGeom prst="rightArrow">
            <a:avLst/>
          </a:prstGeom>
          <a:solidFill>
            <a:srgbClr val="FF993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56" name="右箭头 55"/>
          <p:cNvSpPr/>
          <p:nvPr/>
        </p:nvSpPr>
        <p:spPr>
          <a:xfrm rot="13500000">
            <a:off x="6123529" y="3879909"/>
            <a:ext cx="350090" cy="260615"/>
          </a:xfrm>
          <a:prstGeom prst="rightArrow">
            <a:avLst/>
          </a:prstGeom>
          <a:solidFill>
            <a:srgbClr val="FF993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anose="02040502050505030304" pitchFamily="18" charset="0"/>
            </a:endParaRPr>
          </a:p>
        </p:txBody>
      </p:sp>
      <p:sp>
        <p:nvSpPr>
          <p:cNvPr id="57" name="文本框 56"/>
          <p:cNvSpPr txBox="1"/>
          <p:nvPr/>
        </p:nvSpPr>
        <p:spPr>
          <a:xfrm>
            <a:off x="1580656" y="4357436"/>
            <a:ext cx="1084027" cy="523220"/>
          </a:xfrm>
          <a:prstGeom prst="rect">
            <a:avLst/>
          </a:prstGeom>
          <a:noFill/>
        </p:spPr>
        <p:txBody>
          <a:bodyPr wrap="square" rtlCol="0">
            <a:spAutoFit/>
          </a:bodyPr>
          <a:lstStyle/>
          <a:p>
            <a:r>
              <a:rPr lang="en-US" altLang="zh-CN" sz="2800" dirty="0">
                <a:latin typeface="Palatino Linotype" panose="02040502050505030304" pitchFamily="18" charset="0"/>
                <a:cs typeface="Times New Roman" panose="02020603050405020304" pitchFamily="18" charset="0"/>
              </a:rPr>
              <a:t>x</a:t>
            </a:r>
            <a:endParaRPr lang="zh-CN" altLang="en-US" sz="2800" dirty="0">
              <a:latin typeface="Palatino Linotype" panose="02040502050505030304" pitchFamily="18" charset="0"/>
              <a:cs typeface="Times New Roman" panose="02020603050405020304" pitchFamily="18" charset="0"/>
            </a:endParaRPr>
          </a:p>
        </p:txBody>
      </p:sp>
      <p:sp>
        <p:nvSpPr>
          <p:cNvPr id="58" name="文本框 57"/>
          <p:cNvSpPr txBox="1"/>
          <p:nvPr/>
        </p:nvSpPr>
        <p:spPr>
          <a:xfrm>
            <a:off x="6853592" y="5338353"/>
            <a:ext cx="1133499" cy="523220"/>
          </a:xfrm>
          <a:prstGeom prst="rect">
            <a:avLst/>
          </a:prstGeom>
          <a:noFill/>
        </p:spPr>
        <p:txBody>
          <a:bodyPr wrap="square" rtlCol="0">
            <a:spAutoFit/>
          </a:bodyPr>
          <a:lstStyle/>
          <a:p>
            <a:r>
              <a:rPr lang="en-US" altLang="zh-CN" sz="2800" dirty="0">
                <a:latin typeface="Palatino Linotype" panose="02040502050505030304" pitchFamily="18" charset="0"/>
                <a:cs typeface="Times New Roman" panose="02020603050405020304" pitchFamily="18" charset="0"/>
              </a:rPr>
              <a:t>z</a:t>
            </a:r>
            <a:endParaRPr lang="zh-CN" altLang="en-US" sz="2800" dirty="0">
              <a:latin typeface="Palatino Linotype" panose="02040502050505030304" pitchFamily="18" charset="0"/>
              <a:cs typeface="Times New Roman" panose="02020603050405020304" pitchFamily="18" charset="0"/>
            </a:endParaRPr>
          </a:p>
        </p:txBody>
      </p:sp>
      <p:sp>
        <p:nvSpPr>
          <p:cNvPr id="59" name="文本框 58"/>
          <p:cNvSpPr txBox="1"/>
          <p:nvPr/>
        </p:nvSpPr>
        <p:spPr>
          <a:xfrm>
            <a:off x="7231921" y="2445921"/>
            <a:ext cx="1084027" cy="523220"/>
          </a:xfrm>
          <a:prstGeom prst="rect">
            <a:avLst/>
          </a:prstGeom>
          <a:noFill/>
        </p:spPr>
        <p:txBody>
          <a:bodyPr wrap="square" rtlCol="0">
            <a:spAutoFit/>
          </a:bodyPr>
          <a:lstStyle/>
          <a:p>
            <a:r>
              <a:rPr lang="en-US" altLang="zh-CN" sz="2800" dirty="0">
                <a:latin typeface="Palatino Linotype" panose="02040502050505030304" pitchFamily="18" charset="0"/>
                <a:cs typeface="Times New Roman" panose="02020603050405020304" pitchFamily="18" charset="0"/>
              </a:rPr>
              <a:t>y</a:t>
            </a:r>
            <a:endParaRPr lang="zh-CN" altLang="en-US" sz="2800" dirty="0">
              <a:latin typeface="Palatino Linotype" panose="02040502050505030304" pitchFamily="18" charset="0"/>
              <a:cs typeface="Times New Roman" panose="02020603050405020304" pitchFamily="18" charset="0"/>
            </a:endParaRPr>
          </a:p>
        </p:txBody>
      </p:sp>
      <p:sp>
        <p:nvSpPr>
          <p:cNvPr id="60" name="文本框 59"/>
          <p:cNvSpPr txBox="1"/>
          <p:nvPr/>
        </p:nvSpPr>
        <p:spPr>
          <a:xfrm>
            <a:off x="6369435" y="3679574"/>
            <a:ext cx="303822" cy="523220"/>
          </a:xfrm>
          <a:prstGeom prst="rect">
            <a:avLst/>
          </a:prstGeom>
          <a:noFill/>
        </p:spPr>
        <p:txBody>
          <a:bodyPr wrap="square" rtlCol="0">
            <a:spAutoFit/>
          </a:bodyPr>
          <a:lstStyle/>
          <a:p>
            <a:r>
              <a:rPr lang="en-US" altLang="zh-CN" sz="2800" dirty="0">
                <a:latin typeface="Palatino Linotype" panose="02040502050505030304" pitchFamily="18" charset="0"/>
                <a:cs typeface="Times New Roman" panose="02020603050405020304" pitchFamily="18" charset="0"/>
              </a:rPr>
              <a:t>U</a:t>
            </a:r>
            <a:endParaRPr lang="zh-CN" altLang="en-US" sz="2800" dirty="0">
              <a:latin typeface="Palatino Linotype" panose="02040502050505030304" pitchFamily="18" charset="0"/>
              <a:cs typeface="Times New Roman" panose="02020603050405020304" pitchFamily="18" charset="0"/>
            </a:endParaRPr>
          </a:p>
        </p:txBody>
      </p:sp>
      <p:sp>
        <p:nvSpPr>
          <p:cNvPr id="61" name="文本框 65"/>
          <p:cNvSpPr txBox="1"/>
          <p:nvPr/>
        </p:nvSpPr>
        <p:spPr>
          <a:xfrm>
            <a:off x="6031324" y="1907948"/>
            <a:ext cx="1084027"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latin typeface="Palatino Linotype" panose="02040502050505030304" pitchFamily="18" charset="0"/>
                <a:cs typeface="Times New Roman" panose="02020603050405020304" pitchFamily="18" charset="0"/>
              </a:rPr>
              <a:t>W</a:t>
            </a:r>
            <a:endParaRPr lang="zh-CN" altLang="en-US" sz="2800" dirty="0">
              <a:latin typeface="Palatino Linotype" panose="0204050205050503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文本框 61"/>
              <p:cNvSpPr txBox="1"/>
              <p:nvPr/>
            </p:nvSpPr>
            <p:spPr>
              <a:xfrm>
                <a:off x="2591709" y="2469570"/>
                <a:ext cx="298602" cy="4678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1</m:t>
                              </m:r>
                            </m:sub>
                          </m:sSub>
                        </m:sub>
                      </m:sSub>
                    </m:oMath>
                  </m:oMathPara>
                </a14:m>
                <a:endParaRPr lang="zh-CN" altLang="en-US" sz="2800" dirty="0">
                  <a:latin typeface="Palatino Linotype" panose="02040502050505030304" pitchFamily="18" charset="0"/>
                </a:endParaRPr>
              </a:p>
            </p:txBody>
          </p:sp>
        </mc:Choice>
        <mc:Fallback xmlns="">
          <p:sp>
            <p:nvSpPr>
              <p:cNvPr id="62" name="文本框 61"/>
              <p:cNvSpPr txBox="1">
                <a:spLocks noRot="1" noChangeAspect="1" noMove="1" noResize="1" noEditPoints="1" noAdjustHandles="1" noChangeArrowheads="1" noChangeShapeType="1" noTextEdit="1"/>
              </p:cNvSpPr>
              <p:nvPr/>
            </p:nvSpPr>
            <p:spPr>
              <a:xfrm>
                <a:off x="2591709" y="2469570"/>
                <a:ext cx="298602" cy="467885"/>
              </a:xfrm>
              <a:prstGeom prst="rect">
                <a:avLst/>
              </a:prstGeom>
              <a:blipFill>
                <a:blip r:embed="rId5"/>
                <a:stretch>
                  <a:fillRect r="-306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3697143" y="2445097"/>
                <a:ext cx="298602" cy="4678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2</m:t>
                              </m:r>
                            </m:sub>
                          </m:sSub>
                        </m:sub>
                      </m:sSub>
                    </m:oMath>
                  </m:oMathPara>
                </a14:m>
                <a:endParaRPr lang="zh-CN" altLang="en-US" sz="2800" dirty="0">
                  <a:latin typeface="Palatino Linotype" panose="02040502050505030304" pitchFamily="18" charset="0"/>
                </a:endParaRPr>
              </a:p>
            </p:txBody>
          </p:sp>
        </mc:Choice>
        <mc:Fallback xmlns="">
          <p:sp>
            <p:nvSpPr>
              <p:cNvPr id="63" name="文本框 62"/>
              <p:cNvSpPr txBox="1">
                <a:spLocks noRot="1" noChangeAspect="1" noMove="1" noResize="1" noEditPoints="1" noAdjustHandles="1" noChangeArrowheads="1" noChangeShapeType="1" noTextEdit="1"/>
              </p:cNvSpPr>
              <p:nvPr/>
            </p:nvSpPr>
            <p:spPr>
              <a:xfrm>
                <a:off x="3697143" y="2445097"/>
                <a:ext cx="298602" cy="467885"/>
              </a:xfrm>
              <a:prstGeom prst="rect">
                <a:avLst/>
              </a:prstGeom>
              <a:blipFill>
                <a:blip r:embed="rId6"/>
                <a:stretch>
                  <a:fillRect r="-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p:cNvSpPr txBox="1"/>
              <p:nvPr/>
            </p:nvSpPr>
            <p:spPr>
              <a:xfrm>
                <a:off x="5591110" y="1967933"/>
                <a:ext cx="298602" cy="51257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𝑝</m:t>
                              </m:r>
                            </m:sub>
                          </m:sSub>
                        </m:sub>
                      </m:sSub>
                    </m:oMath>
                  </m:oMathPara>
                </a14:m>
                <a:endParaRPr lang="zh-CN" altLang="en-US" sz="2800" dirty="0">
                  <a:latin typeface="Palatino Linotype" panose="02040502050505030304" pitchFamily="18" charset="0"/>
                </a:endParaRPr>
              </a:p>
            </p:txBody>
          </p:sp>
        </mc:Choice>
        <mc:Fallback xmlns="">
          <p:sp>
            <p:nvSpPr>
              <p:cNvPr id="64" name="文本框 63"/>
              <p:cNvSpPr txBox="1">
                <a:spLocks noRot="1" noChangeAspect="1" noMove="1" noResize="1" noEditPoints="1" noAdjustHandles="1" noChangeArrowheads="1" noChangeShapeType="1" noTextEdit="1"/>
              </p:cNvSpPr>
              <p:nvPr/>
            </p:nvSpPr>
            <p:spPr>
              <a:xfrm>
                <a:off x="5591110" y="1967933"/>
                <a:ext cx="298602" cy="512576"/>
              </a:xfrm>
              <a:prstGeom prst="rect">
                <a:avLst/>
              </a:prstGeom>
              <a:blipFill>
                <a:blip r:embed="rId7"/>
                <a:stretch>
                  <a:fillRect r="-367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7118002" y="3575722"/>
                <a:ext cx="867603" cy="55643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280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𝑣</m:t>
                          </m:r>
                        </m:e>
                        <m:sub>
                          <m:r>
                            <a:rPr lang="en-US" altLang="zh-CN" sz="2800" b="0" i="1" smtClean="0">
                              <a:latin typeface="Cambria Math" panose="02040503050406030204" pitchFamily="18" charset="0"/>
                              <a:cs typeface="Times New Roman" panose="02020603050405020304" pitchFamily="18" charset="0"/>
                            </a:rPr>
                            <m:t>𝑝</m:t>
                          </m:r>
                        </m:sub>
                      </m:sSub>
                    </m:oMath>
                  </m:oMathPara>
                </a14:m>
                <a:endParaRPr lang="zh-CN" altLang="en-US" sz="2800" dirty="0">
                  <a:latin typeface="Palatino Linotype" panose="02040502050505030304" pitchFamily="18" charset="0"/>
                  <a:cs typeface="Times New Roman" panose="02020603050405020304" pitchFamily="18" charset="0"/>
                </a:endParaRPr>
              </a:p>
            </p:txBody>
          </p:sp>
        </mc:Choice>
        <mc:Fallback xmlns="">
          <p:sp>
            <p:nvSpPr>
              <p:cNvPr id="65" name="文本框 64"/>
              <p:cNvSpPr txBox="1">
                <a:spLocks noRot="1" noChangeAspect="1" noMove="1" noResize="1" noEditPoints="1" noAdjustHandles="1" noChangeArrowheads="1" noChangeShapeType="1" noTextEdit="1"/>
              </p:cNvSpPr>
              <p:nvPr/>
            </p:nvSpPr>
            <p:spPr>
              <a:xfrm>
                <a:off x="7118002" y="3575722"/>
                <a:ext cx="867603" cy="556434"/>
              </a:xfrm>
              <a:prstGeom prst="rect">
                <a:avLst/>
              </a:prstGeom>
              <a:blipFill>
                <a:blip r:embed="rId8"/>
                <a:stretch>
                  <a:fillRect/>
                </a:stretch>
              </a:blipFill>
            </p:spPr>
            <p:txBody>
              <a:bodyPr/>
              <a:lstStyle/>
              <a:p>
                <a:r>
                  <a:rPr lang="zh-CN" altLang="en-US">
                    <a:noFill/>
                  </a:rPr>
                  <a:t> </a:t>
                </a:r>
              </a:p>
            </p:txBody>
          </p:sp>
        </mc:Fallback>
      </mc:AlternateContent>
      <p:sp>
        <p:nvSpPr>
          <p:cNvPr id="66" name="左大括号 65"/>
          <p:cNvSpPr/>
          <p:nvPr/>
        </p:nvSpPr>
        <p:spPr>
          <a:xfrm rot="16200000">
            <a:off x="4083145" y="3524689"/>
            <a:ext cx="169872" cy="3647554"/>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Palatino Linotype" panose="02040502050505030304" pitchFamily="18" charset="0"/>
            </a:endParaRPr>
          </a:p>
        </p:txBody>
      </p:sp>
      <mc:AlternateContent xmlns:mc="http://schemas.openxmlformats.org/markup-compatibility/2006" xmlns:a14="http://schemas.microsoft.com/office/drawing/2010/main">
        <mc:Choice Requires="a14">
          <p:sp>
            <p:nvSpPr>
              <p:cNvPr id="67" name="文本框 66"/>
              <p:cNvSpPr txBox="1"/>
              <p:nvPr/>
            </p:nvSpPr>
            <p:spPr>
              <a:xfrm>
                <a:off x="4098398" y="5556430"/>
                <a:ext cx="135366"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rPr>
                        <m:t>𝜃</m:t>
                      </m:r>
                    </m:oMath>
                  </m:oMathPara>
                </a14:m>
                <a:endParaRPr lang="zh-CN" altLang="en-US" sz="3200" dirty="0">
                  <a:latin typeface="Palatino Linotype" panose="02040502050505030304" pitchFamily="18" charset="0"/>
                </a:endParaRPr>
              </a:p>
            </p:txBody>
          </p:sp>
        </mc:Choice>
        <mc:Fallback xmlns="">
          <p:sp>
            <p:nvSpPr>
              <p:cNvPr id="67" name="文本框 66"/>
              <p:cNvSpPr txBox="1">
                <a:spLocks noRot="1" noChangeAspect="1" noMove="1" noResize="1" noEditPoints="1" noAdjustHandles="1" noChangeArrowheads="1" noChangeShapeType="1" noTextEdit="1"/>
              </p:cNvSpPr>
              <p:nvPr/>
            </p:nvSpPr>
            <p:spPr>
              <a:xfrm>
                <a:off x="4098398" y="5556430"/>
                <a:ext cx="135366" cy="492443"/>
              </a:xfrm>
              <a:prstGeom prst="rect">
                <a:avLst/>
              </a:prstGeom>
              <a:blipFill>
                <a:blip r:embed="rId9"/>
                <a:stretch>
                  <a:fillRect r="-52174"/>
                </a:stretch>
              </a:blipFill>
            </p:spPr>
            <p:txBody>
              <a:bodyPr/>
              <a:lstStyle/>
              <a:p>
                <a:r>
                  <a:rPr lang="zh-CN" altLang="en-US">
                    <a:noFill/>
                  </a:rPr>
                  <a:t> </a:t>
                </a:r>
              </a:p>
            </p:txBody>
          </p:sp>
        </mc:Fallback>
      </mc:AlternateContent>
      <p:sp>
        <p:nvSpPr>
          <p:cNvPr id="68" name="矩形 67"/>
          <p:cNvSpPr/>
          <p:nvPr/>
        </p:nvSpPr>
        <p:spPr bwMode="auto">
          <a:xfrm>
            <a:off x="6927875" y="4496090"/>
            <a:ext cx="296278" cy="293686"/>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Palatino Linotype" panose="02040502050505030304" pitchFamily="18" charset="0"/>
            </a:endParaRPr>
          </a:p>
        </p:txBody>
      </p:sp>
      <p:sp>
        <p:nvSpPr>
          <p:cNvPr id="69" name="矩形 68"/>
          <p:cNvSpPr/>
          <p:nvPr/>
        </p:nvSpPr>
        <p:spPr bwMode="auto">
          <a:xfrm>
            <a:off x="7155682" y="5079287"/>
            <a:ext cx="296278" cy="293686"/>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Palatino Linotype" panose="02040502050505030304" pitchFamily="18" charset="0"/>
            </a:endParaRPr>
          </a:p>
        </p:txBody>
      </p:sp>
      <p:sp>
        <p:nvSpPr>
          <p:cNvPr id="72" name="矩形 71"/>
          <p:cNvSpPr/>
          <p:nvPr/>
        </p:nvSpPr>
        <p:spPr bwMode="auto">
          <a:xfrm>
            <a:off x="6667640" y="4223571"/>
            <a:ext cx="296278" cy="293686"/>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Palatino Linotype" panose="02040502050505030304" pitchFamily="18" charset="0"/>
            </a:endParaRPr>
          </a:p>
        </p:txBody>
      </p:sp>
      <p:sp>
        <p:nvSpPr>
          <p:cNvPr id="73" name="矩形 72"/>
          <p:cNvSpPr/>
          <p:nvPr/>
        </p:nvSpPr>
        <p:spPr bwMode="auto">
          <a:xfrm>
            <a:off x="6939685" y="5079287"/>
            <a:ext cx="296278" cy="293686"/>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Palatino Linotype" panose="02040502050505030304" pitchFamily="18" charset="0"/>
            </a:endParaRPr>
          </a:p>
        </p:txBody>
      </p:sp>
      <p:sp>
        <p:nvSpPr>
          <p:cNvPr id="70" name="矩形 69">
            <a:extLst>
              <a:ext uri="{FF2B5EF4-FFF2-40B4-BE49-F238E27FC236}">
                <a16:creationId xmlns:a16="http://schemas.microsoft.com/office/drawing/2014/main" id="{645DD051-CD28-4135-8E99-1BFC45F4B60C}"/>
              </a:ext>
            </a:extLst>
          </p:cNvPr>
          <p:cNvSpPr/>
          <p:nvPr/>
        </p:nvSpPr>
        <p:spPr>
          <a:xfrm>
            <a:off x="-468560" y="-44454"/>
            <a:ext cx="6516724" cy="338554"/>
          </a:xfrm>
          <a:prstGeom prst="rect">
            <a:avLst/>
          </a:prstGeom>
        </p:spPr>
        <p:txBody>
          <a:bodyPr wrap="square">
            <a:spAutoFit/>
          </a:bodyPr>
          <a:lstStyle/>
          <a:p>
            <a:pPr lvl="1"/>
            <a:r>
              <a:rPr lang="en-US" altLang="zh-CN" sz="1600"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Learning with fixed model reuse strategy</a:t>
            </a:r>
          </a:p>
        </p:txBody>
      </p:sp>
    </p:spTree>
    <p:extLst>
      <p:ext uri="{BB962C8B-B14F-4D97-AF65-F5344CB8AC3E}">
        <p14:creationId xmlns:p14="http://schemas.microsoft.com/office/powerpoint/2010/main" val="139063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childTnLst>
                          </p:cTn>
                        </p:par>
                        <p:par>
                          <p:cTn id="11" fill="hold">
                            <p:stCondLst>
                              <p:cond delay="500"/>
                            </p:stCondLst>
                            <p:childTnLst>
                              <p:par>
                                <p:cTn id="12" presetID="9" presetClass="exit" presetSubtype="0" fill="hold" grpId="0" nodeType="afterEffect">
                                  <p:stCondLst>
                                    <p:cond delay="0"/>
                                  </p:stCondLst>
                                  <p:childTnLst>
                                    <p:animEffect transition="out" filter="dissolve">
                                      <p:cBhvr>
                                        <p:cTn id="13" dur="500"/>
                                        <p:tgtEl>
                                          <p:spTgt spid="56"/>
                                        </p:tgtEl>
                                      </p:cBhvr>
                                    </p:animEffect>
                                    <p:set>
                                      <p:cBhvr>
                                        <p:cTn id="14" dur="1" fill="hold">
                                          <p:stCondLst>
                                            <p:cond delay="499"/>
                                          </p:stCondLst>
                                        </p:cTn>
                                        <p:tgtEl>
                                          <p:spTgt spid="56"/>
                                        </p:tgtEl>
                                        <p:attrNameLst>
                                          <p:attrName>style.visibility</p:attrName>
                                        </p:attrNameLst>
                                      </p:cBhvr>
                                      <p:to>
                                        <p:strVal val="hidden"/>
                                      </p:to>
                                    </p:set>
                                  </p:childTnLst>
                                </p:cTn>
                              </p:par>
                              <p:par>
                                <p:cTn id="15" presetID="9" presetClass="exit" presetSubtype="0" fill="hold" grpId="0" nodeType="withEffect">
                                  <p:stCondLst>
                                    <p:cond delay="0"/>
                                  </p:stCondLst>
                                  <p:childTnLst>
                                    <p:animEffect transition="out" filter="dissolve">
                                      <p:cBhvr>
                                        <p:cTn id="16" dur="500"/>
                                        <p:tgtEl>
                                          <p:spTgt spid="60"/>
                                        </p:tgtEl>
                                      </p:cBhvr>
                                    </p:animEffect>
                                    <p:set>
                                      <p:cBhvr>
                                        <p:cTn id="17" dur="1" fill="hold">
                                          <p:stCondLst>
                                            <p:cond delay="499"/>
                                          </p:stCondLst>
                                        </p:cTn>
                                        <p:tgtEl>
                                          <p:spTgt spid="60"/>
                                        </p:tgtEl>
                                        <p:attrNameLst>
                                          <p:attrName>style.visibility</p:attrName>
                                        </p:attrNameLst>
                                      </p:cBhvr>
                                      <p:to>
                                        <p:strVal val="hidden"/>
                                      </p:to>
                                    </p:set>
                                  </p:childTnLst>
                                </p:cTn>
                              </p:par>
                              <p:par>
                                <p:cTn id="18" presetID="9" presetClass="exit" presetSubtype="0" fill="hold" grpId="0" nodeType="withEffect">
                                  <p:stCondLst>
                                    <p:cond delay="0"/>
                                  </p:stCondLst>
                                  <p:childTnLst>
                                    <p:animEffect transition="out" filter="dissolve">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65"/>
                                        </p:tgtEl>
                                      </p:cBhvr>
                                    </p:animEffect>
                                    <p:set>
                                      <p:cBhvr>
                                        <p:cTn id="23" dur="1" fill="hold">
                                          <p:stCondLst>
                                            <p:cond delay="499"/>
                                          </p:stCondLst>
                                        </p:cTn>
                                        <p:tgtEl>
                                          <p:spTgt spid="65"/>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72"/>
                                        </p:tgtEl>
                                      </p:cBhvr>
                                    </p:animEffect>
                                    <p:set>
                                      <p:cBhvr>
                                        <p:cTn id="26" dur="1" fill="hold">
                                          <p:stCondLst>
                                            <p:cond delay="499"/>
                                          </p:stCondLst>
                                        </p:cTn>
                                        <p:tgtEl>
                                          <p:spTgt spid="72"/>
                                        </p:tgtEl>
                                        <p:attrNameLst>
                                          <p:attrName>style.visibility</p:attrName>
                                        </p:attrNameLst>
                                      </p:cBhvr>
                                      <p:to>
                                        <p:strVal val="hidden"/>
                                      </p:to>
                                    </p:set>
                                  </p:childTnLst>
                                </p:cTn>
                              </p:par>
                              <p:par>
                                <p:cTn id="27" presetID="9" presetClass="exit" presetSubtype="0" fill="hold" grpId="1" nodeType="withEffect">
                                  <p:stCondLst>
                                    <p:cond delay="0"/>
                                  </p:stCondLst>
                                  <p:childTnLst>
                                    <p:animEffect transition="out" filter="dissolve">
                                      <p:cBhvr>
                                        <p:cTn id="28" dur="500"/>
                                        <p:tgtEl>
                                          <p:spTgt spid="68"/>
                                        </p:tgtEl>
                                      </p:cBhvr>
                                    </p:animEffect>
                                    <p:set>
                                      <p:cBhvr>
                                        <p:cTn id="29" dur="1" fill="hold">
                                          <p:stCondLst>
                                            <p:cond delay="499"/>
                                          </p:stCondLst>
                                        </p:cTn>
                                        <p:tgtEl>
                                          <p:spTgt spid="68"/>
                                        </p:tgtEl>
                                        <p:attrNameLst>
                                          <p:attrName>style.visibility</p:attrName>
                                        </p:attrNameLst>
                                      </p:cBhvr>
                                      <p:to>
                                        <p:strVal val="hidden"/>
                                      </p:to>
                                    </p:set>
                                  </p:childTnLst>
                                </p:cTn>
                              </p:par>
                              <p:par>
                                <p:cTn id="30" presetID="9" presetClass="exit" presetSubtype="0" fill="hold" grpId="0" nodeType="withEffect">
                                  <p:stCondLst>
                                    <p:cond delay="0"/>
                                  </p:stCondLst>
                                  <p:childTnLst>
                                    <p:animEffect transition="out" filter="dissolve">
                                      <p:cBhvr>
                                        <p:cTn id="31" dur="500"/>
                                        <p:tgtEl>
                                          <p:spTgt spid="73"/>
                                        </p:tgtEl>
                                      </p:cBhvr>
                                    </p:animEffect>
                                    <p:set>
                                      <p:cBhvr>
                                        <p:cTn id="32" dur="1" fill="hold">
                                          <p:stCondLst>
                                            <p:cond delay="499"/>
                                          </p:stCondLst>
                                        </p:cTn>
                                        <p:tgtEl>
                                          <p:spTgt spid="73"/>
                                        </p:tgtEl>
                                        <p:attrNameLst>
                                          <p:attrName>style.visibility</p:attrName>
                                        </p:attrNameLst>
                                      </p:cBhvr>
                                      <p:to>
                                        <p:strVal val="hidden"/>
                                      </p:to>
                                    </p:set>
                                  </p:childTnLst>
                                </p:cTn>
                              </p:par>
                              <p:par>
                                <p:cTn id="33" presetID="9" presetClass="exit" presetSubtype="0" fill="hold" grpId="1" nodeType="withEffect">
                                  <p:stCondLst>
                                    <p:cond delay="0"/>
                                  </p:stCondLst>
                                  <p:childTnLst>
                                    <p:animEffect transition="out" filter="dissolve">
                                      <p:cBhvr>
                                        <p:cTn id="34" dur="500"/>
                                        <p:tgtEl>
                                          <p:spTgt spid="69"/>
                                        </p:tgtEl>
                                      </p:cBhvr>
                                    </p:animEffect>
                                    <p:set>
                                      <p:cBhvr>
                                        <p:cTn id="35" dur="1" fill="hold">
                                          <p:stCondLst>
                                            <p:cond delay="499"/>
                                          </p:stCondLst>
                                        </p:cTn>
                                        <p:tgtEl>
                                          <p:spTgt spid="69"/>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par>
                                <p:cTn id="39" presetID="9" presetClass="exit" presetSubtype="0" fill="hold" grpId="0" nodeType="withEffect">
                                  <p:stCondLst>
                                    <p:cond delay="0"/>
                                  </p:stCondLst>
                                  <p:childTnLst>
                                    <p:animEffect transition="out" filter="dissolve">
                                      <p:cBhvr>
                                        <p:cTn id="40" dur="500"/>
                                        <p:tgtEl>
                                          <p:spTgt spid="58"/>
                                        </p:tgtEl>
                                      </p:cBhvr>
                                    </p:animEffect>
                                    <p:set>
                                      <p:cBhvr>
                                        <p:cTn id="41"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6" grpId="0" animBg="1"/>
      <p:bldP spid="58" grpId="0"/>
      <p:bldP spid="60" grpId="0"/>
      <p:bldP spid="65" grpId="0"/>
      <p:bldP spid="68" grpId="0" animBg="1"/>
      <p:bldP spid="68" grpId="1" animBg="1"/>
      <p:bldP spid="69" grpId="0" animBg="1"/>
      <p:bldP spid="69" grpId="1" animBg="1"/>
      <p:bldP spid="72" grpId="0" animBg="1"/>
      <p:bldP spid="7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Line 6"/>
          <p:cNvSpPr>
            <a:spLocks noChangeShapeType="1"/>
          </p:cNvSpPr>
          <p:nvPr/>
        </p:nvSpPr>
        <p:spPr bwMode="auto">
          <a:xfrm>
            <a:off x="250825" y="6381750"/>
            <a:ext cx="8642350"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 name="标题 1"/>
          <p:cNvSpPr>
            <a:spLocks noGrp="1"/>
          </p:cNvSpPr>
          <p:nvPr>
            <p:ph type="title"/>
          </p:nvPr>
        </p:nvSpPr>
        <p:spPr>
          <a:xfrm>
            <a:off x="123825" y="216970"/>
            <a:ext cx="7849127" cy="730250"/>
          </a:xfrm>
        </p:spPr>
        <p:txBody>
          <a:bodyPr/>
          <a:lstStyle/>
          <a:p>
            <a:r>
              <a:rPr lang="en-US" altLang="zh-CN" sz="3200" dirty="0">
                <a:latin typeface="Times New Roman" panose="02020603050405020304" pitchFamily="18" charset="0"/>
                <a:cs typeface="Times New Roman" panose="02020603050405020304" pitchFamily="18" charset="0"/>
              </a:rPr>
              <a:t>Image Classification</a:t>
            </a:r>
            <a:endParaRPr lang="zh-CN" altLang="en-US" sz="3200"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1116048" y="1413028"/>
            <a:ext cx="6442482" cy="3949205"/>
          </a:xfrm>
          <a:prstGeom prst="rect">
            <a:avLst/>
          </a:prstGeom>
        </p:spPr>
      </p:pic>
      <p:cxnSp>
        <p:nvCxnSpPr>
          <p:cNvPr id="10" name="直接连接符 9"/>
          <p:cNvCxnSpPr/>
          <p:nvPr/>
        </p:nvCxnSpPr>
        <p:spPr bwMode="auto">
          <a:xfrm>
            <a:off x="1404044" y="4004992"/>
            <a:ext cx="2375967"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20" name="直接连接符 19"/>
          <p:cNvCxnSpPr/>
          <p:nvPr/>
        </p:nvCxnSpPr>
        <p:spPr bwMode="auto">
          <a:xfrm>
            <a:off x="1404044" y="4292988"/>
            <a:ext cx="2861246"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22" name="直接连接符 21"/>
          <p:cNvCxnSpPr/>
          <p:nvPr/>
        </p:nvCxnSpPr>
        <p:spPr bwMode="auto">
          <a:xfrm>
            <a:off x="1404044" y="4508985"/>
            <a:ext cx="3437238"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24" name="直接连接符 23"/>
          <p:cNvCxnSpPr/>
          <p:nvPr/>
        </p:nvCxnSpPr>
        <p:spPr bwMode="auto">
          <a:xfrm>
            <a:off x="1404044" y="4796981"/>
            <a:ext cx="215997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
        <p:nvSpPr>
          <p:cNvPr id="11" name="圆角矩形 8"/>
          <p:cNvSpPr>
            <a:spLocks noChangeArrowheads="1"/>
          </p:cNvSpPr>
          <p:nvPr/>
        </p:nvSpPr>
        <p:spPr bwMode="auto">
          <a:xfrm>
            <a:off x="521463" y="5406407"/>
            <a:ext cx="8101074" cy="893851"/>
          </a:xfrm>
          <a:prstGeom prst="roundRect">
            <a:avLst>
              <a:gd name="adj" fmla="val 16667"/>
            </a:avLst>
          </a:prstGeom>
          <a:solidFill>
            <a:srgbClr val="3366FF">
              <a:alpha val="41960"/>
            </a:srgbClr>
          </a:solidFill>
          <a:ln w="25400">
            <a:noFill/>
            <a:round/>
            <a:headEnd/>
            <a:tailEnd/>
          </a:ln>
        </p:spPr>
        <p:txBody>
          <a:bodyPr lIns="90170" tIns="46990" rIns="90170" bIns="46990" anchor="ctr"/>
          <a:lstStyle>
            <a:lvl1pPr>
              <a:spcBef>
                <a:spcPct val="20000"/>
              </a:spcBef>
              <a:buFont typeface="Arial" panose="020B0604020202020204" pitchFamily="34" charset="0"/>
              <a:buChar char="•"/>
              <a:defRPr sz="3200">
                <a:solidFill>
                  <a:schemeClr val="tx1"/>
                </a:solidFill>
                <a:latin typeface="Helvetica Neue" charset="0"/>
                <a:ea typeface="微软雅黑" panose="020B0503020204020204" pitchFamily="34" charset="-122"/>
                <a:sym typeface="Helvetica Neue" charset="0"/>
              </a:defRPr>
            </a:lvl1pPr>
            <a:lvl2pPr marL="742950" indent="-285750">
              <a:spcBef>
                <a:spcPct val="20000"/>
              </a:spcBef>
              <a:buFont typeface="Arial" panose="020B0604020202020204" pitchFamily="34" charset="0"/>
              <a:buChar char="–"/>
              <a:defRPr sz="2800">
                <a:solidFill>
                  <a:schemeClr val="tx1"/>
                </a:solidFill>
                <a:latin typeface="Helvetica Neue" charset="0"/>
                <a:ea typeface="微软雅黑" panose="020B0503020204020204" pitchFamily="34" charset="-122"/>
                <a:sym typeface="Helvetica Neue" charset="0"/>
              </a:defRPr>
            </a:lvl2pPr>
            <a:lvl3pPr marL="1143000" indent="-228600">
              <a:spcBef>
                <a:spcPct val="20000"/>
              </a:spcBef>
              <a:buFont typeface="Arial" panose="020B0604020202020204" pitchFamily="34" charset="0"/>
              <a:buChar char="•"/>
              <a:defRPr sz="2400">
                <a:solidFill>
                  <a:schemeClr val="tx1"/>
                </a:solidFill>
                <a:latin typeface="Helvetica Neue" charset="0"/>
                <a:ea typeface="微软雅黑" panose="020B0503020204020204" pitchFamily="34" charset="-122"/>
                <a:sym typeface="Helvetica Neue" charset="0"/>
              </a:defRPr>
            </a:lvl3pPr>
            <a:lvl4pPr marL="16002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4pPr>
            <a:lvl5pPr marL="20574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9pPr>
          </a:lstStyle>
          <a:p>
            <a:pPr eaLnBrk="1" hangingPunct="1">
              <a:spcBef>
                <a:spcPct val="0"/>
              </a:spcBef>
              <a:buFont typeface="Arial" panose="020B0604020202020204" pitchFamily="34" charset="0"/>
              <a:buNone/>
            </a:pPr>
            <a:r>
              <a:rPr lang="en-US" altLang="zh-CN" sz="2400" b="1" dirty="0">
                <a:latin typeface="Palatino Linotype" panose="02040502050505030304" pitchFamily="18" charset="0"/>
                <a:ea typeface="宋体" panose="02010600030101010101" pitchFamily="2" charset="-122"/>
                <a:cs typeface="Times New Roman" panose="02020603050405020304" pitchFamily="18" charset="0"/>
                <a:sym typeface="Palatino Linotype" panose="02040502050505030304" pitchFamily="18" charset="0"/>
              </a:rPr>
              <a:t>Our approach achieves the 1</a:t>
            </a:r>
            <a:r>
              <a:rPr lang="en-US" altLang="zh-CN" sz="2400" b="1" baseline="30000" dirty="0">
                <a:latin typeface="Palatino Linotype" panose="02040502050505030304" pitchFamily="18" charset="0"/>
                <a:ea typeface="宋体" panose="02010600030101010101" pitchFamily="2" charset="-122"/>
                <a:cs typeface="Times New Roman" panose="02020603050405020304" pitchFamily="18" charset="0"/>
                <a:sym typeface="Palatino Linotype" panose="02040502050505030304" pitchFamily="18" charset="0"/>
              </a:rPr>
              <a:t>st</a:t>
            </a:r>
            <a:r>
              <a:rPr lang="en-US" altLang="zh-CN" sz="2400" b="1" dirty="0">
                <a:latin typeface="Palatino Linotype" panose="02040502050505030304" pitchFamily="18" charset="0"/>
                <a:ea typeface="宋体" panose="02010600030101010101" pitchFamily="2" charset="-122"/>
                <a:cs typeface="Times New Roman" panose="02020603050405020304" pitchFamily="18" charset="0"/>
                <a:sym typeface="Palatino Linotype" panose="02040502050505030304" pitchFamily="18" charset="0"/>
              </a:rPr>
              <a:t>  performance on 2</a:t>
            </a:r>
            <a:r>
              <a:rPr lang="zh-CN" altLang="en-US" sz="2400" b="1" dirty="0">
                <a:latin typeface="Palatino Linotype" panose="02040502050505030304" pitchFamily="18" charset="0"/>
                <a:ea typeface="宋体" panose="02010600030101010101" pitchFamily="2" charset="-122"/>
                <a:cs typeface="Times New Roman" panose="02020603050405020304" pitchFamily="18" charset="0"/>
                <a:sym typeface="Palatino Linotype" panose="02040502050505030304" pitchFamily="18" charset="0"/>
              </a:rPr>
              <a:t> </a:t>
            </a:r>
            <a:r>
              <a:rPr lang="en-US" altLang="zh-CN" sz="2400" b="1" dirty="0">
                <a:latin typeface="Palatino Linotype" panose="02040502050505030304" pitchFamily="18" charset="0"/>
                <a:ea typeface="宋体" panose="02010600030101010101" pitchFamily="2" charset="-122"/>
                <a:cs typeface="Times New Roman" panose="02020603050405020304" pitchFamily="18" charset="0"/>
                <a:sym typeface="Palatino Linotype" panose="02040502050505030304" pitchFamily="18" charset="0"/>
              </a:rPr>
              <a:t>multi-class data sets</a:t>
            </a:r>
          </a:p>
        </p:txBody>
      </p:sp>
      <p:sp>
        <p:nvSpPr>
          <p:cNvPr id="12" name="矩形 11">
            <a:extLst>
              <a:ext uri="{FF2B5EF4-FFF2-40B4-BE49-F238E27FC236}">
                <a16:creationId xmlns:a16="http://schemas.microsoft.com/office/drawing/2014/main" id="{43708C91-CD0B-4E17-ADAB-7F8CD1C04FA2}"/>
              </a:ext>
            </a:extLst>
          </p:cNvPr>
          <p:cNvSpPr/>
          <p:nvPr/>
        </p:nvSpPr>
        <p:spPr>
          <a:xfrm>
            <a:off x="-468560" y="-44454"/>
            <a:ext cx="6516724" cy="338554"/>
          </a:xfrm>
          <a:prstGeom prst="rect">
            <a:avLst/>
          </a:prstGeom>
        </p:spPr>
        <p:txBody>
          <a:bodyPr wrap="square">
            <a:spAutoFit/>
          </a:bodyPr>
          <a:lstStyle/>
          <a:p>
            <a:pPr lvl="1"/>
            <a:r>
              <a:rPr lang="en-US" altLang="zh-CN" sz="1600"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Learning with fixed model reuse strategy</a:t>
            </a:r>
          </a:p>
        </p:txBody>
      </p:sp>
    </p:spTree>
    <p:extLst>
      <p:ext uri="{BB962C8B-B14F-4D97-AF65-F5344CB8AC3E}">
        <p14:creationId xmlns:p14="http://schemas.microsoft.com/office/powerpoint/2010/main" val="2426699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a:spcAft>
                <a:spcPts val="0"/>
              </a:spcAft>
              <a:defRPr/>
            </a:pP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研发算法</a:t>
            </a:r>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FedPAN</a:t>
            </a:r>
            <a:endPar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2" name="图片 1"/>
          <p:cNvPicPr>
            <a:picLocks noChangeAspect="1"/>
          </p:cNvPicPr>
          <p:nvPr/>
        </p:nvPicPr>
        <p:blipFill>
          <a:blip r:embed="rId3"/>
          <a:stretch>
            <a:fillRect/>
          </a:stretch>
        </p:blipFill>
        <p:spPr>
          <a:xfrm>
            <a:off x="1403648" y="1340768"/>
            <a:ext cx="5809319" cy="3528392"/>
          </a:xfrm>
          <a:prstGeom prst="rect">
            <a:avLst/>
          </a:prstGeom>
        </p:spPr>
      </p:pic>
      <p:sp>
        <p:nvSpPr>
          <p:cNvPr id="80" name="矩形 79"/>
          <p:cNvSpPr/>
          <p:nvPr/>
        </p:nvSpPr>
        <p:spPr>
          <a:xfrm>
            <a:off x="467544" y="5085184"/>
            <a:ext cx="7920880" cy="1200329"/>
          </a:xfrm>
          <a:prstGeom prst="rect">
            <a:avLst/>
          </a:prstGeom>
        </p:spPr>
        <p:txBody>
          <a:bodyPr wrap="square">
            <a:spAutoFit/>
          </a:bodyPr>
          <a:lstStyle/>
          <a:p>
            <a:r>
              <a:rPr lang="zh-CN" altLang="en-US" sz="1800" b="1" dirty="0">
                <a:ea typeface="楷体" panose="02010609060101010101" pitchFamily="49" charset="-122"/>
                <a:cs typeface="Times New Roman" panose="02020603050405020304" pitchFamily="18" charset="0"/>
              </a:rPr>
              <a:t>左图：</a:t>
            </a:r>
            <a:r>
              <a:rPr lang="zh-CN" altLang="en-US" sz="1800" dirty="0">
                <a:ea typeface="楷体" panose="02010609060101010101" pitchFamily="49" charset="-122"/>
                <a:cs typeface="Times New Roman" panose="02020603050405020304" pitchFamily="18" charset="0"/>
              </a:rPr>
              <a:t>提出“位置相关的神经元”</a:t>
            </a:r>
            <a:r>
              <a:rPr lang="en-US" altLang="zh-CN" sz="1800" dirty="0">
                <a:ea typeface="楷体" panose="02010609060101010101" pitchFamily="49" charset="-122"/>
                <a:cs typeface="Times New Roman" panose="02020603050405020304" pitchFamily="18" charset="0"/>
              </a:rPr>
              <a:t>(Position-Aware Neurons, PANs)</a:t>
            </a:r>
            <a:r>
              <a:rPr lang="zh-CN" altLang="en-US" sz="1800" dirty="0">
                <a:ea typeface="楷体" panose="02010609060101010101" pitchFamily="49" charset="-122"/>
                <a:cs typeface="Times New Roman" panose="02020603050405020304" pitchFamily="18" charset="0"/>
              </a:rPr>
              <a:t>，将其封装为一个“开关”：打开</a:t>
            </a:r>
            <a:r>
              <a:rPr lang="en-US" altLang="zh-CN" sz="1800" dirty="0">
                <a:ea typeface="楷体" panose="02010609060101010101" pitchFamily="49" charset="-122"/>
                <a:cs typeface="Times New Roman" panose="02020603050405020304" pitchFamily="18" charset="0"/>
              </a:rPr>
              <a:t>/</a:t>
            </a:r>
            <a:r>
              <a:rPr lang="zh-CN" altLang="en-US" sz="1800" dirty="0">
                <a:ea typeface="楷体" panose="02010609060101010101" pitchFamily="49" charset="-122"/>
                <a:cs typeface="Times New Roman" panose="02020603050405020304" pitchFamily="18" charset="0"/>
              </a:rPr>
              <a:t>关闭</a:t>
            </a:r>
            <a:r>
              <a:rPr lang="en-US" altLang="zh-CN" sz="1800" dirty="0">
                <a:ea typeface="楷体" panose="02010609060101010101" pitchFamily="49" charset="-122"/>
                <a:cs typeface="Times New Roman" panose="02020603050405020304" pitchFamily="18" charset="0"/>
              </a:rPr>
              <a:t>PANs</a:t>
            </a:r>
            <a:r>
              <a:rPr lang="zh-CN" altLang="en-US" sz="1800" dirty="0">
                <a:ea typeface="楷体" panose="02010609060101010101" pitchFamily="49" charset="-122"/>
                <a:cs typeface="Times New Roman" panose="02020603050405020304" pitchFamily="18" charset="0"/>
              </a:rPr>
              <a:t>，即可禁用</a:t>
            </a:r>
            <a:r>
              <a:rPr lang="en-US" altLang="zh-CN" sz="1800" dirty="0">
                <a:ea typeface="楷体" panose="02010609060101010101" pitchFamily="49" charset="-122"/>
                <a:cs typeface="Times New Roman" panose="02020603050405020304" pitchFamily="18" charset="0"/>
              </a:rPr>
              <a:t>/</a:t>
            </a:r>
            <a:r>
              <a:rPr lang="zh-CN" altLang="en-US" sz="1800" dirty="0">
                <a:ea typeface="楷体" panose="02010609060101010101" pitchFamily="49" charset="-122"/>
                <a:cs typeface="Times New Roman" panose="02020603050405020304" pitchFamily="18" charset="0"/>
              </a:rPr>
              <a:t>启用神经网络的重排不变性</a:t>
            </a:r>
            <a:endParaRPr lang="en-US" altLang="zh-CN" sz="1800" dirty="0">
              <a:ea typeface="楷体" panose="02010609060101010101" pitchFamily="49" charset="-122"/>
              <a:cs typeface="Times New Roman" panose="02020603050405020304" pitchFamily="18" charset="0"/>
            </a:endParaRPr>
          </a:p>
          <a:p>
            <a:endParaRPr lang="en-US" altLang="zh-CN" sz="1800" b="1" dirty="0">
              <a:ea typeface="楷体" panose="02010609060101010101" pitchFamily="49" charset="-122"/>
              <a:cs typeface="Times New Roman" panose="02020603050405020304" pitchFamily="18" charset="0"/>
            </a:endParaRPr>
          </a:p>
          <a:p>
            <a:r>
              <a:rPr lang="zh-CN" altLang="en-US" sz="1800" b="1" dirty="0">
                <a:ea typeface="楷体" panose="02010609060101010101" pitchFamily="49" charset="-122"/>
                <a:cs typeface="Times New Roman" panose="02020603050405020304" pitchFamily="18" charset="0"/>
              </a:rPr>
              <a:t>右图：</a:t>
            </a:r>
            <a:r>
              <a:rPr lang="zh-CN" altLang="en-US" sz="1800" dirty="0">
                <a:ea typeface="楷体" panose="02010609060101010101" pitchFamily="49" charset="-122"/>
                <a:cs typeface="Times New Roman" panose="02020603050405020304" pitchFamily="18" charset="0"/>
              </a:rPr>
              <a:t>将</a:t>
            </a:r>
            <a:r>
              <a:rPr lang="en-US" altLang="zh-CN" sz="1800" dirty="0">
                <a:ea typeface="楷体" panose="02010609060101010101" pitchFamily="49" charset="-122"/>
                <a:cs typeface="Times New Roman" panose="02020603050405020304" pitchFamily="18" charset="0"/>
              </a:rPr>
              <a:t>PANs</a:t>
            </a:r>
            <a:r>
              <a:rPr lang="zh-CN" altLang="en-US" sz="1800" dirty="0">
                <a:ea typeface="楷体" panose="02010609060101010101" pitchFamily="49" charset="-122"/>
                <a:cs typeface="Times New Roman" panose="02020603050405020304" pitchFamily="18" charset="0"/>
              </a:rPr>
              <a:t>应用到分布式训练，客户端上预对齐特征</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150" y="233675"/>
            <a:ext cx="7849127" cy="730250"/>
          </a:xfrm>
        </p:spPr>
        <p:txBody>
          <a:bodyPr/>
          <a:lstStyle/>
          <a:p>
            <a:r>
              <a:rPr lang="en-US" altLang="zh-CN" sz="3200" dirty="0">
                <a:latin typeface="Times New Roman" panose="02020603050405020304" pitchFamily="18" charset="0"/>
                <a:cs typeface="Times New Roman" panose="02020603050405020304" pitchFamily="18" charset="0"/>
              </a:rPr>
              <a:t>Action Recognition</a:t>
            </a:r>
            <a:endParaRPr lang="zh-CN" altLang="en-US" sz="32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113150" y="1226280"/>
            <a:ext cx="8917700" cy="2425243"/>
          </a:xfrm>
          <a:prstGeom prst="rect">
            <a:avLst/>
          </a:prstGeom>
        </p:spPr>
      </p:pic>
      <p:cxnSp>
        <p:nvCxnSpPr>
          <p:cNvPr id="12" name="直接连接符 11"/>
          <p:cNvCxnSpPr/>
          <p:nvPr/>
        </p:nvCxnSpPr>
        <p:spPr bwMode="auto">
          <a:xfrm>
            <a:off x="142875" y="3242252"/>
            <a:ext cx="1514763"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4" name="直接连接符 13"/>
          <p:cNvCxnSpPr/>
          <p:nvPr/>
        </p:nvCxnSpPr>
        <p:spPr bwMode="auto">
          <a:xfrm>
            <a:off x="142875" y="2594261"/>
            <a:ext cx="1981159"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6" name="直接连接符 15"/>
          <p:cNvCxnSpPr/>
          <p:nvPr/>
        </p:nvCxnSpPr>
        <p:spPr bwMode="auto">
          <a:xfrm>
            <a:off x="3204019" y="2234266"/>
            <a:ext cx="1367981"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8" name="直接连接符 17"/>
          <p:cNvCxnSpPr/>
          <p:nvPr/>
        </p:nvCxnSpPr>
        <p:spPr bwMode="auto">
          <a:xfrm>
            <a:off x="3204019" y="2954256"/>
            <a:ext cx="2087971"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21" name="直接连接符 20"/>
          <p:cNvCxnSpPr/>
          <p:nvPr/>
        </p:nvCxnSpPr>
        <p:spPr bwMode="auto">
          <a:xfrm>
            <a:off x="3201235" y="3242252"/>
            <a:ext cx="1514763"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23" name="直接连接符 22"/>
          <p:cNvCxnSpPr/>
          <p:nvPr/>
        </p:nvCxnSpPr>
        <p:spPr bwMode="auto">
          <a:xfrm>
            <a:off x="6083979" y="3242252"/>
            <a:ext cx="1514763"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
        <p:nvSpPr>
          <p:cNvPr id="25" name="圆角矩形 8"/>
          <p:cNvSpPr>
            <a:spLocks noChangeArrowheads="1"/>
          </p:cNvSpPr>
          <p:nvPr/>
        </p:nvSpPr>
        <p:spPr bwMode="auto">
          <a:xfrm>
            <a:off x="71437" y="3723521"/>
            <a:ext cx="9001125" cy="1151984"/>
          </a:xfrm>
          <a:prstGeom prst="roundRect">
            <a:avLst>
              <a:gd name="adj" fmla="val 16667"/>
            </a:avLst>
          </a:prstGeom>
          <a:solidFill>
            <a:srgbClr val="3366FF">
              <a:alpha val="41960"/>
            </a:srgbClr>
          </a:solidFill>
          <a:ln w="25400">
            <a:noFill/>
            <a:round/>
            <a:headEnd/>
            <a:tailEnd/>
          </a:ln>
        </p:spPr>
        <p:txBody>
          <a:bodyPr lIns="90170" tIns="46990" rIns="90170" bIns="46990" anchor="ctr"/>
          <a:lstStyle>
            <a:lvl1pPr>
              <a:spcBef>
                <a:spcPct val="20000"/>
              </a:spcBef>
              <a:buFont typeface="Arial" panose="020B0604020202020204" pitchFamily="34" charset="0"/>
              <a:buChar char="•"/>
              <a:defRPr sz="3200">
                <a:solidFill>
                  <a:schemeClr val="tx1"/>
                </a:solidFill>
                <a:latin typeface="Helvetica Neue" charset="0"/>
                <a:ea typeface="微软雅黑" panose="020B0503020204020204" pitchFamily="34" charset="-122"/>
                <a:sym typeface="Helvetica Neue" charset="0"/>
              </a:defRPr>
            </a:lvl1pPr>
            <a:lvl2pPr marL="742950" indent="-285750">
              <a:spcBef>
                <a:spcPct val="20000"/>
              </a:spcBef>
              <a:buFont typeface="Arial" panose="020B0604020202020204" pitchFamily="34" charset="0"/>
              <a:buChar char="–"/>
              <a:defRPr sz="2800">
                <a:solidFill>
                  <a:schemeClr val="tx1"/>
                </a:solidFill>
                <a:latin typeface="Helvetica Neue" charset="0"/>
                <a:ea typeface="微软雅黑" panose="020B0503020204020204" pitchFamily="34" charset="-122"/>
                <a:sym typeface="Helvetica Neue" charset="0"/>
              </a:defRPr>
            </a:lvl2pPr>
            <a:lvl3pPr marL="1143000" indent="-228600">
              <a:spcBef>
                <a:spcPct val="20000"/>
              </a:spcBef>
              <a:buFont typeface="Arial" panose="020B0604020202020204" pitchFamily="34" charset="0"/>
              <a:buChar char="•"/>
              <a:defRPr sz="2400">
                <a:solidFill>
                  <a:schemeClr val="tx1"/>
                </a:solidFill>
                <a:latin typeface="Helvetica Neue" charset="0"/>
                <a:ea typeface="微软雅黑" panose="020B0503020204020204" pitchFamily="34" charset="-122"/>
                <a:sym typeface="Helvetica Neue" charset="0"/>
              </a:defRPr>
            </a:lvl3pPr>
            <a:lvl4pPr marL="16002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4pPr>
            <a:lvl5pPr marL="2057400" indent="-228600">
              <a:spcBef>
                <a:spcPct val="20000"/>
              </a:spcBef>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elvetica Neue" charset="0"/>
                <a:ea typeface="微软雅黑" panose="020B0503020204020204" pitchFamily="34" charset="-122"/>
                <a:sym typeface="Helvetica Neue" charset="0"/>
              </a:defRPr>
            </a:lvl9pPr>
          </a:lstStyle>
          <a:p>
            <a:pPr eaLnBrk="1" hangingPunct="1">
              <a:spcBef>
                <a:spcPct val="0"/>
              </a:spcBef>
              <a:buFont typeface="Arial" panose="020B0604020202020204" pitchFamily="34" charset="0"/>
              <a:buNone/>
            </a:pPr>
            <a:r>
              <a:rPr lang="en-US" altLang="zh-CN" sz="2400" b="1" dirty="0">
                <a:latin typeface="Palatino Linotype" panose="02040502050505030304" pitchFamily="18" charset="0"/>
                <a:ea typeface="宋体" panose="02010600030101010101" pitchFamily="2" charset="-122"/>
                <a:cs typeface="Times New Roman" panose="02020603050405020304" pitchFamily="18" charset="0"/>
                <a:sym typeface="Palatino Linotype" panose="02040502050505030304" pitchFamily="18" charset="0"/>
              </a:rPr>
              <a:t>Our approach achieves the 1</a:t>
            </a:r>
            <a:r>
              <a:rPr lang="en-US" altLang="zh-CN" sz="2400" b="1" baseline="30000" dirty="0">
                <a:latin typeface="Palatino Linotype" panose="02040502050505030304" pitchFamily="18" charset="0"/>
                <a:ea typeface="宋体" panose="02010600030101010101" pitchFamily="2" charset="-122"/>
                <a:cs typeface="Times New Roman" panose="02020603050405020304" pitchFamily="18" charset="0"/>
                <a:sym typeface="Palatino Linotype" panose="02040502050505030304" pitchFamily="18" charset="0"/>
              </a:rPr>
              <a:t>st</a:t>
            </a:r>
            <a:r>
              <a:rPr lang="en-US" altLang="zh-CN" sz="2400" b="1" dirty="0">
                <a:latin typeface="Palatino Linotype" panose="02040502050505030304" pitchFamily="18" charset="0"/>
                <a:ea typeface="宋体" panose="02010600030101010101" pitchFamily="2" charset="-122"/>
                <a:cs typeface="Times New Roman" panose="02020603050405020304" pitchFamily="18" charset="0"/>
                <a:sym typeface="Palatino Linotype" panose="02040502050505030304" pitchFamily="18" charset="0"/>
              </a:rPr>
              <a:t>  performance on 2</a:t>
            </a:r>
            <a:r>
              <a:rPr lang="zh-CN" altLang="en-US" sz="2400" b="1" dirty="0">
                <a:latin typeface="Palatino Linotype" panose="02040502050505030304" pitchFamily="18" charset="0"/>
                <a:ea typeface="宋体" panose="02010600030101010101" pitchFamily="2" charset="-122"/>
                <a:cs typeface="Times New Roman" panose="02020603050405020304" pitchFamily="18" charset="0"/>
                <a:sym typeface="Palatino Linotype" panose="02040502050505030304" pitchFamily="18" charset="0"/>
              </a:rPr>
              <a:t> </a:t>
            </a:r>
            <a:r>
              <a:rPr lang="en-US" altLang="zh-CN" sz="2400" b="1" dirty="0">
                <a:latin typeface="Palatino Linotype" panose="02040502050505030304" pitchFamily="18" charset="0"/>
                <a:ea typeface="宋体" panose="02010600030101010101" pitchFamily="2" charset="-122"/>
                <a:cs typeface="Times New Roman" panose="02020603050405020304" pitchFamily="18" charset="0"/>
                <a:sym typeface="Palatino Linotype" panose="02040502050505030304" pitchFamily="18" charset="0"/>
              </a:rPr>
              <a:t>multi-class</a:t>
            </a:r>
            <a:endParaRPr lang="zh-CN" altLang="en-US" sz="2400" b="1" dirty="0">
              <a:latin typeface="Palatino Linotype" panose="02040502050505030304" pitchFamily="18" charset="0"/>
              <a:ea typeface="宋体" panose="02010600030101010101" pitchFamily="2" charset="-122"/>
              <a:cs typeface="Times New Roman" panose="02020603050405020304" pitchFamily="18" charset="0"/>
              <a:sym typeface="Palatino Linotype" panose="02040502050505030304" pitchFamily="18" charset="0"/>
            </a:endParaRPr>
          </a:p>
          <a:p>
            <a:pPr eaLnBrk="1" hangingPunct="1">
              <a:spcBef>
                <a:spcPct val="0"/>
              </a:spcBef>
              <a:buFont typeface="Arial" panose="020B0604020202020204" pitchFamily="34" charset="0"/>
              <a:buNone/>
            </a:pPr>
            <a:r>
              <a:rPr lang="en-US" altLang="zh-CN" sz="2400" b="1" dirty="0">
                <a:latin typeface="Palatino Linotype" panose="02040502050505030304" pitchFamily="18" charset="0"/>
                <a:ea typeface="宋体" panose="02010600030101010101" pitchFamily="2" charset="-122"/>
                <a:cs typeface="Times New Roman" panose="02020603050405020304" pitchFamily="18" charset="0"/>
                <a:sym typeface="Palatino Linotype" panose="02040502050505030304" pitchFamily="18" charset="0"/>
              </a:rPr>
              <a:t>data sets</a:t>
            </a:r>
            <a:r>
              <a:rPr lang="zh-CN" altLang="en-US" sz="2400" b="1" dirty="0">
                <a:latin typeface="Palatino Linotype" panose="02040502050505030304" pitchFamily="18" charset="0"/>
                <a:ea typeface="宋体" panose="02010600030101010101" pitchFamily="2" charset="-122"/>
                <a:cs typeface="Times New Roman" panose="02020603050405020304" pitchFamily="18" charset="0"/>
                <a:sym typeface="Palatino Linotype" panose="02040502050505030304" pitchFamily="18" charset="0"/>
              </a:rPr>
              <a:t>,</a:t>
            </a:r>
            <a:r>
              <a:rPr lang="en-US" altLang="zh-CN" sz="2400" b="1" dirty="0">
                <a:latin typeface="Palatino Linotype" panose="02040502050505030304" pitchFamily="18" charset="0"/>
                <a:ea typeface="宋体" panose="02010600030101010101" pitchFamily="2" charset="-122"/>
                <a:cs typeface="Times New Roman" panose="02020603050405020304" pitchFamily="18" charset="0"/>
                <a:sym typeface="Palatino Linotype" panose="02040502050505030304" pitchFamily="18" charset="0"/>
              </a:rPr>
              <a:t> </a:t>
            </a:r>
            <a:r>
              <a:rPr lang="zh-CN" altLang="en-US" sz="2400" b="1" dirty="0">
                <a:latin typeface="Palatino Linotype" panose="02040502050505030304" pitchFamily="18" charset="0"/>
                <a:ea typeface="宋体" panose="02010600030101010101" pitchFamily="2" charset="-122"/>
                <a:cs typeface="Times New Roman" panose="02020603050405020304" pitchFamily="18" charset="0"/>
                <a:sym typeface="Palatino Linotype" panose="02040502050505030304" pitchFamily="18" charset="0"/>
              </a:rPr>
              <a:t>and </a:t>
            </a:r>
            <a:r>
              <a:rPr lang="en-US" altLang="zh-CN" sz="2400" b="1" dirty="0">
                <a:latin typeface="Palatino Linotype" panose="02040502050505030304" pitchFamily="18" charset="0"/>
                <a:ea typeface="宋体" panose="02010600030101010101" pitchFamily="2" charset="-122"/>
                <a:cs typeface="Times New Roman" panose="02020603050405020304" pitchFamily="18" charset="0"/>
                <a:sym typeface="Palatino Linotype" panose="02040502050505030304" pitchFamily="18" charset="0"/>
              </a:rPr>
              <a:t>the 2</a:t>
            </a:r>
            <a:r>
              <a:rPr lang="en-US" altLang="zh-CN" sz="2400" b="1" baseline="30000" dirty="0">
                <a:latin typeface="Palatino Linotype" panose="02040502050505030304" pitchFamily="18" charset="0"/>
                <a:ea typeface="宋体" panose="02010600030101010101" pitchFamily="2" charset="-122"/>
                <a:cs typeface="Times New Roman" panose="02020603050405020304" pitchFamily="18" charset="0"/>
                <a:sym typeface="Palatino Linotype" panose="02040502050505030304" pitchFamily="18" charset="0"/>
              </a:rPr>
              <a:t>nd</a:t>
            </a:r>
            <a:r>
              <a:rPr lang="en-US" altLang="zh-CN" sz="2400" b="1" dirty="0">
                <a:latin typeface="Palatino Linotype" panose="02040502050505030304" pitchFamily="18" charset="0"/>
                <a:ea typeface="宋体" panose="02010600030101010101" pitchFamily="2" charset="-122"/>
                <a:cs typeface="Times New Roman" panose="02020603050405020304" pitchFamily="18" charset="0"/>
                <a:sym typeface="Palatino Linotype" panose="02040502050505030304" pitchFamily="18" charset="0"/>
              </a:rPr>
              <a:t>  best on the rest</a:t>
            </a:r>
          </a:p>
        </p:txBody>
      </p:sp>
      <p:sp>
        <p:nvSpPr>
          <p:cNvPr id="15" name="矩形 14">
            <a:extLst>
              <a:ext uri="{FF2B5EF4-FFF2-40B4-BE49-F238E27FC236}">
                <a16:creationId xmlns:a16="http://schemas.microsoft.com/office/drawing/2014/main" id="{3194D121-A3D5-4343-96EC-31F490A1DCEA}"/>
              </a:ext>
            </a:extLst>
          </p:cNvPr>
          <p:cNvSpPr/>
          <p:nvPr/>
        </p:nvSpPr>
        <p:spPr>
          <a:xfrm>
            <a:off x="-468560" y="-44454"/>
            <a:ext cx="6516724" cy="338554"/>
          </a:xfrm>
          <a:prstGeom prst="rect">
            <a:avLst/>
          </a:prstGeom>
        </p:spPr>
        <p:txBody>
          <a:bodyPr wrap="square">
            <a:spAutoFit/>
          </a:bodyPr>
          <a:lstStyle/>
          <a:p>
            <a:pPr lvl="1"/>
            <a:r>
              <a:rPr lang="en-US" altLang="zh-CN" sz="1600"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Learning with fixed model reuse strategy</a:t>
            </a:r>
          </a:p>
        </p:txBody>
      </p:sp>
      <p:sp>
        <p:nvSpPr>
          <p:cNvPr id="17" name="内容占位符 2">
            <a:extLst>
              <a:ext uri="{FF2B5EF4-FFF2-40B4-BE49-F238E27FC236}">
                <a16:creationId xmlns:a16="http://schemas.microsoft.com/office/drawing/2014/main" id="{EAC49399-1E9E-49D1-A6CD-96EB139F87F4}"/>
              </a:ext>
            </a:extLst>
          </p:cNvPr>
          <p:cNvSpPr txBox="1">
            <a:spLocks/>
          </p:cNvSpPr>
          <p:nvPr/>
        </p:nvSpPr>
        <p:spPr bwMode="auto">
          <a:xfrm>
            <a:off x="142875" y="5137860"/>
            <a:ext cx="8784976" cy="1059269"/>
          </a:xfrm>
          <a:prstGeom prst="rect">
            <a:avLst/>
          </a:prstGeom>
          <a:solidFill>
            <a:schemeClr val="bg1"/>
          </a:solidFill>
          <a:ln w="28575">
            <a:solidFill>
              <a:srgbClr val="0000FF"/>
            </a:solid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kumimoji="1" sz="2800">
                <a:solidFill>
                  <a:schemeClr val="tx1"/>
                </a:solidFill>
                <a:latin typeface="+mn-lt"/>
                <a:ea typeface="+mn-ea"/>
                <a:cs typeface="宋体" charset="0"/>
              </a:defRPr>
            </a:lvl1pPr>
            <a:lvl2pPr marL="742950" indent="-285750" algn="l" rtl="0" eaLnBrk="1" fontAlgn="base" hangingPunct="1">
              <a:spcBef>
                <a:spcPct val="20000"/>
              </a:spcBef>
              <a:spcAft>
                <a:spcPct val="0"/>
              </a:spcAft>
              <a:buChar char="–"/>
              <a:defRPr kumimoji="1" sz="2400">
                <a:solidFill>
                  <a:schemeClr val="tx1"/>
                </a:solidFill>
                <a:latin typeface="+mn-lt"/>
                <a:ea typeface="+mn-ea"/>
              </a:defRPr>
            </a:lvl2pPr>
            <a:lvl3pPr marL="1143000" indent="-228600" algn="l" rtl="0" eaLnBrk="1" fontAlgn="base" hangingPunct="1">
              <a:spcBef>
                <a:spcPct val="20000"/>
              </a:spcBef>
              <a:spcAft>
                <a:spcPct val="0"/>
              </a:spcAft>
              <a:buChar char="•"/>
              <a:defRPr kumimoji="1" sz="20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a:lstStyle>
          <a:p>
            <a:pPr marL="0" indent="0">
              <a:buNone/>
            </a:pPr>
            <a:r>
              <a:rPr kumimoji="0" lang="en-US" altLang="zh-CN" sz="2000" kern="0" dirty="0">
                <a:latin typeface="Palatino Linotype" panose="02040502050505030304" pitchFamily="18" charset="0"/>
                <a:ea typeface="Verdana" panose="020B0604030504040204" pitchFamily="34" charset="0"/>
                <a:cs typeface="Verdana" panose="020B0604030504040204" pitchFamily="34" charset="0"/>
              </a:rPr>
              <a:t>Yang </a:t>
            </a:r>
            <a:r>
              <a:rPr kumimoji="0" lang="en-US" altLang="zh-CN" sz="2000" kern="0" dirty="0" err="1">
                <a:latin typeface="Palatino Linotype" panose="02040502050505030304" pitchFamily="18" charset="0"/>
                <a:ea typeface="Verdana" panose="020B0604030504040204" pitchFamily="34" charset="0"/>
                <a:cs typeface="Verdana" panose="020B0604030504040204" pitchFamily="34" charset="0"/>
              </a:rPr>
              <a:t>Yang</a:t>
            </a:r>
            <a:r>
              <a:rPr kumimoji="0" lang="en-US" altLang="zh-CN" sz="2000" kern="0" dirty="0">
                <a:latin typeface="Palatino Linotype" panose="02040502050505030304" pitchFamily="18" charset="0"/>
                <a:ea typeface="Verdana" panose="020B0604030504040204" pitchFamily="34" charset="0"/>
                <a:cs typeface="Verdana" panose="020B0604030504040204" pitchFamily="34" charset="0"/>
              </a:rPr>
              <a:t>,</a:t>
            </a:r>
            <a:r>
              <a:rPr kumimoji="0" lang="en-US" altLang="zh-CN" sz="2000" b="1" kern="0" dirty="0">
                <a:latin typeface="Palatino Linotype" panose="02040502050505030304" pitchFamily="18" charset="0"/>
                <a:ea typeface="Verdana" panose="020B0604030504040204" pitchFamily="34" charset="0"/>
                <a:cs typeface="Verdana" panose="020B0604030504040204" pitchFamily="34" charset="0"/>
              </a:rPr>
              <a:t> De-Chuan Zhan</a:t>
            </a:r>
            <a:r>
              <a:rPr kumimoji="0" lang="en-US" altLang="zh-CN" sz="2000" kern="0" dirty="0">
                <a:latin typeface="Palatino Linotype" panose="02040502050505030304" pitchFamily="18" charset="0"/>
                <a:ea typeface="Verdana" panose="020B0604030504040204" pitchFamily="34" charset="0"/>
                <a:cs typeface="Verdana" panose="020B0604030504040204" pitchFamily="34" charset="0"/>
              </a:rPr>
              <a:t>, Yin Fan, Yuan Jiang, and Zhi-Hua Zhou. Deep Learning for Fixed Model Reuse. In: </a:t>
            </a:r>
            <a:r>
              <a:rPr kumimoji="0" lang="en-US" altLang="zh-CN" sz="2000" i="1" kern="0" dirty="0">
                <a:latin typeface="Palatino Linotype" panose="02040502050505030304" pitchFamily="18" charset="0"/>
                <a:ea typeface="Verdana" panose="020B0604030504040204" pitchFamily="34" charset="0"/>
                <a:cs typeface="Verdana" panose="020B0604030504040204" pitchFamily="34" charset="0"/>
              </a:rPr>
              <a:t>Proceedings of the 31st AAAI Conference on Artificial Intelligence </a:t>
            </a:r>
            <a:r>
              <a:rPr kumimoji="0" lang="en-US" altLang="zh-CN" sz="2000" b="1" kern="0" dirty="0">
                <a:latin typeface="Palatino Linotype" panose="02040502050505030304" pitchFamily="18" charset="0"/>
                <a:ea typeface="Verdana" panose="020B0604030504040204" pitchFamily="34" charset="0"/>
                <a:cs typeface="Verdana" panose="020B0604030504040204" pitchFamily="34" charset="0"/>
              </a:rPr>
              <a:t>(</a:t>
            </a:r>
            <a:r>
              <a:rPr kumimoji="0" lang="en-US" altLang="zh-CN" sz="2000" b="1" i="1" kern="0" dirty="0">
                <a:latin typeface="Palatino Linotype" panose="02040502050505030304" pitchFamily="18" charset="0"/>
                <a:ea typeface="Verdana" panose="020B0604030504040204" pitchFamily="34" charset="0"/>
                <a:cs typeface="Verdana" panose="020B0604030504040204" pitchFamily="34" charset="0"/>
              </a:rPr>
              <a:t>AAAI'17</a:t>
            </a:r>
            <a:r>
              <a:rPr kumimoji="0" lang="en-US" altLang="zh-CN" sz="2000" b="1" kern="0" dirty="0">
                <a:latin typeface="Palatino Linotype" panose="02040502050505030304" pitchFamily="18" charset="0"/>
                <a:ea typeface="Verdana" panose="020B0604030504040204" pitchFamily="34" charset="0"/>
                <a:cs typeface="Verdana" panose="020B0604030504040204" pitchFamily="34" charset="0"/>
              </a:rPr>
              <a:t>)</a:t>
            </a:r>
            <a:r>
              <a:rPr kumimoji="0" lang="en-US" altLang="zh-CN" sz="2000" kern="0" dirty="0">
                <a:latin typeface="Palatino Linotype" panose="02040502050505030304" pitchFamily="18" charset="0"/>
                <a:ea typeface="Verdana" panose="020B0604030504040204" pitchFamily="34" charset="0"/>
                <a:cs typeface="Verdana" panose="020B0604030504040204" pitchFamily="34" charset="0"/>
              </a:rPr>
              <a:t>, San Francisco, CA. 2017.</a:t>
            </a:r>
          </a:p>
        </p:txBody>
      </p:sp>
    </p:spTree>
    <p:extLst>
      <p:ext uri="{BB962C8B-B14F-4D97-AF65-F5344CB8AC3E}">
        <p14:creationId xmlns:p14="http://schemas.microsoft.com/office/powerpoint/2010/main" val="313212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0826" y="286482"/>
            <a:ext cx="8777948" cy="730250"/>
          </a:xfrm>
        </p:spPr>
        <p:txBody>
          <a:bodyPr>
            <a:noAutofit/>
          </a:bodyPr>
          <a:lstStyle/>
          <a:p>
            <a:r>
              <a:rPr lang="en-US" altLang="zh-CN" sz="2800" dirty="0">
                <a:latin typeface="Palatino Linotype" panose="02040502050505030304" pitchFamily="18" charset="0"/>
              </a:rPr>
              <a:t>Overview: Privacy-Preserving on Multi-Modal data</a:t>
            </a:r>
            <a:endParaRPr lang="zh-CN" altLang="en-US" sz="2800" dirty="0">
              <a:latin typeface="Palatino Linotype" panose="02040502050505030304" pitchFamily="18" charset="0"/>
            </a:endParaRPr>
          </a:p>
        </p:txBody>
      </p:sp>
      <p:sp>
        <p:nvSpPr>
          <p:cNvPr id="4" name="内容占位符 2"/>
          <p:cNvSpPr txBox="1">
            <a:spLocks/>
          </p:cNvSpPr>
          <p:nvPr/>
        </p:nvSpPr>
        <p:spPr bwMode="auto">
          <a:xfrm>
            <a:off x="250825" y="1295402"/>
            <a:ext cx="8736013" cy="600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kumimoji="1" sz="2800">
                <a:solidFill>
                  <a:schemeClr val="tx1"/>
                </a:solidFill>
                <a:latin typeface="+mn-lt"/>
                <a:ea typeface="+mn-ea"/>
                <a:cs typeface="宋体" charset="0"/>
              </a:defRPr>
            </a:lvl1pPr>
            <a:lvl2pPr marL="742950" indent="-285750" algn="l" rtl="0" eaLnBrk="1" fontAlgn="base" hangingPunct="1">
              <a:spcBef>
                <a:spcPct val="20000"/>
              </a:spcBef>
              <a:spcAft>
                <a:spcPct val="0"/>
              </a:spcAft>
              <a:buChar char="–"/>
              <a:defRPr kumimoji="1" sz="2400">
                <a:solidFill>
                  <a:schemeClr val="tx1"/>
                </a:solidFill>
                <a:latin typeface="+mn-lt"/>
                <a:ea typeface="+mn-ea"/>
              </a:defRPr>
            </a:lvl2pPr>
            <a:lvl3pPr marL="1143000" indent="-228600" algn="l" rtl="0" eaLnBrk="1" fontAlgn="base" hangingPunct="1">
              <a:spcBef>
                <a:spcPct val="20000"/>
              </a:spcBef>
              <a:spcAft>
                <a:spcPct val="0"/>
              </a:spcAft>
              <a:buChar char="•"/>
              <a:defRPr kumimoji="1" sz="20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a:lstStyle>
          <a:p>
            <a:pPr marL="0" indent="0">
              <a:buNone/>
            </a:pPr>
            <a:r>
              <a:rPr kumimoji="0" lang="en-US" altLang="zh-CN" kern="0" dirty="0">
                <a:latin typeface="Palatino Linotype" panose="02040502050505030304" pitchFamily="18" charset="0"/>
                <a:ea typeface="Verdana" panose="020B0604030504040204" pitchFamily="34" charset="0"/>
                <a:cs typeface="Verdana" panose="020B0604030504040204" pitchFamily="34" charset="0"/>
              </a:rPr>
              <a:t>Different mobile users with the same task</a:t>
            </a:r>
          </a:p>
        </p:txBody>
      </p:sp>
      <p:sp>
        <p:nvSpPr>
          <p:cNvPr id="7" name="矩形 6"/>
          <p:cNvSpPr/>
          <p:nvPr/>
        </p:nvSpPr>
        <p:spPr>
          <a:xfrm>
            <a:off x="-497396" y="-51557"/>
            <a:ext cx="5297016" cy="338554"/>
          </a:xfrm>
          <a:prstGeom prst="rect">
            <a:avLst/>
          </a:prstGeom>
        </p:spPr>
        <p:txBody>
          <a:bodyPr wrap="square">
            <a:spAutoFit/>
          </a:bodyPr>
          <a:lstStyle/>
          <a:p>
            <a:pPr lvl="1"/>
            <a:r>
              <a:rPr lang="en-US" altLang="zh-CN" sz="1600"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Privacy-preserving multi-modal learning</a:t>
            </a:r>
          </a:p>
        </p:txBody>
      </p:sp>
      <p:pic>
        <p:nvPicPr>
          <p:cNvPr id="62" name="图片 61">
            <a:extLst>
              <a:ext uri="{FF2B5EF4-FFF2-40B4-BE49-F238E27FC236}">
                <a16:creationId xmlns:a16="http://schemas.microsoft.com/office/drawing/2014/main" id="{619BBEF8-9132-483E-8925-6FFC2C9F6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7426" y="2146477"/>
            <a:ext cx="706459" cy="706459"/>
          </a:xfrm>
          <a:prstGeom prst="rect">
            <a:avLst/>
          </a:prstGeom>
        </p:spPr>
      </p:pic>
      <p:pic>
        <p:nvPicPr>
          <p:cNvPr id="63" name="图片 62">
            <a:extLst>
              <a:ext uri="{FF2B5EF4-FFF2-40B4-BE49-F238E27FC236}">
                <a16:creationId xmlns:a16="http://schemas.microsoft.com/office/drawing/2014/main" id="{671B78C1-A0B2-4D68-AD81-82998C2B94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34759" y="3913458"/>
            <a:ext cx="670343" cy="667670"/>
          </a:xfrm>
          <a:prstGeom prst="rect">
            <a:avLst/>
          </a:prstGeom>
        </p:spPr>
      </p:pic>
      <p:pic>
        <p:nvPicPr>
          <p:cNvPr id="65" name="图片 64">
            <a:extLst>
              <a:ext uri="{FF2B5EF4-FFF2-40B4-BE49-F238E27FC236}">
                <a16:creationId xmlns:a16="http://schemas.microsoft.com/office/drawing/2014/main" id="{B0CB63C3-CF55-42AA-BDFF-3E0B3C44CE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3088" y="5276881"/>
            <a:ext cx="768693" cy="741517"/>
          </a:xfrm>
          <a:prstGeom prst="rect">
            <a:avLst/>
          </a:prstGeom>
        </p:spPr>
      </p:pic>
      <p:sp>
        <p:nvSpPr>
          <p:cNvPr id="71" name="右箭头 25">
            <a:extLst>
              <a:ext uri="{FF2B5EF4-FFF2-40B4-BE49-F238E27FC236}">
                <a16:creationId xmlns:a16="http://schemas.microsoft.com/office/drawing/2014/main" id="{F511C01D-E01A-4646-A79C-A04062ADDAA4}"/>
              </a:ext>
            </a:extLst>
          </p:cNvPr>
          <p:cNvSpPr/>
          <p:nvPr/>
        </p:nvSpPr>
        <p:spPr bwMode="auto">
          <a:xfrm>
            <a:off x="4920143" y="5495184"/>
            <a:ext cx="504056" cy="447436"/>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Palatino Linotype" panose="02040502050505030304" pitchFamily="18" charset="0"/>
            </a:endParaRPr>
          </a:p>
        </p:txBody>
      </p:sp>
      <p:pic>
        <p:nvPicPr>
          <p:cNvPr id="72" name="图片 71">
            <a:extLst>
              <a:ext uri="{FF2B5EF4-FFF2-40B4-BE49-F238E27FC236}">
                <a16:creationId xmlns:a16="http://schemas.microsoft.com/office/drawing/2014/main" id="{D6B70BD9-48BA-47B7-A35F-A85A79BBB0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5119" y="3644736"/>
            <a:ext cx="1690482" cy="1267861"/>
          </a:xfrm>
          <a:prstGeom prst="rect">
            <a:avLst/>
          </a:prstGeom>
        </p:spPr>
      </p:pic>
      <p:sp>
        <p:nvSpPr>
          <p:cNvPr id="77" name="右箭头 27">
            <a:extLst>
              <a:ext uri="{FF2B5EF4-FFF2-40B4-BE49-F238E27FC236}">
                <a16:creationId xmlns:a16="http://schemas.microsoft.com/office/drawing/2014/main" id="{398470BA-1E9E-401F-A602-78F169574490}"/>
              </a:ext>
            </a:extLst>
          </p:cNvPr>
          <p:cNvSpPr/>
          <p:nvPr/>
        </p:nvSpPr>
        <p:spPr bwMode="auto">
          <a:xfrm>
            <a:off x="4920143" y="3933056"/>
            <a:ext cx="504056" cy="447436"/>
          </a:xfrm>
          <a:prstGeom prst="rightArrow">
            <a:avLst/>
          </a:prstGeom>
          <a:solidFill>
            <a:srgbClr val="0000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Palatino Linotype" panose="02040502050505030304" pitchFamily="18" charset="0"/>
            </a:endParaRPr>
          </a:p>
        </p:txBody>
      </p:sp>
      <p:sp>
        <p:nvSpPr>
          <p:cNvPr id="81" name="右箭头 28">
            <a:extLst>
              <a:ext uri="{FF2B5EF4-FFF2-40B4-BE49-F238E27FC236}">
                <a16:creationId xmlns:a16="http://schemas.microsoft.com/office/drawing/2014/main" id="{FFBF2366-AF48-452D-8019-296AA35C8F89}"/>
              </a:ext>
            </a:extLst>
          </p:cNvPr>
          <p:cNvSpPr/>
          <p:nvPr/>
        </p:nvSpPr>
        <p:spPr bwMode="auto">
          <a:xfrm>
            <a:off x="4920143" y="2285849"/>
            <a:ext cx="504056" cy="447436"/>
          </a:xfrm>
          <a:prstGeom prst="rightArrow">
            <a:avLst/>
          </a:prstGeom>
          <a:solidFill>
            <a:srgbClr val="FF99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Palatino Linotype" panose="02040502050505030304" pitchFamily="18" charset="0"/>
            </a:endParaRPr>
          </a:p>
        </p:txBody>
      </p:sp>
      <p:cxnSp>
        <p:nvCxnSpPr>
          <p:cNvPr id="82" name="直接箭头连接符 81">
            <a:extLst>
              <a:ext uri="{FF2B5EF4-FFF2-40B4-BE49-F238E27FC236}">
                <a16:creationId xmlns:a16="http://schemas.microsoft.com/office/drawing/2014/main" id="{EEAF5C2B-CEF1-4778-8A56-C09171B6C0F4}"/>
              </a:ext>
            </a:extLst>
          </p:cNvPr>
          <p:cNvCxnSpPr/>
          <p:nvPr/>
        </p:nvCxnSpPr>
        <p:spPr bwMode="auto">
          <a:xfrm>
            <a:off x="2202009" y="4223273"/>
            <a:ext cx="576064" cy="10745"/>
          </a:xfrm>
          <a:prstGeom prst="straightConnector1">
            <a:avLst/>
          </a:prstGeom>
          <a:solidFill>
            <a:schemeClr val="accent1"/>
          </a:solidFill>
          <a:ln w="28575" cap="flat" cmpd="sng" algn="ctr">
            <a:solidFill>
              <a:srgbClr val="0000FF"/>
            </a:solidFill>
            <a:prstDash val="dashDot"/>
            <a:round/>
            <a:headEnd type="none" w="med" len="med"/>
            <a:tailEnd type="arrow" w="med" len="med"/>
          </a:ln>
          <a:effectLst/>
        </p:spPr>
      </p:cxnSp>
      <p:cxnSp>
        <p:nvCxnSpPr>
          <p:cNvPr id="83" name="直接箭头连接符 82">
            <a:extLst>
              <a:ext uri="{FF2B5EF4-FFF2-40B4-BE49-F238E27FC236}">
                <a16:creationId xmlns:a16="http://schemas.microsoft.com/office/drawing/2014/main" id="{6A71941D-7428-4CAE-8E13-CAA0FE235703}"/>
              </a:ext>
            </a:extLst>
          </p:cNvPr>
          <p:cNvCxnSpPr/>
          <p:nvPr/>
        </p:nvCxnSpPr>
        <p:spPr bwMode="auto">
          <a:xfrm>
            <a:off x="2202009" y="5661248"/>
            <a:ext cx="659731" cy="0"/>
          </a:xfrm>
          <a:prstGeom prst="straightConnector1">
            <a:avLst/>
          </a:prstGeom>
          <a:solidFill>
            <a:schemeClr val="accent1"/>
          </a:solidFill>
          <a:ln w="28575" cap="flat" cmpd="sng" algn="ctr">
            <a:solidFill>
              <a:srgbClr val="008000"/>
            </a:solidFill>
            <a:prstDash val="solid"/>
            <a:round/>
            <a:headEnd type="none" w="med" len="med"/>
            <a:tailEnd type="arrow" w="med" len="med"/>
          </a:ln>
          <a:effectLst/>
        </p:spPr>
      </p:cxnSp>
      <p:cxnSp>
        <p:nvCxnSpPr>
          <p:cNvPr id="88" name="直接箭头连接符 87">
            <a:extLst>
              <a:ext uri="{FF2B5EF4-FFF2-40B4-BE49-F238E27FC236}">
                <a16:creationId xmlns:a16="http://schemas.microsoft.com/office/drawing/2014/main" id="{27E8F98E-28CA-4AA9-8850-B01D12E1353C}"/>
              </a:ext>
            </a:extLst>
          </p:cNvPr>
          <p:cNvCxnSpPr/>
          <p:nvPr/>
        </p:nvCxnSpPr>
        <p:spPr bwMode="auto">
          <a:xfrm>
            <a:off x="1970156" y="2716279"/>
            <a:ext cx="891584" cy="1165962"/>
          </a:xfrm>
          <a:prstGeom prst="straightConnector1">
            <a:avLst/>
          </a:prstGeom>
          <a:solidFill>
            <a:schemeClr val="accent1"/>
          </a:solidFill>
          <a:ln w="28575" cap="flat" cmpd="sng" algn="ctr">
            <a:solidFill>
              <a:srgbClr val="0000FF"/>
            </a:solidFill>
            <a:prstDash val="dashDot"/>
            <a:round/>
            <a:headEnd type="none" w="med" len="med"/>
            <a:tailEnd type="arrow" w="med" len="med"/>
          </a:ln>
          <a:effectLst/>
        </p:spPr>
      </p:cxnSp>
      <p:pic>
        <p:nvPicPr>
          <p:cNvPr id="89" name="图片 88">
            <a:extLst>
              <a:ext uri="{FF2B5EF4-FFF2-40B4-BE49-F238E27FC236}">
                <a16:creationId xmlns:a16="http://schemas.microsoft.com/office/drawing/2014/main" id="{BAF0E9D4-4DCE-41BE-BA44-BC1568CCCA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5978" y="3857646"/>
            <a:ext cx="1134526" cy="1134526"/>
          </a:xfrm>
          <a:prstGeom prst="rect">
            <a:avLst/>
          </a:prstGeom>
        </p:spPr>
      </p:pic>
      <p:sp>
        <p:nvSpPr>
          <p:cNvPr id="90" name="燕尾形箭头 40">
            <a:extLst>
              <a:ext uri="{FF2B5EF4-FFF2-40B4-BE49-F238E27FC236}">
                <a16:creationId xmlns:a16="http://schemas.microsoft.com/office/drawing/2014/main" id="{6EC45590-6628-466C-B5BB-59D5BCF65040}"/>
              </a:ext>
            </a:extLst>
          </p:cNvPr>
          <p:cNvSpPr/>
          <p:nvPr/>
        </p:nvSpPr>
        <p:spPr bwMode="auto">
          <a:xfrm rot="2808369">
            <a:off x="6661507" y="2877466"/>
            <a:ext cx="576064" cy="496128"/>
          </a:xfrm>
          <a:prstGeom prst="notchedRightArrow">
            <a:avLst/>
          </a:prstGeom>
          <a:solidFill>
            <a:srgbClr val="FF99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Palatino Linotype" panose="02040502050505030304" pitchFamily="18" charset="0"/>
            </a:endParaRPr>
          </a:p>
        </p:txBody>
      </p:sp>
      <p:sp>
        <p:nvSpPr>
          <p:cNvPr id="91" name="燕尾形箭头 41">
            <a:extLst>
              <a:ext uri="{FF2B5EF4-FFF2-40B4-BE49-F238E27FC236}">
                <a16:creationId xmlns:a16="http://schemas.microsoft.com/office/drawing/2014/main" id="{193B08A4-964C-4083-B8A0-9A806A29EB5C}"/>
              </a:ext>
            </a:extLst>
          </p:cNvPr>
          <p:cNvSpPr/>
          <p:nvPr/>
        </p:nvSpPr>
        <p:spPr bwMode="auto">
          <a:xfrm>
            <a:off x="6698669" y="3917698"/>
            <a:ext cx="576064" cy="496128"/>
          </a:xfrm>
          <a:prstGeom prst="notchedRightArrow">
            <a:avLst/>
          </a:prstGeom>
          <a:solidFill>
            <a:srgbClr val="0000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Palatino Linotype" panose="02040502050505030304" pitchFamily="18" charset="0"/>
            </a:endParaRPr>
          </a:p>
        </p:txBody>
      </p:sp>
      <p:sp>
        <p:nvSpPr>
          <p:cNvPr id="92" name="燕尾形箭头 42">
            <a:extLst>
              <a:ext uri="{FF2B5EF4-FFF2-40B4-BE49-F238E27FC236}">
                <a16:creationId xmlns:a16="http://schemas.microsoft.com/office/drawing/2014/main" id="{60E3E20B-7671-4079-A89D-2794730EFEF4}"/>
              </a:ext>
            </a:extLst>
          </p:cNvPr>
          <p:cNvSpPr/>
          <p:nvPr/>
        </p:nvSpPr>
        <p:spPr bwMode="auto">
          <a:xfrm rot="19214761">
            <a:off x="6698669" y="4980963"/>
            <a:ext cx="576064" cy="496128"/>
          </a:xfrm>
          <a:prstGeom prst="notched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Palatino Linotype" panose="02040502050505030304" pitchFamily="18" charset="0"/>
            </a:endParaRPr>
          </a:p>
        </p:txBody>
      </p:sp>
      <p:pic>
        <p:nvPicPr>
          <p:cNvPr id="93" name="图片 92">
            <a:extLst>
              <a:ext uri="{FF2B5EF4-FFF2-40B4-BE49-F238E27FC236}">
                <a16:creationId xmlns:a16="http://schemas.microsoft.com/office/drawing/2014/main" id="{8D403535-6910-43E1-9C59-AEC7B777625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3900" y="1901018"/>
            <a:ext cx="1607840" cy="1489764"/>
          </a:xfrm>
          <a:prstGeom prst="rect">
            <a:avLst/>
          </a:prstGeom>
        </p:spPr>
      </p:pic>
      <p:pic>
        <p:nvPicPr>
          <p:cNvPr id="94" name="图片 93">
            <a:extLst>
              <a:ext uri="{FF2B5EF4-FFF2-40B4-BE49-F238E27FC236}">
                <a16:creationId xmlns:a16="http://schemas.microsoft.com/office/drawing/2014/main" id="{5963AE29-473E-43B6-82E8-6452506F04E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8286" y="5229200"/>
            <a:ext cx="1743434" cy="971342"/>
          </a:xfrm>
          <a:prstGeom prst="rect">
            <a:avLst/>
          </a:prstGeom>
        </p:spPr>
      </p:pic>
      <p:pic>
        <p:nvPicPr>
          <p:cNvPr id="95" name="Picture 2" descr="Google">
            <a:extLst>
              <a:ext uri="{FF2B5EF4-FFF2-40B4-BE49-F238E27FC236}">
                <a16:creationId xmlns:a16="http://schemas.microsoft.com/office/drawing/2014/main" id="{F836FAD1-9EC9-4096-85F7-1A4439E8DE8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55325" y="2256153"/>
            <a:ext cx="1699087" cy="57469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6" descr="到百度首页">
            <a:extLst>
              <a:ext uri="{FF2B5EF4-FFF2-40B4-BE49-F238E27FC236}">
                <a16:creationId xmlns:a16="http://schemas.microsoft.com/office/drawing/2014/main" id="{177E9D77-5C2A-4AC1-BEDD-8AEE704F2F6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3285" y="3745642"/>
            <a:ext cx="1688743" cy="548482"/>
          </a:xfrm>
          <a:prstGeom prst="rect">
            <a:avLst/>
          </a:prstGeom>
          <a:noFill/>
          <a:extLst>
            <a:ext uri="{909E8E84-426E-40DD-AFC4-6F175D3DCCD1}">
              <a14:hiddenFill xmlns:a14="http://schemas.microsoft.com/office/drawing/2010/main">
                <a:solidFill>
                  <a:srgbClr val="FFFFFF"/>
                </a:solidFill>
              </a14:hiddenFill>
            </a:ext>
          </a:extLst>
        </p:spPr>
      </p:pic>
      <p:cxnSp>
        <p:nvCxnSpPr>
          <p:cNvPr id="97" name="直接箭头连接符 96">
            <a:extLst>
              <a:ext uri="{FF2B5EF4-FFF2-40B4-BE49-F238E27FC236}">
                <a16:creationId xmlns:a16="http://schemas.microsoft.com/office/drawing/2014/main" id="{D14ED205-E082-40F0-A18B-6D6F4E4EF048}"/>
              </a:ext>
            </a:extLst>
          </p:cNvPr>
          <p:cNvCxnSpPr/>
          <p:nvPr/>
        </p:nvCxnSpPr>
        <p:spPr bwMode="auto">
          <a:xfrm flipV="1">
            <a:off x="2152367" y="2780928"/>
            <a:ext cx="659731" cy="2585581"/>
          </a:xfrm>
          <a:prstGeom prst="straightConnector1">
            <a:avLst/>
          </a:prstGeom>
          <a:solidFill>
            <a:schemeClr val="accent1"/>
          </a:solidFill>
          <a:ln w="28575" cap="flat" cmpd="sng" algn="ctr">
            <a:solidFill>
              <a:srgbClr val="FF9900"/>
            </a:solidFill>
            <a:prstDash val="sysDash"/>
            <a:round/>
            <a:headEnd type="none" w="med" len="med"/>
            <a:tailEnd type="arrow" w="med" len="med"/>
          </a:ln>
          <a:effectLst/>
        </p:spPr>
      </p:cxnSp>
      <p:cxnSp>
        <p:nvCxnSpPr>
          <p:cNvPr id="98" name="直接箭头连接符 97">
            <a:extLst>
              <a:ext uri="{FF2B5EF4-FFF2-40B4-BE49-F238E27FC236}">
                <a16:creationId xmlns:a16="http://schemas.microsoft.com/office/drawing/2014/main" id="{CAD0E9FE-D93B-4A9B-AC4D-78B72F45F911}"/>
              </a:ext>
            </a:extLst>
          </p:cNvPr>
          <p:cNvCxnSpPr/>
          <p:nvPr/>
        </p:nvCxnSpPr>
        <p:spPr bwMode="auto">
          <a:xfrm flipV="1">
            <a:off x="2151112" y="2685059"/>
            <a:ext cx="588395" cy="1449770"/>
          </a:xfrm>
          <a:prstGeom prst="straightConnector1">
            <a:avLst/>
          </a:prstGeom>
          <a:solidFill>
            <a:schemeClr val="accent1"/>
          </a:solidFill>
          <a:ln w="28575" cap="flat" cmpd="sng" algn="ctr">
            <a:solidFill>
              <a:srgbClr val="FF9900"/>
            </a:solidFill>
            <a:prstDash val="sysDash"/>
            <a:round/>
            <a:headEnd type="none" w="med" len="med"/>
            <a:tailEnd type="arrow" w="med" len="med"/>
          </a:ln>
          <a:effectLst/>
        </p:spPr>
      </p:cxnSp>
      <p:cxnSp>
        <p:nvCxnSpPr>
          <p:cNvPr id="99" name="直接箭头连接符 98">
            <a:extLst>
              <a:ext uri="{FF2B5EF4-FFF2-40B4-BE49-F238E27FC236}">
                <a16:creationId xmlns:a16="http://schemas.microsoft.com/office/drawing/2014/main" id="{04623EBC-E5E0-49E2-BAF2-07D955D9F6E7}"/>
              </a:ext>
            </a:extLst>
          </p:cNvPr>
          <p:cNvCxnSpPr/>
          <p:nvPr/>
        </p:nvCxnSpPr>
        <p:spPr bwMode="auto">
          <a:xfrm>
            <a:off x="2051720" y="2564904"/>
            <a:ext cx="760378" cy="9729"/>
          </a:xfrm>
          <a:prstGeom prst="straightConnector1">
            <a:avLst/>
          </a:prstGeom>
          <a:solidFill>
            <a:schemeClr val="accent1"/>
          </a:solidFill>
          <a:ln w="28575" cap="flat" cmpd="sng" algn="ctr">
            <a:solidFill>
              <a:srgbClr val="FF9900"/>
            </a:solidFill>
            <a:prstDash val="sysDash"/>
            <a:round/>
            <a:headEnd type="none" w="med" len="med"/>
            <a:tailEnd type="arrow" w="med" len="med"/>
          </a:ln>
          <a:effectLst/>
        </p:spPr>
      </p:cxnSp>
      <p:cxnSp>
        <p:nvCxnSpPr>
          <p:cNvPr id="100" name="直接箭头连接符 99">
            <a:extLst>
              <a:ext uri="{FF2B5EF4-FFF2-40B4-BE49-F238E27FC236}">
                <a16:creationId xmlns:a16="http://schemas.microsoft.com/office/drawing/2014/main" id="{525C466E-7AD2-46E9-8356-E99732811869}"/>
              </a:ext>
            </a:extLst>
          </p:cNvPr>
          <p:cNvCxnSpPr/>
          <p:nvPr/>
        </p:nvCxnSpPr>
        <p:spPr bwMode="auto">
          <a:xfrm>
            <a:off x="2027734" y="4288991"/>
            <a:ext cx="891584" cy="1165962"/>
          </a:xfrm>
          <a:prstGeom prst="straightConnector1">
            <a:avLst/>
          </a:prstGeom>
          <a:solidFill>
            <a:schemeClr val="accent1"/>
          </a:solidFill>
          <a:ln w="28575" cap="flat" cmpd="sng" algn="ctr">
            <a:solidFill>
              <a:srgbClr val="008000"/>
            </a:solidFill>
            <a:prstDash val="solid"/>
            <a:round/>
            <a:headEnd type="none" w="med" len="med"/>
            <a:tailEnd type="arrow" w="med" len="med"/>
          </a:ln>
          <a:effectLst/>
        </p:spPr>
      </p:cxnSp>
      <p:sp>
        <p:nvSpPr>
          <p:cNvPr id="101" name="矩形 100">
            <a:extLst>
              <a:ext uri="{FF2B5EF4-FFF2-40B4-BE49-F238E27FC236}">
                <a16:creationId xmlns:a16="http://schemas.microsoft.com/office/drawing/2014/main" id="{04BE8F5F-E3F4-437C-B3A7-FEBCFA8EA6BD}"/>
              </a:ext>
            </a:extLst>
          </p:cNvPr>
          <p:cNvSpPr/>
          <p:nvPr/>
        </p:nvSpPr>
        <p:spPr>
          <a:xfrm>
            <a:off x="669286" y="3228218"/>
            <a:ext cx="979755" cy="400110"/>
          </a:xfrm>
          <a:prstGeom prst="rect">
            <a:avLst/>
          </a:prstGeom>
        </p:spPr>
        <p:txBody>
          <a:bodyPr wrap="none">
            <a:spAutoFit/>
          </a:bodyPr>
          <a:lstStyle/>
          <a:p>
            <a:r>
              <a:rPr lang="en-US" altLang="zh-CN" sz="2000" kern="0" dirty="0">
                <a:latin typeface="Palatino Linotype" panose="02040502050505030304" pitchFamily="18" charset="0"/>
              </a:rPr>
              <a:t>Data 1 </a:t>
            </a:r>
            <a:endParaRPr lang="zh-CN" altLang="en-US" sz="2000" dirty="0">
              <a:latin typeface="Palatino Linotype" panose="02040502050505030304" pitchFamily="18" charset="0"/>
            </a:endParaRPr>
          </a:p>
        </p:txBody>
      </p:sp>
      <p:sp>
        <p:nvSpPr>
          <p:cNvPr id="102" name="矩形 101">
            <a:extLst>
              <a:ext uri="{FF2B5EF4-FFF2-40B4-BE49-F238E27FC236}">
                <a16:creationId xmlns:a16="http://schemas.microsoft.com/office/drawing/2014/main" id="{BE6BA871-4901-4D51-9B16-8C7F2F343D21}"/>
              </a:ext>
            </a:extLst>
          </p:cNvPr>
          <p:cNvSpPr/>
          <p:nvPr/>
        </p:nvSpPr>
        <p:spPr>
          <a:xfrm>
            <a:off x="669286" y="4814212"/>
            <a:ext cx="979755" cy="400110"/>
          </a:xfrm>
          <a:prstGeom prst="rect">
            <a:avLst/>
          </a:prstGeom>
        </p:spPr>
        <p:txBody>
          <a:bodyPr wrap="none">
            <a:spAutoFit/>
          </a:bodyPr>
          <a:lstStyle/>
          <a:p>
            <a:r>
              <a:rPr lang="en-US" altLang="zh-CN" sz="2000" kern="0" dirty="0">
                <a:latin typeface="Palatino Linotype" panose="02040502050505030304" pitchFamily="18" charset="0"/>
              </a:rPr>
              <a:t>Data 2 </a:t>
            </a:r>
            <a:endParaRPr lang="zh-CN" altLang="en-US" sz="2000" dirty="0">
              <a:latin typeface="Palatino Linotype" panose="02040502050505030304" pitchFamily="18" charset="0"/>
            </a:endParaRPr>
          </a:p>
        </p:txBody>
      </p:sp>
      <p:sp>
        <p:nvSpPr>
          <p:cNvPr id="103" name="矩形 102">
            <a:extLst>
              <a:ext uri="{FF2B5EF4-FFF2-40B4-BE49-F238E27FC236}">
                <a16:creationId xmlns:a16="http://schemas.microsoft.com/office/drawing/2014/main" id="{5725AA71-C028-41FF-A8AB-DE0A1F3B79DB}"/>
              </a:ext>
            </a:extLst>
          </p:cNvPr>
          <p:cNvSpPr/>
          <p:nvPr/>
        </p:nvSpPr>
        <p:spPr>
          <a:xfrm>
            <a:off x="697713" y="6018398"/>
            <a:ext cx="979755" cy="400110"/>
          </a:xfrm>
          <a:prstGeom prst="rect">
            <a:avLst/>
          </a:prstGeom>
        </p:spPr>
        <p:txBody>
          <a:bodyPr wrap="none">
            <a:spAutoFit/>
          </a:bodyPr>
          <a:lstStyle/>
          <a:p>
            <a:r>
              <a:rPr lang="en-US" altLang="zh-CN" sz="2000" kern="0" dirty="0">
                <a:latin typeface="Palatino Linotype" panose="02040502050505030304" pitchFamily="18" charset="0"/>
              </a:rPr>
              <a:t>Data 3 </a:t>
            </a:r>
            <a:endParaRPr lang="zh-CN" altLang="en-US" sz="2000" dirty="0">
              <a:latin typeface="Palatino Linotype" panose="02040502050505030304" pitchFamily="18" charset="0"/>
            </a:endParaRPr>
          </a:p>
        </p:txBody>
      </p:sp>
      <p:sp>
        <p:nvSpPr>
          <p:cNvPr id="104" name="矩形 103">
            <a:extLst>
              <a:ext uri="{FF2B5EF4-FFF2-40B4-BE49-F238E27FC236}">
                <a16:creationId xmlns:a16="http://schemas.microsoft.com/office/drawing/2014/main" id="{5C2AA6B3-0868-4E95-8B2D-BBD266EC74A2}"/>
              </a:ext>
            </a:extLst>
          </p:cNvPr>
          <p:cNvSpPr/>
          <p:nvPr/>
        </p:nvSpPr>
        <p:spPr>
          <a:xfrm>
            <a:off x="2832232" y="2830065"/>
            <a:ext cx="1164101" cy="400110"/>
          </a:xfrm>
          <a:prstGeom prst="rect">
            <a:avLst/>
          </a:prstGeom>
        </p:spPr>
        <p:txBody>
          <a:bodyPr wrap="none">
            <a:spAutoFit/>
          </a:bodyPr>
          <a:lstStyle/>
          <a:p>
            <a:r>
              <a:rPr lang="en-US" altLang="zh-CN" sz="2000" kern="0" dirty="0">
                <a:solidFill>
                  <a:srgbClr val="7030A0"/>
                </a:solidFill>
                <a:latin typeface="Palatino Linotype" panose="02040502050505030304" pitchFamily="18" charset="0"/>
              </a:rPr>
              <a:t>Contract</a:t>
            </a:r>
            <a:endParaRPr lang="zh-CN" altLang="en-US" sz="2000" dirty="0">
              <a:solidFill>
                <a:srgbClr val="7030A0"/>
              </a:solidFill>
              <a:latin typeface="Palatino Linotype" panose="02040502050505030304" pitchFamily="18" charset="0"/>
            </a:endParaRPr>
          </a:p>
        </p:txBody>
      </p:sp>
      <p:sp>
        <p:nvSpPr>
          <p:cNvPr id="105" name="矩形 104">
            <a:extLst>
              <a:ext uri="{FF2B5EF4-FFF2-40B4-BE49-F238E27FC236}">
                <a16:creationId xmlns:a16="http://schemas.microsoft.com/office/drawing/2014/main" id="{033D2368-70E1-47B9-B252-D1963669993D}"/>
              </a:ext>
            </a:extLst>
          </p:cNvPr>
          <p:cNvSpPr/>
          <p:nvPr/>
        </p:nvSpPr>
        <p:spPr>
          <a:xfrm>
            <a:off x="5428795" y="4541058"/>
            <a:ext cx="1050288" cy="400110"/>
          </a:xfrm>
          <a:prstGeom prst="rect">
            <a:avLst/>
          </a:prstGeom>
        </p:spPr>
        <p:txBody>
          <a:bodyPr wrap="none">
            <a:spAutoFit/>
          </a:bodyPr>
          <a:lstStyle/>
          <a:p>
            <a:r>
              <a:rPr lang="en-US" altLang="zh-CN" sz="2000" kern="0" dirty="0">
                <a:latin typeface="Palatino Linotype" panose="02040502050505030304" pitchFamily="18" charset="0"/>
              </a:rPr>
              <a:t>View 2 </a:t>
            </a:r>
            <a:endParaRPr lang="zh-CN" altLang="en-US" sz="2000" dirty="0">
              <a:latin typeface="Palatino Linotype" panose="02040502050505030304" pitchFamily="18" charset="0"/>
            </a:endParaRPr>
          </a:p>
        </p:txBody>
      </p:sp>
      <p:sp>
        <p:nvSpPr>
          <p:cNvPr id="106" name="矩形 105">
            <a:extLst>
              <a:ext uri="{FF2B5EF4-FFF2-40B4-BE49-F238E27FC236}">
                <a16:creationId xmlns:a16="http://schemas.microsoft.com/office/drawing/2014/main" id="{6B71F423-775A-4CE8-9A4D-1C83A10F767A}"/>
              </a:ext>
            </a:extLst>
          </p:cNvPr>
          <p:cNvSpPr/>
          <p:nvPr/>
        </p:nvSpPr>
        <p:spPr>
          <a:xfrm>
            <a:off x="5483088" y="6011789"/>
            <a:ext cx="1050288" cy="400110"/>
          </a:xfrm>
          <a:prstGeom prst="rect">
            <a:avLst/>
          </a:prstGeom>
        </p:spPr>
        <p:txBody>
          <a:bodyPr wrap="none">
            <a:spAutoFit/>
          </a:bodyPr>
          <a:lstStyle/>
          <a:p>
            <a:r>
              <a:rPr lang="en-US" altLang="zh-CN" sz="2000" kern="0" dirty="0">
                <a:latin typeface="Palatino Linotype" panose="02040502050505030304" pitchFamily="18" charset="0"/>
              </a:rPr>
              <a:t>View 3 </a:t>
            </a:r>
            <a:endParaRPr lang="zh-CN" altLang="en-US" sz="2000" dirty="0">
              <a:latin typeface="Palatino Linotype" panose="02040502050505030304" pitchFamily="18" charset="0"/>
            </a:endParaRPr>
          </a:p>
        </p:txBody>
      </p:sp>
      <p:sp>
        <p:nvSpPr>
          <p:cNvPr id="107" name="矩形 106">
            <a:extLst>
              <a:ext uri="{FF2B5EF4-FFF2-40B4-BE49-F238E27FC236}">
                <a16:creationId xmlns:a16="http://schemas.microsoft.com/office/drawing/2014/main" id="{D59286F2-2D23-4FEF-B918-736654527E44}"/>
              </a:ext>
            </a:extLst>
          </p:cNvPr>
          <p:cNvSpPr/>
          <p:nvPr/>
        </p:nvSpPr>
        <p:spPr>
          <a:xfrm>
            <a:off x="7236296" y="3437444"/>
            <a:ext cx="1792478" cy="400110"/>
          </a:xfrm>
          <a:prstGeom prst="rect">
            <a:avLst/>
          </a:prstGeom>
        </p:spPr>
        <p:txBody>
          <a:bodyPr wrap="none">
            <a:spAutoFit/>
          </a:bodyPr>
          <a:lstStyle/>
          <a:p>
            <a:r>
              <a:rPr lang="en-US" altLang="zh-CN" sz="2000" kern="0" dirty="0">
                <a:latin typeface="Palatino Linotype" panose="02040502050505030304" pitchFamily="18" charset="0"/>
              </a:rPr>
              <a:t>The same task</a:t>
            </a:r>
            <a:endParaRPr lang="zh-CN" altLang="en-US" sz="2000" dirty="0">
              <a:latin typeface="Palatino Linotype" panose="02040502050505030304" pitchFamily="18" charset="0"/>
            </a:endParaRPr>
          </a:p>
        </p:txBody>
      </p:sp>
      <p:sp>
        <p:nvSpPr>
          <p:cNvPr id="108" name="椭圆 107">
            <a:extLst>
              <a:ext uri="{FF2B5EF4-FFF2-40B4-BE49-F238E27FC236}">
                <a16:creationId xmlns:a16="http://schemas.microsoft.com/office/drawing/2014/main" id="{A11A7DC8-2127-4B03-BC0F-CCABBF3A6E4D}"/>
              </a:ext>
            </a:extLst>
          </p:cNvPr>
          <p:cNvSpPr/>
          <p:nvPr/>
        </p:nvSpPr>
        <p:spPr bwMode="auto">
          <a:xfrm>
            <a:off x="2531874" y="1895781"/>
            <a:ext cx="2530862" cy="2906717"/>
          </a:xfrm>
          <a:prstGeom prst="ellipse">
            <a:avLst/>
          </a:prstGeom>
          <a:noFill/>
          <a:ln w="28575" cap="flat" cmpd="sng" algn="ctr">
            <a:solidFill>
              <a:srgbClr val="7030A0"/>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Palatino Linotype" panose="02040502050505030304" pitchFamily="18" charset="0"/>
            </a:endParaRPr>
          </a:p>
        </p:txBody>
      </p:sp>
      <p:sp>
        <p:nvSpPr>
          <p:cNvPr id="109" name="矩形 108">
            <a:extLst>
              <a:ext uri="{FF2B5EF4-FFF2-40B4-BE49-F238E27FC236}">
                <a16:creationId xmlns:a16="http://schemas.microsoft.com/office/drawing/2014/main" id="{78966EA7-1D62-478B-8058-FF2B7C8BA3C4}"/>
              </a:ext>
            </a:extLst>
          </p:cNvPr>
          <p:cNvSpPr/>
          <p:nvPr/>
        </p:nvSpPr>
        <p:spPr>
          <a:xfrm>
            <a:off x="5436096" y="2780928"/>
            <a:ext cx="1039067" cy="400110"/>
          </a:xfrm>
          <a:prstGeom prst="rect">
            <a:avLst/>
          </a:prstGeom>
        </p:spPr>
        <p:txBody>
          <a:bodyPr wrap="none">
            <a:spAutoFit/>
          </a:bodyPr>
          <a:lstStyle/>
          <a:p>
            <a:r>
              <a:rPr lang="en-US" altLang="zh-CN" sz="2000" kern="0" dirty="0">
                <a:latin typeface="Palatino Linotype" panose="02040502050505030304" pitchFamily="18" charset="0"/>
              </a:rPr>
              <a:t>View 1 </a:t>
            </a:r>
            <a:endParaRPr lang="zh-CN" altLang="en-US" sz="2000" dirty="0">
              <a:latin typeface="Palatino Linotype" panose="02040502050505030304" pitchFamily="18" charset="0"/>
            </a:endParaRPr>
          </a:p>
        </p:txBody>
      </p:sp>
      <p:sp>
        <p:nvSpPr>
          <p:cNvPr id="110" name="矩形 109">
            <a:extLst>
              <a:ext uri="{FF2B5EF4-FFF2-40B4-BE49-F238E27FC236}">
                <a16:creationId xmlns:a16="http://schemas.microsoft.com/office/drawing/2014/main" id="{99060208-DCD1-40C0-B445-1D83C3084EEE}"/>
              </a:ext>
            </a:extLst>
          </p:cNvPr>
          <p:cNvSpPr/>
          <p:nvPr/>
        </p:nvSpPr>
        <p:spPr>
          <a:xfrm>
            <a:off x="2696628" y="4852965"/>
            <a:ext cx="1603324" cy="400110"/>
          </a:xfrm>
          <a:prstGeom prst="rect">
            <a:avLst/>
          </a:prstGeom>
        </p:spPr>
        <p:txBody>
          <a:bodyPr wrap="none">
            <a:spAutoFit/>
          </a:bodyPr>
          <a:lstStyle/>
          <a:p>
            <a:r>
              <a:rPr lang="en-US" altLang="zh-CN" sz="2000" kern="0" dirty="0">
                <a:solidFill>
                  <a:schemeClr val="accent5">
                    <a:lumMod val="50000"/>
                  </a:schemeClr>
                </a:solidFill>
                <a:latin typeface="Palatino Linotype" panose="02040502050505030304" pitchFamily="18" charset="0"/>
              </a:rPr>
              <a:t>Cooperation</a:t>
            </a:r>
            <a:endParaRPr lang="zh-CN" altLang="en-US" sz="2000" dirty="0">
              <a:solidFill>
                <a:schemeClr val="accent5">
                  <a:lumMod val="50000"/>
                </a:schemeClr>
              </a:solidFill>
              <a:latin typeface="Palatino Linotype" panose="02040502050505030304" pitchFamily="18" charset="0"/>
            </a:endParaRPr>
          </a:p>
        </p:txBody>
      </p:sp>
      <p:grpSp>
        <p:nvGrpSpPr>
          <p:cNvPr id="111" name="组合 110">
            <a:extLst>
              <a:ext uri="{FF2B5EF4-FFF2-40B4-BE49-F238E27FC236}">
                <a16:creationId xmlns:a16="http://schemas.microsoft.com/office/drawing/2014/main" id="{AAEA1240-B631-4663-9E32-672EDF8B2DFB}"/>
              </a:ext>
            </a:extLst>
          </p:cNvPr>
          <p:cNvGrpSpPr/>
          <p:nvPr/>
        </p:nvGrpSpPr>
        <p:grpSpPr>
          <a:xfrm>
            <a:off x="5673043" y="4869160"/>
            <a:ext cx="464904" cy="569702"/>
            <a:chOff x="5673043" y="4869160"/>
            <a:chExt cx="464904" cy="569702"/>
          </a:xfrm>
        </p:grpSpPr>
        <p:sp>
          <p:nvSpPr>
            <p:cNvPr id="112" name="上下箭头 68">
              <a:extLst>
                <a:ext uri="{FF2B5EF4-FFF2-40B4-BE49-F238E27FC236}">
                  <a16:creationId xmlns:a16="http://schemas.microsoft.com/office/drawing/2014/main" id="{CB2039AF-25EA-4655-81B0-725BCF2CCBDB}"/>
                </a:ext>
              </a:extLst>
            </p:cNvPr>
            <p:cNvSpPr/>
            <p:nvPr/>
          </p:nvSpPr>
          <p:spPr bwMode="auto">
            <a:xfrm>
              <a:off x="5796136" y="4869160"/>
              <a:ext cx="218718" cy="569702"/>
            </a:xfrm>
            <a:prstGeom prst="upDown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Palatino Linotype" panose="02040502050505030304" pitchFamily="18" charset="0"/>
              </a:endParaRPr>
            </a:p>
          </p:txBody>
        </p:sp>
        <p:sp>
          <p:nvSpPr>
            <p:cNvPr id="113" name="乘号 112">
              <a:extLst>
                <a:ext uri="{FF2B5EF4-FFF2-40B4-BE49-F238E27FC236}">
                  <a16:creationId xmlns:a16="http://schemas.microsoft.com/office/drawing/2014/main" id="{19CFC75C-AEA5-4402-92D4-8C0BF86D6558}"/>
                </a:ext>
              </a:extLst>
            </p:cNvPr>
            <p:cNvSpPr/>
            <p:nvPr/>
          </p:nvSpPr>
          <p:spPr bwMode="auto">
            <a:xfrm>
              <a:off x="5673043" y="4921559"/>
              <a:ext cx="464904" cy="464904"/>
            </a:xfrm>
            <a:prstGeom prst="mathMultiply">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Palatino Linotype" panose="02040502050505030304" pitchFamily="18" charset="0"/>
              </a:endParaRPr>
            </a:p>
          </p:txBody>
        </p:sp>
      </p:grpSp>
      <p:grpSp>
        <p:nvGrpSpPr>
          <p:cNvPr id="114" name="组合 113">
            <a:extLst>
              <a:ext uri="{FF2B5EF4-FFF2-40B4-BE49-F238E27FC236}">
                <a16:creationId xmlns:a16="http://schemas.microsoft.com/office/drawing/2014/main" id="{C0253364-5DA3-4881-BEF4-33B2955517EC}"/>
              </a:ext>
            </a:extLst>
          </p:cNvPr>
          <p:cNvGrpSpPr/>
          <p:nvPr/>
        </p:nvGrpSpPr>
        <p:grpSpPr>
          <a:xfrm>
            <a:off x="5649916" y="3222636"/>
            <a:ext cx="464904" cy="569702"/>
            <a:chOff x="5673043" y="4869160"/>
            <a:chExt cx="464904" cy="569702"/>
          </a:xfrm>
        </p:grpSpPr>
        <p:sp>
          <p:nvSpPr>
            <p:cNvPr id="115" name="上下箭头 84">
              <a:extLst>
                <a:ext uri="{FF2B5EF4-FFF2-40B4-BE49-F238E27FC236}">
                  <a16:creationId xmlns:a16="http://schemas.microsoft.com/office/drawing/2014/main" id="{D478D336-1C07-4953-8585-7EB59BD13EE4}"/>
                </a:ext>
              </a:extLst>
            </p:cNvPr>
            <p:cNvSpPr/>
            <p:nvPr/>
          </p:nvSpPr>
          <p:spPr bwMode="auto">
            <a:xfrm>
              <a:off x="5796136" y="4869160"/>
              <a:ext cx="218718" cy="569702"/>
            </a:xfrm>
            <a:prstGeom prst="upDown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Palatino Linotype" panose="02040502050505030304" pitchFamily="18" charset="0"/>
              </a:endParaRPr>
            </a:p>
          </p:txBody>
        </p:sp>
        <p:sp>
          <p:nvSpPr>
            <p:cNvPr id="116" name="乘号 115">
              <a:extLst>
                <a:ext uri="{FF2B5EF4-FFF2-40B4-BE49-F238E27FC236}">
                  <a16:creationId xmlns:a16="http://schemas.microsoft.com/office/drawing/2014/main" id="{B5C0CE04-1768-4C4A-951C-A7D0F21F0D80}"/>
                </a:ext>
              </a:extLst>
            </p:cNvPr>
            <p:cNvSpPr/>
            <p:nvPr/>
          </p:nvSpPr>
          <p:spPr bwMode="auto">
            <a:xfrm>
              <a:off x="5673043" y="4921559"/>
              <a:ext cx="464904" cy="464904"/>
            </a:xfrm>
            <a:prstGeom prst="mathMultiply">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Palatino Linotype" panose="02040502050505030304" pitchFamily="18" charset="0"/>
              </a:endParaRPr>
            </a:p>
          </p:txBody>
        </p:sp>
      </p:grpSp>
      <p:sp>
        <p:nvSpPr>
          <p:cNvPr id="117" name="矩形 116">
            <a:extLst>
              <a:ext uri="{FF2B5EF4-FFF2-40B4-BE49-F238E27FC236}">
                <a16:creationId xmlns:a16="http://schemas.microsoft.com/office/drawing/2014/main" id="{2EC420BF-8FA7-4F11-A5D3-F2895E481D33}"/>
              </a:ext>
            </a:extLst>
          </p:cNvPr>
          <p:cNvSpPr/>
          <p:nvPr/>
        </p:nvSpPr>
        <p:spPr>
          <a:xfrm>
            <a:off x="4198552" y="4892019"/>
            <a:ext cx="1548822" cy="646331"/>
          </a:xfrm>
          <a:prstGeom prst="rect">
            <a:avLst/>
          </a:prstGeom>
        </p:spPr>
        <p:txBody>
          <a:bodyPr wrap="none">
            <a:spAutoFit/>
          </a:bodyPr>
          <a:lstStyle/>
          <a:p>
            <a:r>
              <a:rPr lang="en-US" altLang="zh-CN" sz="1800" kern="0" dirty="0">
                <a:solidFill>
                  <a:srgbClr val="FF0000"/>
                </a:solidFill>
                <a:latin typeface="Palatino Linotype" panose="02040502050505030304" pitchFamily="18" charset="0"/>
              </a:rPr>
              <a:t>Do not share </a:t>
            </a:r>
          </a:p>
          <a:p>
            <a:r>
              <a:rPr lang="en-US" altLang="zh-CN" sz="1800" kern="0" dirty="0">
                <a:solidFill>
                  <a:srgbClr val="FF0000"/>
                </a:solidFill>
                <a:latin typeface="Palatino Linotype" panose="02040502050505030304" pitchFamily="18" charset="0"/>
              </a:rPr>
              <a:t>feature value</a:t>
            </a:r>
            <a:endParaRPr lang="zh-CN" altLang="en-US" sz="1800" dirty="0">
              <a:solidFill>
                <a:srgbClr val="FF0000"/>
              </a:solidFill>
              <a:latin typeface="Palatino Linotype" panose="02040502050505030304" pitchFamily="18" charset="0"/>
            </a:endParaRPr>
          </a:p>
        </p:txBody>
      </p:sp>
      <p:grpSp>
        <p:nvGrpSpPr>
          <p:cNvPr id="118" name="组合 117">
            <a:extLst>
              <a:ext uri="{FF2B5EF4-FFF2-40B4-BE49-F238E27FC236}">
                <a16:creationId xmlns:a16="http://schemas.microsoft.com/office/drawing/2014/main" id="{CC38D63A-662F-4718-8072-DA279FAA4EFD}"/>
              </a:ext>
            </a:extLst>
          </p:cNvPr>
          <p:cNvGrpSpPr/>
          <p:nvPr/>
        </p:nvGrpSpPr>
        <p:grpSpPr>
          <a:xfrm>
            <a:off x="2948894" y="5194259"/>
            <a:ext cx="1639415" cy="1062797"/>
            <a:chOff x="2948894" y="5194259"/>
            <a:chExt cx="1639415" cy="1062797"/>
          </a:xfrm>
        </p:grpSpPr>
        <p:pic>
          <p:nvPicPr>
            <p:cNvPr id="119" name="Picture 8" descr="http://lamda.nju.edu.cn/images/pub/lamda.png">
              <a:extLst>
                <a:ext uri="{FF2B5EF4-FFF2-40B4-BE49-F238E27FC236}">
                  <a16:creationId xmlns:a16="http://schemas.microsoft.com/office/drawing/2014/main" id="{01F86610-AECD-4A6A-8747-B3793A54D1C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90180" y="5829503"/>
              <a:ext cx="969120" cy="427553"/>
            </a:xfrm>
            <a:prstGeom prst="rect">
              <a:avLst/>
            </a:prstGeom>
            <a:noFill/>
            <a:extLst>
              <a:ext uri="{909E8E84-426E-40DD-AFC4-6F175D3DCCD1}">
                <a14:hiddenFill xmlns:a14="http://schemas.microsoft.com/office/drawing/2010/main">
                  <a:solidFill>
                    <a:srgbClr val="FFFFFF"/>
                  </a:solidFill>
                </a14:hiddenFill>
              </a:ext>
            </a:extLst>
          </p:spPr>
        </p:pic>
        <p:sp>
          <p:nvSpPr>
            <p:cNvPr id="120" name="矩形 119">
              <a:extLst>
                <a:ext uri="{FF2B5EF4-FFF2-40B4-BE49-F238E27FC236}">
                  <a16:creationId xmlns:a16="http://schemas.microsoft.com/office/drawing/2014/main" id="{F8A98E6D-305C-4922-8851-961317579CE8}"/>
                </a:ext>
              </a:extLst>
            </p:cNvPr>
            <p:cNvSpPr/>
            <p:nvPr/>
          </p:nvSpPr>
          <p:spPr>
            <a:xfrm>
              <a:off x="2948894" y="5194259"/>
              <a:ext cx="1639415" cy="1015663"/>
            </a:xfrm>
            <a:prstGeom prst="rect">
              <a:avLst/>
            </a:prstGeom>
          </p:spPr>
          <p:txBody>
            <a:bodyPr wrap="square">
              <a:spAutoFit/>
            </a:bodyPr>
            <a:lstStyle/>
            <a:p>
              <a:r>
                <a:rPr lang="en-US" altLang="zh-CN" sz="2000" b="1" dirty="0">
                  <a:latin typeface="Palatino Linotype" panose="02040502050505030304" pitchFamily="18" charset="0"/>
                </a:rPr>
                <a:t>Academic </a:t>
              </a:r>
            </a:p>
            <a:p>
              <a:r>
                <a:rPr lang="en-US" altLang="zh-CN" sz="2000" b="1" dirty="0">
                  <a:latin typeface="Palatino Linotype" panose="02040502050505030304" pitchFamily="18" charset="0"/>
                </a:rPr>
                <a:t>Institute, e.g.,</a:t>
              </a:r>
              <a:endParaRPr lang="zh-CN" altLang="en-US" sz="2000" b="1" dirty="0">
                <a:latin typeface="Palatino Linotype" panose="02040502050505030304" pitchFamily="18" charset="0"/>
              </a:endParaRPr>
            </a:p>
          </p:txBody>
        </p:sp>
      </p:grpSp>
      <p:sp>
        <p:nvSpPr>
          <p:cNvPr id="45" name="内容占位符 2"/>
          <p:cNvSpPr txBox="1">
            <a:spLocks/>
          </p:cNvSpPr>
          <p:nvPr/>
        </p:nvSpPr>
        <p:spPr bwMode="auto">
          <a:xfrm>
            <a:off x="294275" y="4970512"/>
            <a:ext cx="8530049" cy="1265807"/>
          </a:xfrm>
          <a:prstGeom prst="rect">
            <a:avLst/>
          </a:prstGeom>
          <a:solidFill>
            <a:schemeClr val="bg1"/>
          </a:solidFill>
          <a:ln w="28575">
            <a:solidFill>
              <a:srgbClr val="FF0000"/>
            </a:solid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kumimoji="1" sz="2800">
                <a:solidFill>
                  <a:schemeClr val="tx1"/>
                </a:solidFill>
                <a:latin typeface="+mn-lt"/>
                <a:ea typeface="+mn-ea"/>
                <a:cs typeface="宋体" charset="0"/>
              </a:defRPr>
            </a:lvl1pPr>
            <a:lvl2pPr marL="742950" indent="-285750" algn="l" rtl="0" eaLnBrk="1" fontAlgn="base" hangingPunct="1">
              <a:spcBef>
                <a:spcPct val="20000"/>
              </a:spcBef>
              <a:spcAft>
                <a:spcPct val="0"/>
              </a:spcAft>
              <a:buChar char="–"/>
              <a:defRPr kumimoji="1" sz="2400">
                <a:solidFill>
                  <a:schemeClr val="tx1"/>
                </a:solidFill>
                <a:latin typeface="+mn-lt"/>
                <a:ea typeface="+mn-ea"/>
              </a:defRPr>
            </a:lvl2pPr>
            <a:lvl3pPr marL="1143000" indent="-228600" algn="l" rtl="0" eaLnBrk="1" fontAlgn="base" hangingPunct="1">
              <a:spcBef>
                <a:spcPct val="20000"/>
              </a:spcBef>
              <a:spcAft>
                <a:spcPct val="0"/>
              </a:spcAft>
              <a:buChar char="•"/>
              <a:defRPr kumimoji="1" sz="20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a:lstStyle>
          <a:p>
            <a:pPr marL="0" indent="0">
              <a:buNone/>
            </a:pPr>
            <a:r>
              <a:rPr kumimoji="0" lang="en-US" altLang="zh-CN" sz="2400" kern="0" dirty="0">
                <a:latin typeface="Palatino Linotype" panose="02040502050505030304" pitchFamily="18" charset="0"/>
                <a:ea typeface="Verdana" panose="020B0604030504040204" pitchFamily="34" charset="0"/>
                <a:cs typeface="Verdana" panose="020B0604030504040204" pitchFamily="34" charset="0"/>
              </a:rPr>
              <a:t>In a </a:t>
            </a:r>
            <a:r>
              <a:rPr kumimoji="0" lang="en-US" altLang="zh-CN" sz="2400" kern="0" dirty="0">
                <a:solidFill>
                  <a:srgbClr val="FF0000"/>
                </a:solidFill>
                <a:latin typeface="Palatino Linotype" panose="02040502050505030304" pitchFamily="18" charset="0"/>
                <a:ea typeface="Verdana" panose="020B0604030504040204" pitchFamily="34" charset="0"/>
                <a:cs typeface="Verdana" panose="020B0604030504040204" pitchFamily="34" charset="0"/>
              </a:rPr>
              <a:t>cooperation-competition</a:t>
            </a:r>
            <a:r>
              <a:rPr kumimoji="0" lang="en-US" altLang="zh-CN" sz="2400" kern="0" dirty="0">
                <a:latin typeface="Palatino Linotype" panose="02040502050505030304" pitchFamily="18" charset="0"/>
                <a:ea typeface="Verdana" panose="020B0604030504040204" pitchFamily="34" charset="0"/>
                <a:cs typeface="Verdana" panose="020B0604030504040204" pitchFamily="34" charset="0"/>
              </a:rPr>
              <a:t> scenario,</a:t>
            </a:r>
            <a:r>
              <a:rPr kumimoji="0" lang="zh-CN" altLang="en-US" sz="2400" kern="0" dirty="0">
                <a:latin typeface="Palatino Linotype" panose="02040502050505030304" pitchFamily="18" charset="0"/>
                <a:cs typeface="Verdana" panose="020B0604030504040204" pitchFamily="34" charset="0"/>
              </a:rPr>
              <a:t> </a:t>
            </a:r>
            <a:r>
              <a:rPr kumimoji="0" lang="en-US" altLang="zh-CN" sz="2400" kern="0" dirty="0">
                <a:latin typeface="Palatino Linotype" panose="02040502050505030304" pitchFamily="18" charset="0"/>
                <a:ea typeface="Verdana" panose="020B0604030504040204" pitchFamily="34" charset="0"/>
                <a:cs typeface="Verdana" panose="020B0604030504040204" pitchFamily="34" charset="0"/>
              </a:rPr>
              <a:t>how to improve performance for each modality on the same task </a:t>
            </a:r>
            <a:r>
              <a:rPr kumimoji="0" lang="en-US" altLang="zh-CN" sz="2400" kern="0" dirty="0">
                <a:solidFill>
                  <a:srgbClr val="FF0000"/>
                </a:solidFill>
                <a:latin typeface="Palatino Linotype" panose="02040502050505030304" pitchFamily="18" charset="0"/>
                <a:ea typeface="Verdana" panose="020B0604030504040204" pitchFamily="34" charset="0"/>
                <a:cs typeface="Verdana" panose="020B0604030504040204" pitchFamily="34" charset="0"/>
              </a:rPr>
              <a:t>without sharing feature values </a:t>
            </a:r>
            <a:r>
              <a:rPr kumimoji="0" lang="en-US" altLang="zh-CN" sz="2400" kern="0" dirty="0">
                <a:latin typeface="Palatino Linotype" panose="02040502050505030304" pitchFamily="18" charset="0"/>
                <a:ea typeface="Verdana" panose="020B0604030504040204" pitchFamily="34" charset="0"/>
                <a:cs typeface="Verdana" panose="020B0604030504040204" pitchFamily="34" charset="0"/>
              </a:rPr>
              <a:t>among modalities?</a:t>
            </a:r>
          </a:p>
        </p:txBody>
      </p:sp>
    </p:spTree>
    <p:extLst>
      <p:ext uri="{BB962C8B-B14F-4D97-AF65-F5344CB8AC3E}">
        <p14:creationId xmlns:p14="http://schemas.microsoft.com/office/powerpoint/2010/main" val="25968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500"/>
                                        <p:tgtEl>
                                          <p:spTgt spid="9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8"/>
                                        </p:tgtEl>
                                        <p:attrNameLst>
                                          <p:attrName>style.visibility</p:attrName>
                                        </p:attrNameLst>
                                      </p:cBhvr>
                                      <p:to>
                                        <p:strVal val="visible"/>
                                      </p:to>
                                    </p:set>
                                    <p:anim calcmode="lin" valueType="num">
                                      <p:cBhvr additive="base">
                                        <p:cTn id="21" dur="500" fill="hold"/>
                                        <p:tgtEl>
                                          <p:spTgt spid="88"/>
                                        </p:tgtEl>
                                        <p:attrNameLst>
                                          <p:attrName>ppt_x</p:attrName>
                                        </p:attrNameLst>
                                      </p:cBhvr>
                                      <p:tavLst>
                                        <p:tav tm="0">
                                          <p:val>
                                            <p:strVal val="#ppt_x"/>
                                          </p:val>
                                        </p:tav>
                                        <p:tav tm="100000">
                                          <p:val>
                                            <p:strVal val="#ppt_x"/>
                                          </p:val>
                                        </p:tav>
                                      </p:tavLst>
                                    </p:anim>
                                    <p:anim calcmode="lin" valueType="num">
                                      <p:cBhvr additive="base">
                                        <p:cTn id="22" dur="500" fill="hold"/>
                                        <p:tgtEl>
                                          <p:spTgt spid="8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2"/>
                                        </p:tgtEl>
                                        <p:attrNameLst>
                                          <p:attrName>style.visibility</p:attrName>
                                        </p:attrNameLst>
                                      </p:cBhvr>
                                      <p:to>
                                        <p:strVal val="visible"/>
                                      </p:to>
                                    </p:set>
                                    <p:anim calcmode="lin" valueType="num">
                                      <p:cBhvr additive="base">
                                        <p:cTn id="25" dur="500" fill="hold"/>
                                        <p:tgtEl>
                                          <p:spTgt spid="82"/>
                                        </p:tgtEl>
                                        <p:attrNameLst>
                                          <p:attrName>ppt_x</p:attrName>
                                        </p:attrNameLst>
                                      </p:cBhvr>
                                      <p:tavLst>
                                        <p:tav tm="0">
                                          <p:val>
                                            <p:strVal val="#ppt_x"/>
                                          </p:val>
                                        </p:tav>
                                        <p:tav tm="100000">
                                          <p:val>
                                            <p:strVal val="#ppt_x"/>
                                          </p:val>
                                        </p:tav>
                                      </p:tavLst>
                                    </p:anim>
                                    <p:anim calcmode="lin" valueType="num">
                                      <p:cBhvr additive="base">
                                        <p:cTn id="26" dur="500" fill="hold"/>
                                        <p:tgtEl>
                                          <p:spTgt spid="8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6"/>
                                        </p:tgtEl>
                                        <p:attrNameLst>
                                          <p:attrName>style.visibility</p:attrName>
                                        </p:attrNameLst>
                                      </p:cBhvr>
                                      <p:to>
                                        <p:strVal val="visible"/>
                                      </p:to>
                                    </p:set>
                                    <p:anim calcmode="lin" valueType="num">
                                      <p:cBhvr additive="base">
                                        <p:cTn id="29" dur="500" fill="hold"/>
                                        <p:tgtEl>
                                          <p:spTgt spid="96"/>
                                        </p:tgtEl>
                                        <p:attrNameLst>
                                          <p:attrName>ppt_x</p:attrName>
                                        </p:attrNameLst>
                                      </p:cBhvr>
                                      <p:tavLst>
                                        <p:tav tm="0">
                                          <p:val>
                                            <p:strVal val="#ppt_x"/>
                                          </p:val>
                                        </p:tav>
                                        <p:tav tm="100000">
                                          <p:val>
                                            <p:strVal val="#ppt_x"/>
                                          </p:val>
                                        </p:tav>
                                      </p:tavLst>
                                    </p:anim>
                                    <p:anim calcmode="lin" valueType="num">
                                      <p:cBhvr additive="base">
                                        <p:cTn id="30"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0"/>
                                        </p:tgtEl>
                                        <p:attrNameLst>
                                          <p:attrName>style.visibility</p:attrName>
                                        </p:attrNameLst>
                                      </p:cBhvr>
                                      <p:to>
                                        <p:strVal val="visible"/>
                                      </p:to>
                                    </p:set>
                                    <p:animEffect transition="in" filter="fade">
                                      <p:cBhvr>
                                        <p:cTn id="35" dur="500"/>
                                        <p:tgtEl>
                                          <p:spTgt spid="100"/>
                                        </p:tgtEl>
                                      </p:cBhvr>
                                    </p:animEffect>
                                  </p:childTnLst>
                                </p:cTn>
                              </p:par>
                              <p:par>
                                <p:cTn id="36" presetID="10" presetClass="entr" presetSubtype="0" fill="hold" nodeType="withEffect">
                                  <p:stCondLst>
                                    <p:cond delay="0"/>
                                  </p:stCondLst>
                                  <p:childTnLst>
                                    <p:set>
                                      <p:cBhvr>
                                        <p:cTn id="37" dur="1" fill="hold">
                                          <p:stCondLst>
                                            <p:cond delay="0"/>
                                          </p:stCondLst>
                                        </p:cTn>
                                        <p:tgtEl>
                                          <p:spTgt spid="83"/>
                                        </p:tgtEl>
                                        <p:attrNameLst>
                                          <p:attrName>style.visibility</p:attrName>
                                        </p:attrNameLst>
                                      </p:cBhvr>
                                      <p:to>
                                        <p:strVal val="visible"/>
                                      </p:to>
                                    </p:set>
                                    <p:animEffect transition="in" filter="fade">
                                      <p:cBhvr>
                                        <p:cTn id="38" dur="500"/>
                                        <p:tgtEl>
                                          <p:spTgt spid="83"/>
                                        </p:tgtEl>
                                      </p:cBhvr>
                                    </p:animEffect>
                                  </p:childTnLst>
                                </p:cTn>
                              </p:par>
                              <p:par>
                                <p:cTn id="39" presetID="10" presetClass="entr" presetSubtype="0" fill="hold" nodeType="withEffect">
                                  <p:stCondLst>
                                    <p:cond delay="0"/>
                                  </p:stCondLst>
                                  <p:childTnLst>
                                    <p:set>
                                      <p:cBhvr>
                                        <p:cTn id="40" dur="1" fill="hold">
                                          <p:stCondLst>
                                            <p:cond delay="0"/>
                                          </p:stCondLst>
                                        </p:cTn>
                                        <p:tgtEl>
                                          <p:spTgt spid="118"/>
                                        </p:tgtEl>
                                        <p:attrNameLst>
                                          <p:attrName>style.visibility</p:attrName>
                                        </p:attrNameLst>
                                      </p:cBhvr>
                                      <p:to>
                                        <p:strVal val="visible"/>
                                      </p:to>
                                    </p:set>
                                    <p:animEffect transition="in" filter="fade">
                                      <p:cBhvr>
                                        <p:cTn id="41" dur="500"/>
                                        <p:tgtEl>
                                          <p:spTgt spid="1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8"/>
                                        </p:tgtEl>
                                        <p:attrNameLst>
                                          <p:attrName>style.visibility</p:attrName>
                                        </p:attrNameLst>
                                      </p:cBhvr>
                                      <p:to>
                                        <p:strVal val="visible"/>
                                      </p:to>
                                    </p:set>
                                    <p:animEffect transition="in" filter="fade">
                                      <p:cBhvr>
                                        <p:cTn id="46" dur="500"/>
                                        <p:tgtEl>
                                          <p:spTgt spid="10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4"/>
                                        </p:tgtEl>
                                        <p:attrNameLst>
                                          <p:attrName>style.visibility</p:attrName>
                                        </p:attrNameLst>
                                      </p:cBhvr>
                                      <p:to>
                                        <p:strVal val="visible"/>
                                      </p:to>
                                    </p:set>
                                    <p:animEffect transition="in" filter="fade">
                                      <p:cBhvr>
                                        <p:cTn id="49" dur="500"/>
                                        <p:tgtEl>
                                          <p:spTgt spid="104"/>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110"/>
                                        </p:tgtEl>
                                        <p:attrNameLst>
                                          <p:attrName>style.visibility</p:attrName>
                                        </p:attrNameLst>
                                      </p:cBhvr>
                                      <p:to>
                                        <p:strVal val="visible"/>
                                      </p:to>
                                    </p:set>
                                    <p:animEffect transition="in" filter="barn(inVertical)">
                                      <p:cBhvr>
                                        <p:cTn id="54" dur="500"/>
                                        <p:tgtEl>
                                          <p:spTgt spid="1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1"/>
                                        </p:tgtEl>
                                        <p:attrNameLst>
                                          <p:attrName>style.visibility</p:attrName>
                                        </p:attrNameLst>
                                      </p:cBhvr>
                                      <p:to>
                                        <p:strVal val="visible"/>
                                      </p:to>
                                    </p:set>
                                    <p:animEffect transition="in" filter="fade">
                                      <p:cBhvr>
                                        <p:cTn id="59" dur="500"/>
                                        <p:tgtEl>
                                          <p:spTgt spid="81"/>
                                        </p:tgtEl>
                                      </p:cBhvr>
                                    </p:animEffect>
                                  </p:childTnLst>
                                </p:cTn>
                              </p:par>
                              <p:par>
                                <p:cTn id="60" presetID="10" presetClass="entr" presetSubtype="0" fill="hold" nodeType="with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7"/>
                                        </p:tgtEl>
                                        <p:attrNameLst>
                                          <p:attrName>style.visibility</p:attrName>
                                        </p:attrNameLst>
                                      </p:cBhvr>
                                      <p:to>
                                        <p:strVal val="visible"/>
                                      </p:to>
                                    </p:set>
                                    <p:animEffect transition="in" filter="fade">
                                      <p:cBhvr>
                                        <p:cTn id="65" dur="500"/>
                                        <p:tgtEl>
                                          <p:spTgt spid="77"/>
                                        </p:tgtEl>
                                      </p:cBhvr>
                                    </p:animEffect>
                                  </p:childTnLst>
                                </p:cTn>
                              </p:par>
                              <p:par>
                                <p:cTn id="66" presetID="10" presetClass="entr" presetSubtype="0" fill="hold"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1"/>
                                        </p:tgtEl>
                                        <p:attrNameLst>
                                          <p:attrName>style.visibility</p:attrName>
                                        </p:attrNameLst>
                                      </p:cBhvr>
                                      <p:to>
                                        <p:strVal val="visible"/>
                                      </p:to>
                                    </p:set>
                                    <p:animEffect transition="in" filter="fade">
                                      <p:cBhvr>
                                        <p:cTn id="71" dur="500"/>
                                        <p:tgtEl>
                                          <p:spTgt spid="7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09"/>
                                        </p:tgtEl>
                                        <p:attrNameLst>
                                          <p:attrName>style.visibility</p:attrName>
                                        </p:attrNameLst>
                                      </p:cBhvr>
                                      <p:to>
                                        <p:strVal val="visible"/>
                                      </p:to>
                                    </p:set>
                                    <p:animEffect transition="in" filter="fade">
                                      <p:cBhvr>
                                        <p:cTn id="74" dur="500"/>
                                        <p:tgtEl>
                                          <p:spTgt spid="10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5"/>
                                        </p:tgtEl>
                                        <p:attrNameLst>
                                          <p:attrName>style.visibility</p:attrName>
                                        </p:attrNameLst>
                                      </p:cBhvr>
                                      <p:to>
                                        <p:strVal val="visible"/>
                                      </p:to>
                                    </p:set>
                                    <p:animEffect transition="in" filter="fade">
                                      <p:cBhvr>
                                        <p:cTn id="77" dur="500"/>
                                        <p:tgtEl>
                                          <p:spTgt spid="105"/>
                                        </p:tgtEl>
                                      </p:cBhvr>
                                    </p:animEffect>
                                  </p:childTnLst>
                                </p:cTn>
                              </p:par>
                              <p:par>
                                <p:cTn id="78" presetID="10" presetClass="entr" presetSubtype="0" fill="hold" nodeType="withEffect">
                                  <p:stCondLst>
                                    <p:cond delay="0"/>
                                  </p:stCondLst>
                                  <p:childTnLst>
                                    <p:set>
                                      <p:cBhvr>
                                        <p:cTn id="79" dur="1" fill="hold">
                                          <p:stCondLst>
                                            <p:cond delay="0"/>
                                          </p:stCondLst>
                                        </p:cTn>
                                        <p:tgtEl>
                                          <p:spTgt spid="65"/>
                                        </p:tgtEl>
                                        <p:attrNameLst>
                                          <p:attrName>style.visibility</p:attrName>
                                        </p:attrNameLst>
                                      </p:cBhvr>
                                      <p:to>
                                        <p:strVal val="visible"/>
                                      </p:to>
                                    </p:set>
                                    <p:animEffect transition="in" filter="fade">
                                      <p:cBhvr>
                                        <p:cTn id="80" dur="500"/>
                                        <p:tgtEl>
                                          <p:spTgt spid="6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06"/>
                                        </p:tgtEl>
                                        <p:attrNameLst>
                                          <p:attrName>style.visibility</p:attrName>
                                        </p:attrNameLst>
                                      </p:cBhvr>
                                      <p:to>
                                        <p:strVal val="visible"/>
                                      </p:to>
                                    </p:set>
                                    <p:animEffect transition="in" filter="fade">
                                      <p:cBhvr>
                                        <p:cTn id="83" dur="500"/>
                                        <p:tgtEl>
                                          <p:spTgt spid="106"/>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90"/>
                                        </p:tgtEl>
                                        <p:attrNameLst>
                                          <p:attrName>style.visibility</p:attrName>
                                        </p:attrNameLst>
                                      </p:cBhvr>
                                      <p:to>
                                        <p:strVal val="visible"/>
                                      </p:to>
                                    </p:set>
                                    <p:animEffect transition="in" filter="wipe(down)">
                                      <p:cBhvr>
                                        <p:cTn id="88" dur="500"/>
                                        <p:tgtEl>
                                          <p:spTgt spid="90"/>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91"/>
                                        </p:tgtEl>
                                        <p:attrNameLst>
                                          <p:attrName>style.visibility</p:attrName>
                                        </p:attrNameLst>
                                      </p:cBhvr>
                                      <p:to>
                                        <p:strVal val="visible"/>
                                      </p:to>
                                    </p:set>
                                    <p:animEffect transition="in" filter="wipe(down)">
                                      <p:cBhvr>
                                        <p:cTn id="91" dur="500"/>
                                        <p:tgtEl>
                                          <p:spTgt spid="91"/>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92"/>
                                        </p:tgtEl>
                                        <p:attrNameLst>
                                          <p:attrName>style.visibility</p:attrName>
                                        </p:attrNameLst>
                                      </p:cBhvr>
                                      <p:to>
                                        <p:strVal val="visible"/>
                                      </p:to>
                                    </p:set>
                                    <p:animEffect transition="in" filter="wipe(down)">
                                      <p:cBhvr>
                                        <p:cTn id="94" dur="500"/>
                                        <p:tgtEl>
                                          <p:spTgt spid="92"/>
                                        </p:tgtEl>
                                      </p:cBhvr>
                                    </p:animEffect>
                                  </p:childTnLst>
                                </p:cTn>
                              </p:par>
                              <p:par>
                                <p:cTn id="95" presetID="22" presetClass="entr" presetSubtype="4" fill="hold" nodeType="withEffect">
                                  <p:stCondLst>
                                    <p:cond delay="0"/>
                                  </p:stCondLst>
                                  <p:childTnLst>
                                    <p:set>
                                      <p:cBhvr>
                                        <p:cTn id="96" dur="1" fill="hold">
                                          <p:stCondLst>
                                            <p:cond delay="0"/>
                                          </p:stCondLst>
                                        </p:cTn>
                                        <p:tgtEl>
                                          <p:spTgt spid="89"/>
                                        </p:tgtEl>
                                        <p:attrNameLst>
                                          <p:attrName>style.visibility</p:attrName>
                                        </p:attrNameLst>
                                      </p:cBhvr>
                                      <p:to>
                                        <p:strVal val="visible"/>
                                      </p:to>
                                    </p:set>
                                    <p:animEffect transition="in" filter="wipe(down)">
                                      <p:cBhvr>
                                        <p:cTn id="97" dur="500"/>
                                        <p:tgtEl>
                                          <p:spTgt spid="89"/>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107"/>
                                        </p:tgtEl>
                                        <p:attrNameLst>
                                          <p:attrName>style.visibility</p:attrName>
                                        </p:attrNameLst>
                                      </p:cBhvr>
                                      <p:to>
                                        <p:strVal val="visible"/>
                                      </p:to>
                                    </p:set>
                                    <p:animEffect transition="in" filter="wipe(down)">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11"/>
                                        </p:tgtEl>
                                        <p:attrNameLst>
                                          <p:attrName>style.visibility</p:attrName>
                                        </p:attrNameLst>
                                      </p:cBhvr>
                                      <p:to>
                                        <p:strVal val="visible"/>
                                      </p:to>
                                    </p:set>
                                    <p:animEffect transition="in" filter="fade">
                                      <p:cBhvr>
                                        <p:cTn id="105" dur="500"/>
                                        <p:tgtEl>
                                          <p:spTgt spid="111"/>
                                        </p:tgtEl>
                                      </p:cBhvr>
                                    </p:animEffect>
                                  </p:childTnLst>
                                </p:cTn>
                              </p:par>
                              <p:par>
                                <p:cTn id="106" presetID="10" presetClass="entr" presetSubtype="0" fill="hold" nodeType="withEffect">
                                  <p:stCondLst>
                                    <p:cond delay="0"/>
                                  </p:stCondLst>
                                  <p:childTnLst>
                                    <p:set>
                                      <p:cBhvr>
                                        <p:cTn id="107" dur="1" fill="hold">
                                          <p:stCondLst>
                                            <p:cond delay="0"/>
                                          </p:stCondLst>
                                        </p:cTn>
                                        <p:tgtEl>
                                          <p:spTgt spid="114"/>
                                        </p:tgtEl>
                                        <p:attrNameLst>
                                          <p:attrName>style.visibility</p:attrName>
                                        </p:attrNameLst>
                                      </p:cBhvr>
                                      <p:to>
                                        <p:strVal val="visible"/>
                                      </p:to>
                                    </p:set>
                                    <p:animEffect transition="in" filter="fade">
                                      <p:cBhvr>
                                        <p:cTn id="108" dur="500"/>
                                        <p:tgtEl>
                                          <p:spTgt spid="11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17"/>
                                        </p:tgtEl>
                                        <p:attrNameLst>
                                          <p:attrName>style.visibility</p:attrName>
                                        </p:attrNameLst>
                                      </p:cBhvr>
                                      <p:to>
                                        <p:strVal val="visible"/>
                                      </p:to>
                                    </p:set>
                                    <p:animEffect transition="in" filter="fade">
                                      <p:cBhvr>
                                        <p:cTn id="111" dur="500"/>
                                        <p:tgtEl>
                                          <p:spTgt spid="117"/>
                                        </p:tgtEl>
                                      </p:cBhvr>
                                    </p:animEffect>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45"/>
                                        </p:tgtEl>
                                        <p:attrNameLst>
                                          <p:attrName>style.visibility</p:attrName>
                                        </p:attrNameLst>
                                      </p:cBhvr>
                                      <p:to>
                                        <p:strVal val="visible"/>
                                      </p:to>
                                    </p:set>
                                    <p:anim calcmode="lin" valueType="num">
                                      <p:cBhvr additive="base">
                                        <p:cTn id="116" dur="500" fill="hold"/>
                                        <p:tgtEl>
                                          <p:spTgt spid="45"/>
                                        </p:tgtEl>
                                        <p:attrNameLst>
                                          <p:attrName>ppt_x</p:attrName>
                                        </p:attrNameLst>
                                      </p:cBhvr>
                                      <p:tavLst>
                                        <p:tav tm="0">
                                          <p:val>
                                            <p:strVal val="#ppt_x"/>
                                          </p:val>
                                        </p:tav>
                                        <p:tav tm="100000">
                                          <p:val>
                                            <p:strVal val="#ppt_x"/>
                                          </p:val>
                                        </p:tav>
                                      </p:tavLst>
                                    </p:anim>
                                    <p:anim calcmode="lin" valueType="num">
                                      <p:cBhvr additive="base">
                                        <p:cTn id="117"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7" grpId="0" animBg="1"/>
      <p:bldP spid="81" grpId="0" animBg="1"/>
      <p:bldP spid="90" grpId="0" animBg="1"/>
      <p:bldP spid="91" grpId="0" animBg="1"/>
      <p:bldP spid="92" grpId="0" animBg="1"/>
      <p:bldP spid="104" grpId="0"/>
      <p:bldP spid="105" grpId="0"/>
      <p:bldP spid="106" grpId="0"/>
      <p:bldP spid="107" grpId="0"/>
      <p:bldP spid="108" grpId="0" animBg="1"/>
      <p:bldP spid="109" grpId="0"/>
      <p:bldP spid="110" grpId="0"/>
      <p:bldP spid="117" grpId="0"/>
      <p:bldP spid="4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p:cNvPicPr>
            <a:picLocks noChangeAspect="1"/>
          </p:cNvPicPr>
          <p:nvPr/>
        </p:nvPicPr>
        <p:blipFill>
          <a:blip r:embed="rId3"/>
          <a:stretch>
            <a:fillRect/>
          </a:stretch>
        </p:blipFill>
        <p:spPr>
          <a:xfrm>
            <a:off x="4884873" y="2995088"/>
            <a:ext cx="3888432" cy="3085964"/>
          </a:xfrm>
          <a:prstGeom prst="rect">
            <a:avLst/>
          </a:prstGeom>
        </p:spPr>
      </p:pic>
      <p:sp>
        <p:nvSpPr>
          <p:cNvPr id="62" name="矩形 61"/>
          <p:cNvSpPr/>
          <p:nvPr/>
        </p:nvSpPr>
        <p:spPr>
          <a:xfrm>
            <a:off x="5274356" y="5966071"/>
            <a:ext cx="3199337" cy="430887"/>
          </a:xfrm>
          <a:prstGeom prst="rect">
            <a:avLst/>
          </a:prstGeom>
        </p:spPr>
        <p:txBody>
          <a:bodyPr wrap="none">
            <a:spAutoFit/>
          </a:bodyPr>
          <a:lstStyle/>
          <a:p>
            <a:r>
              <a:rPr lang="en-US" altLang="zh-CN" sz="2200" dirty="0">
                <a:latin typeface="Palatino Linotype" panose="02040502050505030304" pitchFamily="18" charset="0"/>
                <a:ea typeface="Verdana" panose="020B0604030504040204" pitchFamily="34" charset="0"/>
                <a:cs typeface="Verdana" panose="020B0604030504040204" pitchFamily="34" charset="0"/>
              </a:rPr>
              <a:t>SVD of APM on Reuters</a:t>
            </a:r>
            <a:endParaRPr lang="zh-CN" altLang="en-US" sz="2200" dirty="0">
              <a:latin typeface="Palatino Linotype" panose="02040502050505030304" pitchFamily="18" charset="0"/>
              <a:cs typeface="Verdana" panose="020B0604030504040204" pitchFamily="34" charset="0"/>
            </a:endParaRPr>
          </a:p>
        </p:txBody>
      </p:sp>
      <p:sp>
        <p:nvSpPr>
          <p:cNvPr id="3" name="标题 2"/>
          <p:cNvSpPr>
            <a:spLocks noGrp="1"/>
          </p:cNvSpPr>
          <p:nvPr>
            <p:ph type="title"/>
          </p:nvPr>
        </p:nvSpPr>
        <p:spPr>
          <a:xfrm>
            <a:off x="250826" y="260350"/>
            <a:ext cx="8785224" cy="730250"/>
          </a:xfrm>
        </p:spPr>
        <p:txBody>
          <a:bodyPr>
            <a:noAutofit/>
          </a:bodyPr>
          <a:lstStyle/>
          <a:p>
            <a:r>
              <a:rPr lang="en-US" altLang="zh-CN" sz="2400" dirty="0">
                <a:latin typeface="Palatino Linotype" panose="02040502050505030304" pitchFamily="18" charset="0"/>
                <a:ea typeface="Verdana" panose="020B0604030504040204" pitchFamily="34" charset="0"/>
              </a:rPr>
              <a:t>Rank Consistency on </a:t>
            </a:r>
            <a:r>
              <a:rPr lang="en-US" altLang="zh-CN" sz="2400" b="1" dirty="0">
                <a:latin typeface="Palatino Linotype" panose="02040502050505030304" pitchFamily="18" charset="0"/>
                <a:ea typeface="Verdana" panose="020B0604030504040204" pitchFamily="34" charset="0"/>
              </a:rPr>
              <a:t>A</a:t>
            </a:r>
            <a:r>
              <a:rPr lang="en-US" altLang="zh-CN" sz="2400" dirty="0">
                <a:latin typeface="Palatino Linotype" panose="02040502050505030304" pitchFamily="18" charset="0"/>
                <a:ea typeface="Verdana" panose="020B0604030504040204" pitchFamily="34" charset="0"/>
              </a:rPr>
              <a:t>ccumulated </a:t>
            </a:r>
            <a:r>
              <a:rPr lang="en-US" altLang="zh-CN" sz="2400" b="1" dirty="0">
                <a:latin typeface="Palatino Linotype" panose="02040502050505030304" pitchFamily="18" charset="0"/>
                <a:ea typeface="Verdana" panose="020B0604030504040204" pitchFamily="34" charset="0"/>
              </a:rPr>
              <a:t>P</a:t>
            </a:r>
            <a:r>
              <a:rPr lang="en-US" altLang="zh-CN" sz="2400" dirty="0">
                <a:latin typeface="Palatino Linotype" panose="02040502050505030304" pitchFamily="18" charset="0"/>
                <a:ea typeface="Verdana" panose="020B0604030504040204" pitchFamily="34" charset="0"/>
              </a:rPr>
              <a:t>rediction </a:t>
            </a:r>
            <a:r>
              <a:rPr lang="en-US" altLang="zh-CN" sz="2400" b="1" dirty="0">
                <a:latin typeface="Palatino Linotype" panose="02040502050505030304" pitchFamily="18" charset="0"/>
                <a:ea typeface="Verdana" panose="020B0604030504040204" pitchFamily="34" charset="0"/>
              </a:rPr>
              <a:t>M</a:t>
            </a:r>
            <a:r>
              <a:rPr lang="en-US" altLang="zh-CN" sz="2400" dirty="0">
                <a:latin typeface="Palatino Linotype" panose="02040502050505030304" pitchFamily="18" charset="0"/>
                <a:ea typeface="Verdana" panose="020B0604030504040204" pitchFamily="34" charset="0"/>
              </a:rPr>
              <a:t>atrix (APM)</a:t>
            </a:r>
            <a:endParaRPr lang="zh-CN" altLang="en-US" sz="2400" dirty="0">
              <a:latin typeface="Palatino Linotype" panose="02040502050505030304" pitchFamily="18" charset="0"/>
            </a:endParaRPr>
          </a:p>
        </p:txBody>
      </p:sp>
      <p:sp>
        <p:nvSpPr>
          <p:cNvPr id="4" name="矩形 3"/>
          <p:cNvSpPr>
            <a:spLocks noChangeArrowheads="1"/>
          </p:cNvSpPr>
          <p:nvPr/>
        </p:nvSpPr>
        <p:spPr bwMode="auto">
          <a:xfrm>
            <a:off x="323528" y="1273029"/>
            <a:ext cx="15584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i="1" dirty="0">
                <a:latin typeface="Palatino Linotype" panose="02040502050505030304" pitchFamily="18" charset="0"/>
                <a:ea typeface="Verdana" panose="020B0604030504040204" pitchFamily="34" charset="0"/>
                <a:cs typeface="Verdana" panose="020B0604030504040204" pitchFamily="34" charset="0"/>
              </a:rPr>
              <a:t>Modality 1</a:t>
            </a:r>
            <a:endParaRPr kumimoji="0" lang="zh-CN" altLang="en-US" i="1" dirty="0">
              <a:latin typeface="Palatino Linotype" panose="02040502050505030304" pitchFamily="18" charset="0"/>
              <a:cs typeface="Verdana" panose="020B0604030504040204" pitchFamily="34" charset="0"/>
            </a:endParaRPr>
          </a:p>
        </p:txBody>
      </p:sp>
      <mc:AlternateContent xmlns:mc="http://schemas.openxmlformats.org/markup-compatibility/2006" xmlns:a14="http://schemas.microsoft.com/office/drawing/2010/main">
        <mc:Choice Requires="a14">
          <p:sp>
            <p:nvSpPr>
              <p:cNvPr id="16" name="矩形 15"/>
              <p:cNvSpPr>
                <a:spLocks noChangeArrowheads="1"/>
              </p:cNvSpPr>
              <p:nvPr/>
            </p:nvSpPr>
            <p:spPr bwMode="auto">
              <a:xfrm>
                <a:off x="1895273" y="2052587"/>
                <a:ext cx="491545"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14:m>
                  <m:oMathPara xmlns:m="http://schemas.openxmlformats.org/officeDocument/2006/math">
                    <m:oMathParaPr>
                      <m:jc m:val="centerGroup"/>
                    </m:oMathParaPr>
                    <m:oMath xmlns:m="http://schemas.openxmlformats.org/officeDocument/2006/math">
                      <m:sSub>
                        <m:sSubPr>
                          <m:ctrlPr>
                            <a:rPr kumimoji="0" lang="en-US" altLang="zh-CN" sz="2000" b="0" i="1" smtClean="0">
                              <a:latin typeface="Cambria Math" panose="02040503050406030204" pitchFamily="18" charset="0"/>
                            </a:rPr>
                          </m:ctrlPr>
                        </m:sSubPr>
                        <m:e>
                          <m:r>
                            <a:rPr kumimoji="0" lang="en-US" altLang="zh-CN" sz="2000" b="0" i="1" smtClean="0">
                              <a:latin typeface="Cambria Math" panose="02040503050406030204" pitchFamily="18" charset="0"/>
                            </a:rPr>
                            <m:t>𝐹</m:t>
                          </m:r>
                        </m:e>
                        <m:sub>
                          <m:r>
                            <a:rPr kumimoji="0" lang="en-US" altLang="zh-CN" sz="2000" b="0" i="1" smtClean="0">
                              <a:latin typeface="Cambria Math" panose="02040503050406030204" pitchFamily="18" charset="0"/>
                            </a:rPr>
                            <m:t>1</m:t>
                          </m:r>
                        </m:sub>
                      </m:sSub>
                    </m:oMath>
                  </m:oMathPara>
                </a14:m>
                <a:endParaRPr kumimoji="0" lang="zh-CN" altLang="en-US" sz="2000" dirty="0"/>
              </a:p>
            </p:txBody>
          </p:sp>
        </mc:Choice>
        <mc:Fallback xmlns="">
          <p:sp>
            <p:nvSpPr>
              <p:cNvPr id="16" name="矩形 15"/>
              <p:cNvSpPr>
                <a:spLocks noRot="1" noChangeAspect="1" noMove="1" noResize="1" noEditPoints="1" noAdjustHandles="1" noChangeArrowheads="1" noChangeShapeType="1" noTextEdit="1"/>
              </p:cNvSpPr>
              <p:nvPr/>
            </p:nvSpPr>
            <p:spPr bwMode="auto">
              <a:xfrm>
                <a:off x="1895273" y="2052587"/>
                <a:ext cx="491545" cy="400110"/>
              </a:xfrm>
              <a:prstGeom prst="rect">
                <a:avLst/>
              </a:prstGeom>
              <a:blipFill rotWithShape="0">
                <a:blip r:embed="rId4"/>
                <a:stretch>
                  <a:fillRect b="-15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a:spLocks noChangeArrowheads="1"/>
              </p:cNvSpPr>
              <p:nvPr/>
            </p:nvSpPr>
            <p:spPr bwMode="auto">
              <a:xfrm>
                <a:off x="3927084" y="2046921"/>
                <a:ext cx="497508"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14:m>
                  <m:oMathPara xmlns:m="http://schemas.openxmlformats.org/officeDocument/2006/math">
                    <m:oMathParaPr>
                      <m:jc m:val="centerGroup"/>
                    </m:oMathParaPr>
                    <m:oMath xmlns:m="http://schemas.openxmlformats.org/officeDocument/2006/math">
                      <m:sSub>
                        <m:sSubPr>
                          <m:ctrlPr>
                            <a:rPr kumimoji="0" lang="en-US" altLang="zh-CN" sz="2000" b="0" i="1" smtClean="0">
                              <a:latin typeface="Cambria Math" panose="02040503050406030204" pitchFamily="18" charset="0"/>
                            </a:rPr>
                          </m:ctrlPr>
                        </m:sSubPr>
                        <m:e>
                          <m:r>
                            <a:rPr kumimoji="0" lang="en-US" altLang="zh-CN" sz="2000" b="0" i="1" smtClean="0">
                              <a:latin typeface="Cambria Math" panose="02040503050406030204" pitchFamily="18" charset="0"/>
                            </a:rPr>
                            <m:t>𝐹</m:t>
                          </m:r>
                        </m:e>
                        <m:sub>
                          <m:r>
                            <a:rPr kumimoji="0" lang="en-US" altLang="zh-CN" sz="2000" b="0" i="1" smtClean="0">
                              <a:latin typeface="Cambria Math" panose="02040503050406030204" pitchFamily="18" charset="0"/>
                            </a:rPr>
                            <m:t>2</m:t>
                          </m:r>
                        </m:sub>
                      </m:sSub>
                    </m:oMath>
                  </m:oMathPara>
                </a14:m>
                <a:endParaRPr kumimoji="0" lang="zh-CN" altLang="en-US" dirty="0"/>
              </a:p>
            </p:txBody>
          </p:sp>
        </mc:Choice>
        <mc:Fallback xmlns="">
          <p:sp>
            <p:nvSpPr>
              <p:cNvPr id="18" name="矩形 17"/>
              <p:cNvSpPr>
                <a:spLocks noRot="1" noChangeAspect="1" noMove="1" noResize="1" noEditPoints="1" noAdjustHandles="1" noChangeArrowheads="1" noChangeShapeType="1" noTextEdit="1"/>
              </p:cNvSpPr>
              <p:nvPr/>
            </p:nvSpPr>
            <p:spPr bwMode="auto">
              <a:xfrm>
                <a:off x="3927084" y="2046921"/>
                <a:ext cx="497508" cy="400110"/>
              </a:xfrm>
              <a:prstGeom prst="rect">
                <a:avLst/>
              </a:prstGeom>
              <a:blipFill rotWithShape="0">
                <a:blip r:embed="rId5"/>
                <a:stretch>
                  <a:fillRect b="-30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9" name="矩形 18"/>
          <p:cNvSpPr/>
          <p:nvPr/>
        </p:nvSpPr>
        <p:spPr bwMode="auto">
          <a:xfrm>
            <a:off x="4067944" y="1691251"/>
            <a:ext cx="215789" cy="118572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20" name="矩形 19"/>
              <p:cNvSpPr>
                <a:spLocks noChangeArrowheads="1"/>
              </p:cNvSpPr>
              <p:nvPr/>
            </p:nvSpPr>
            <p:spPr bwMode="auto">
              <a:xfrm>
                <a:off x="6487662" y="2056175"/>
                <a:ext cx="497508"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14:m>
                  <m:oMathPara xmlns:m="http://schemas.openxmlformats.org/officeDocument/2006/math">
                    <m:oMathParaPr>
                      <m:jc m:val="centerGroup"/>
                    </m:oMathParaPr>
                    <m:oMath xmlns:m="http://schemas.openxmlformats.org/officeDocument/2006/math">
                      <m:sSub>
                        <m:sSubPr>
                          <m:ctrlPr>
                            <a:rPr kumimoji="0" lang="en-US" altLang="zh-CN" sz="2000" b="0" i="1" smtClean="0">
                              <a:latin typeface="Cambria Math" panose="02040503050406030204" pitchFamily="18" charset="0"/>
                            </a:rPr>
                          </m:ctrlPr>
                        </m:sSubPr>
                        <m:e>
                          <m:r>
                            <a:rPr kumimoji="0" lang="en-US" altLang="zh-CN" sz="2000" b="0" i="1" smtClean="0">
                              <a:latin typeface="Cambria Math" panose="02040503050406030204" pitchFamily="18" charset="0"/>
                            </a:rPr>
                            <m:t>𝐹</m:t>
                          </m:r>
                        </m:e>
                        <m:sub>
                          <m:r>
                            <a:rPr kumimoji="0" lang="en-US" altLang="zh-CN" sz="2000" b="0" i="1" smtClean="0">
                              <a:latin typeface="Cambria Math" panose="02040503050406030204" pitchFamily="18" charset="0"/>
                            </a:rPr>
                            <m:t>3</m:t>
                          </m:r>
                        </m:sub>
                      </m:sSub>
                    </m:oMath>
                  </m:oMathPara>
                </a14:m>
                <a:endParaRPr kumimoji="0" lang="zh-CN" altLang="en-US" sz="2000" dirty="0"/>
              </a:p>
            </p:txBody>
          </p:sp>
        </mc:Choice>
        <mc:Fallback xmlns="">
          <p:sp>
            <p:nvSpPr>
              <p:cNvPr id="20" name="矩形 19"/>
              <p:cNvSpPr>
                <a:spLocks noRot="1" noChangeAspect="1" noMove="1" noResize="1" noEditPoints="1" noAdjustHandles="1" noChangeArrowheads="1" noChangeShapeType="1" noTextEdit="1"/>
              </p:cNvSpPr>
              <p:nvPr/>
            </p:nvSpPr>
            <p:spPr bwMode="auto">
              <a:xfrm>
                <a:off x="6487662" y="2056175"/>
                <a:ext cx="497508" cy="400110"/>
              </a:xfrm>
              <a:prstGeom prst="rect">
                <a:avLst/>
              </a:prstGeom>
              <a:blipFill rotWithShape="0">
                <a:blip r:embed="rId6"/>
                <a:stretch>
                  <a:fillRect b="-151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a:spLocks noChangeArrowheads="1"/>
              </p:cNvSpPr>
              <p:nvPr/>
            </p:nvSpPr>
            <p:spPr bwMode="auto">
              <a:xfrm>
                <a:off x="8611044" y="2082427"/>
                <a:ext cx="486543"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14:m>
                  <m:oMathPara xmlns:m="http://schemas.openxmlformats.org/officeDocument/2006/math">
                    <m:oMathParaPr>
                      <m:jc m:val="centerGroup"/>
                    </m:oMathParaPr>
                    <m:oMath xmlns:m="http://schemas.openxmlformats.org/officeDocument/2006/math">
                      <m:sSub>
                        <m:sSubPr>
                          <m:ctrlPr>
                            <a:rPr kumimoji="0" lang="en-US" altLang="zh-CN" sz="2000" b="0" i="1" smtClean="0">
                              <a:latin typeface="Cambria Math" panose="02040503050406030204" pitchFamily="18" charset="0"/>
                            </a:rPr>
                          </m:ctrlPr>
                        </m:sSubPr>
                        <m:e>
                          <m:r>
                            <a:rPr kumimoji="0" lang="en-US" altLang="zh-CN" sz="2000" b="0" i="1" smtClean="0">
                              <a:latin typeface="Cambria Math" panose="02040503050406030204" pitchFamily="18" charset="0"/>
                            </a:rPr>
                            <m:t>𝐹</m:t>
                          </m:r>
                        </m:e>
                        <m:sub>
                          <m:r>
                            <a:rPr kumimoji="0" lang="en-US" altLang="zh-CN" sz="2000" b="0" i="1" smtClean="0">
                              <a:latin typeface="Cambria Math" panose="02040503050406030204" pitchFamily="18" charset="0"/>
                            </a:rPr>
                            <m:t>4</m:t>
                          </m:r>
                        </m:sub>
                      </m:sSub>
                    </m:oMath>
                  </m:oMathPara>
                </a14:m>
                <a:endParaRPr kumimoji="0" lang="zh-CN" altLang="en-US" sz="2000" dirty="0"/>
              </a:p>
            </p:txBody>
          </p:sp>
        </mc:Choice>
        <mc:Fallback xmlns="">
          <p:sp>
            <p:nvSpPr>
              <p:cNvPr id="22" name="矩形 21"/>
              <p:cNvSpPr>
                <a:spLocks noRot="1" noChangeAspect="1" noMove="1" noResize="1" noEditPoints="1" noAdjustHandles="1" noChangeArrowheads="1" noChangeShapeType="1" noTextEdit="1"/>
              </p:cNvSpPr>
              <p:nvPr/>
            </p:nvSpPr>
            <p:spPr bwMode="auto">
              <a:xfrm>
                <a:off x="8611044" y="2082427"/>
                <a:ext cx="486543" cy="400110"/>
              </a:xfrm>
              <a:prstGeom prst="rect">
                <a:avLst/>
              </a:prstGeom>
              <a:blipFill rotWithShape="0">
                <a:blip r:embed="rId7"/>
                <a:stretch>
                  <a:fillRect b="-15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3" name="矩形 22"/>
          <p:cNvSpPr/>
          <p:nvPr/>
        </p:nvSpPr>
        <p:spPr bwMode="auto">
          <a:xfrm>
            <a:off x="8757019" y="1700523"/>
            <a:ext cx="194594" cy="1176449"/>
          </a:xfrm>
          <a:prstGeom prst="rect">
            <a:avLst/>
          </a:prstGeom>
          <a:noFill/>
          <a:ln w="2857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effectLst/>
              <a:latin typeface="Times New Roman" pitchFamily="18" charset="0"/>
              <a:ea typeface="宋体" pitchFamily="2" charset="-122"/>
            </a:endParaRPr>
          </a:p>
        </p:txBody>
      </p:sp>
      <p:grpSp>
        <p:nvGrpSpPr>
          <p:cNvPr id="42" name="组合 41"/>
          <p:cNvGrpSpPr/>
          <p:nvPr/>
        </p:nvGrpSpPr>
        <p:grpSpPr>
          <a:xfrm>
            <a:off x="251520" y="1699233"/>
            <a:ext cx="1681105" cy="1177740"/>
            <a:chOff x="514631" y="1699233"/>
            <a:chExt cx="1681105" cy="1177740"/>
          </a:xfrm>
        </p:grpSpPr>
        <p:sp>
          <p:nvSpPr>
            <p:cNvPr id="10" name="矩形 9"/>
            <p:cNvSpPr/>
            <p:nvPr/>
          </p:nvSpPr>
          <p:spPr bwMode="auto">
            <a:xfrm>
              <a:off x="514631" y="1993668"/>
              <a:ext cx="1681105" cy="294435"/>
            </a:xfrm>
            <a:prstGeom prst="rect">
              <a:avLst/>
            </a:prstGeom>
            <a:pattFill prst="ltDnDiag">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5" name="矩形 24"/>
            <p:cNvSpPr/>
            <p:nvPr/>
          </p:nvSpPr>
          <p:spPr bwMode="auto">
            <a:xfrm>
              <a:off x="514631" y="1699233"/>
              <a:ext cx="1681105" cy="294435"/>
            </a:xfrm>
            <a:prstGeom prst="rect">
              <a:avLst/>
            </a:prstGeom>
            <a:pattFill prst="ltUpDiag">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30" name="矩形 29"/>
            <p:cNvSpPr/>
            <p:nvPr/>
          </p:nvSpPr>
          <p:spPr bwMode="auto">
            <a:xfrm>
              <a:off x="514631" y="2582538"/>
              <a:ext cx="1681105" cy="294435"/>
            </a:xfrm>
            <a:prstGeom prst="rect">
              <a:avLst/>
            </a:prstGeom>
            <a:pattFill prst="ltDnDiag">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1" name="矩形 30"/>
            <p:cNvSpPr/>
            <p:nvPr/>
          </p:nvSpPr>
          <p:spPr bwMode="auto">
            <a:xfrm>
              <a:off x="514631" y="2288103"/>
              <a:ext cx="1681105" cy="294435"/>
            </a:xfrm>
            <a:prstGeom prst="rect">
              <a:avLst/>
            </a:prstGeom>
            <a:pattFill prst="ltUpDiag">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grpSp>
      <p:grpSp>
        <p:nvGrpSpPr>
          <p:cNvPr id="43" name="组合 42"/>
          <p:cNvGrpSpPr/>
          <p:nvPr/>
        </p:nvGrpSpPr>
        <p:grpSpPr>
          <a:xfrm>
            <a:off x="2667555" y="1691250"/>
            <a:ext cx="1313393" cy="1186395"/>
            <a:chOff x="2610535" y="1693217"/>
            <a:chExt cx="1310471" cy="1183756"/>
          </a:xfrm>
        </p:grpSpPr>
        <p:sp>
          <p:nvSpPr>
            <p:cNvPr id="26" name="矩形 25"/>
            <p:cNvSpPr/>
            <p:nvPr/>
          </p:nvSpPr>
          <p:spPr bwMode="auto">
            <a:xfrm>
              <a:off x="2610535" y="1693217"/>
              <a:ext cx="1310471" cy="402064"/>
            </a:xfrm>
            <a:prstGeom prst="rect">
              <a:avLst/>
            </a:prstGeom>
            <a:pattFill prst="pct70">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2" name="矩形 31"/>
            <p:cNvSpPr/>
            <p:nvPr/>
          </p:nvSpPr>
          <p:spPr bwMode="auto">
            <a:xfrm>
              <a:off x="2610535" y="1992442"/>
              <a:ext cx="1310471" cy="393531"/>
            </a:xfrm>
            <a:prstGeom prst="rect">
              <a:avLst/>
            </a:prstGeom>
            <a:pattFill prst="pct70">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3" name="矩形 32"/>
            <p:cNvSpPr/>
            <p:nvPr/>
          </p:nvSpPr>
          <p:spPr bwMode="auto">
            <a:xfrm>
              <a:off x="2610535" y="2283134"/>
              <a:ext cx="1310471" cy="377305"/>
            </a:xfrm>
            <a:prstGeom prst="rect">
              <a:avLst/>
            </a:prstGeom>
            <a:pattFill prst="pct70">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4" name="矩形 33"/>
            <p:cNvSpPr/>
            <p:nvPr/>
          </p:nvSpPr>
          <p:spPr bwMode="auto">
            <a:xfrm>
              <a:off x="2610535" y="2580560"/>
              <a:ext cx="1310471" cy="296413"/>
            </a:xfrm>
            <a:prstGeom prst="rect">
              <a:avLst/>
            </a:prstGeom>
            <a:pattFill prst="pct70">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grpSp>
        <p:nvGrpSpPr>
          <p:cNvPr id="44" name="组合 43"/>
          <p:cNvGrpSpPr/>
          <p:nvPr/>
        </p:nvGrpSpPr>
        <p:grpSpPr>
          <a:xfrm>
            <a:off x="4810241" y="1698019"/>
            <a:ext cx="1719477" cy="1178953"/>
            <a:chOff x="4903557" y="1711894"/>
            <a:chExt cx="1719477" cy="1178953"/>
          </a:xfrm>
        </p:grpSpPr>
        <p:sp>
          <p:nvSpPr>
            <p:cNvPr id="29" name="矩形 28"/>
            <p:cNvSpPr/>
            <p:nvPr/>
          </p:nvSpPr>
          <p:spPr bwMode="auto">
            <a:xfrm>
              <a:off x="4903558" y="1711894"/>
              <a:ext cx="1719476" cy="360840"/>
            </a:xfrm>
            <a:prstGeom prst="rect">
              <a:avLst/>
            </a:prstGeom>
            <a:pattFill prst="horzBrick">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5" name="矩形 34"/>
            <p:cNvSpPr/>
            <p:nvPr/>
          </p:nvSpPr>
          <p:spPr bwMode="auto">
            <a:xfrm>
              <a:off x="4903557" y="2006983"/>
              <a:ext cx="1719476" cy="336924"/>
            </a:xfrm>
            <a:prstGeom prst="rect">
              <a:avLst/>
            </a:prstGeom>
            <a:pattFill prst="horzBrick">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8" name="矩形 37"/>
            <p:cNvSpPr/>
            <p:nvPr/>
          </p:nvSpPr>
          <p:spPr bwMode="auto">
            <a:xfrm>
              <a:off x="4903558" y="2304838"/>
              <a:ext cx="1719476" cy="314836"/>
            </a:xfrm>
            <a:prstGeom prst="rect">
              <a:avLst/>
            </a:prstGeom>
            <a:pattFill prst="horzBrick">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9" name="矩形 38"/>
            <p:cNvSpPr/>
            <p:nvPr/>
          </p:nvSpPr>
          <p:spPr bwMode="auto">
            <a:xfrm>
              <a:off x="4903557" y="2596412"/>
              <a:ext cx="1719476" cy="294435"/>
            </a:xfrm>
            <a:prstGeom prst="rect">
              <a:avLst/>
            </a:prstGeom>
            <a:pattFill prst="horzBrick">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grpSp>
        <p:nvGrpSpPr>
          <p:cNvPr id="45" name="组合 44"/>
          <p:cNvGrpSpPr/>
          <p:nvPr/>
        </p:nvGrpSpPr>
        <p:grpSpPr>
          <a:xfrm>
            <a:off x="7167058" y="1716209"/>
            <a:ext cx="1493916" cy="1160763"/>
            <a:chOff x="7091919" y="1716209"/>
            <a:chExt cx="1493916" cy="1160763"/>
          </a:xfrm>
        </p:grpSpPr>
        <p:sp>
          <p:nvSpPr>
            <p:cNvPr id="27" name="矩形 26"/>
            <p:cNvSpPr/>
            <p:nvPr/>
          </p:nvSpPr>
          <p:spPr bwMode="auto">
            <a:xfrm>
              <a:off x="7091920" y="1716209"/>
              <a:ext cx="1493753" cy="275079"/>
            </a:xfrm>
            <a:prstGeom prst="rect">
              <a:avLst/>
            </a:prstGeom>
            <a:pattFill prst="wdDnDiag">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 name="矩形 27"/>
            <p:cNvSpPr/>
            <p:nvPr/>
          </p:nvSpPr>
          <p:spPr bwMode="auto">
            <a:xfrm>
              <a:off x="7091919" y="1991288"/>
              <a:ext cx="1493753" cy="297055"/>
            </a:xfrm>
            <a:prstGeom prst="rect">
              <a:avLst/>
            </a:prstGeom>
            <a:pattFill prst="wdUpDiag">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0" name="矩形 39"/>
            <p:cNvSpPr/>
            <p:nvPr/>
          </p:nvSpPr>
          <p:spPr bwMode="auto">
            <a:xfrm>
              <a:off x="7092082" y="2284448"/>
              <a:ext cx="1493753" cy="295469"/>
            </a:xfrm>
            <a:prstGeom prst="rect">
              <a:avLst/>
            </a:prstGeom>
            <a:pattFill prst="wdDnDiag">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 name="矩形 40"/>
            <p:cNvSpPr/>
            <p:nvPr/>
          </p:nvSpPr>
          <p:spPr bwMode="auto">
            <a:xfrm>
              <a:off x="7092081" y="2579917"/>
              <a:ext cx="1493753" cy="297055"/>
            </a:xfrm>
            <a:prstGeom prst="rect">
              <a:avLst/>
            </a:prstGeom>
            <a:pattFill prst="wdUpDiag">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sp>
        <p:nvSpPr>
          <p:cNvPr id="46" name="矩形 45"/>
          <p:cNvSpPr>
            <a:spLocks noChangeArrowheads="1"/>
          </p:cNvSpPr>
          <p:nvPr/>
        </p:nvSpPr>
        <p:spPr bwMode="auto">
          <a:xfrm>
            <a:off x="2663788" y="1276589"/>
            <a:ext cx="15584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i="1" dirty="0">
                <a:latin typeface="Palatino Linotype" panose="02040502050505030304" pitchFamily="18" charset="0"/>
                <a:ea typeface="Verdana" panose="020B0604030504040204" pitchFamily="34" charset="0"/>
                <a:cs typeface="Verdana" panose="020B0604030504040204" pitchFamily="34" charset="0"/>
              </a:rPr>
              <a:t>Modality 2</a:t>
            </a:r>
            <a:endParaRPr kumimoji="0" lang="zh-CN" altLang="en-US" i="1" dirty="0">
              <a:latin typeface="Palatino Linotype" panose="02040502050505030304" pitchFamily="18" charset="0"/>
              <a:cs typeface="Verdana" panose="020B0604030504040204" pitchFamily="34" charset="0"/>
            </a:endParaRPr>
          </a:p>
        </p:txBody>
      </p:sp>
      <p:sp>
        <p:nvSpPr>
          <p:cNvPr id="47" name="矩形 46"/>
          <p:cNvSpPr>
            <a:spLocks noChangeArrowheads="1"/>
          </p:cNvSpPr>
          <p:nvPr/>
        </p:nvSpPr>
        <p:spPr bwMode="auto">
          <a:xfrm>
            <a:off x="4896036" y="1265766"/>
            <a:ext cx="15584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i="1" dirty="0">
                <a:latin typeface="Palatino Linotype" panose="02040502050505030304" pitchFamily="18" charset="0"/>
                <a:ea typeface="Verdana" panose="020B0604030504040204" pitchFamily="34" charset="0"/>
                <a:cs typeface="Verdana" panose="020B0604030504040204" pitchFamily="34" charset="0"/>
              </a:rPr>
              <a:t>Modality 3</a:t>
            </a:r>
            <a:endParaRPr kumimoji="0" lang="zh-CN" altLang="en-US" i="1" dirty="0">
              <a:latin typeface="Palatino Linotype" panose="02040502050505030304" pitchFamily="18" charset="0"/>
              <a:cs typeface="Verdana" panose="020B0604030504040204" pitchFamily="34" charset="0"/>
            </a:endParaRPr>
          </a:p>
        </p:txBody>
      </p:sp>
      <p:sp>
        <p:nvSpPr>
          <p:cNvPr id="48" name="矩形 47"/>
          <p:cNvSpPr>
            <a:spLocks noChangeArrowheads="1"/>
          </p:cNvSpPr>
          <p:nvPr/>
        </p:nvSpPr>
        <p:spPr bwMode="auto">
          <a:xfrm>
            <a:off x="7164288" y="1266549"/>
            <a:ext cx="15584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i="1" dirty="0">
                <a:latin typeface="Palatino Linotype" panose="02040502050505030304" pitchFamily="18" charset="0"/>
                <a:ea typeface="Verdana" panose="020B0604030504040204" pitchFamily="34" charset="0"/>
                <a:cs typeface="Verdana" panose="020B0604030504040204" pitchFamily="34" charset="0"/>
              </a:rPr>
              <a:t>Modality 4</a:t>
            </a:r>
            <a:endParaRPr kumimoji="0" lang="zh-CN" altLang="en-US" i="1" dirty="0">
              <a:latin typeface="Palatino Linotype" panose="02040502050505030304" pitchFamily="18" charset="0"/>
              <a:cs typeface="Verdana" panose="020B0604030504040204" pitchFamily="34" charset="0"/>
            </a:endParaRPr>
          </a:p>
        </p:txBody>
      </p:sp>
      <p:sp>
        <p:nvSpPr>
          <p:cNvPr id="50" name="矩形 49"/>
          <p:cNvSpPr/>
          <p:nvPr/>
        </p:nvSpPr>
        <p:spPr bwMode="auto">
          <a:xfrm>
            <a:off x="2044165" y="1698692"/>
            <a:ext cx="217420" cy="1178953"/>
          </a:xfrm>
          <a:prstGeom prst="rect">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effectLst/>
              <a:latin typeface="Times New Roman" pitchFamily="18" charset="0"/>
              <a:ea typeface="宋体" pitchFamily="2" charset="-122"/>
            </a:endParaRPr>
          </a:p>
        </p:txBody>
      </p:sp>
      <p:sp>
        <p:nvSpPr>
          <p:cNvPr id="52" name="矩形 51"/>
          <p:cNvSpPr/>
          <p:nvPr/>
        </p:nvSpPr>
        <p:spPr bwMode="auto">
          <a:xfrm>
            <a:off x="6627472" y="1698019"/>
            <a:ext cx="203366" cy="1173001"/>
          </a:xfrm>
          <a:prstGeom prst="rect">
            <a:avLst/>
          </a:prstGeom>
          <a:noFill/>
          <a:ln w="2857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effectLst/>
              <a:latin typeface="Times New Roman" pitchFamily="18" charset="0"/>
              <a:ea typeface="宋体" pitchFamily="2" charset="-122"/>
            </a:endParaRPr>
          </a:p>
        </p:txBody>
      </p:sp>
      <p:grpSp>
        <p:nvGrpSpPr>
          <p:cNvPr id="8" name="组合 7"/>
          <p:cNvGrpSpPr/>
          <p:nvPr/>
        </p:nvGrpSpPr>
        <p:grpSpPr>
          <a:xfrm>
            <a:off x="1911616" y="3585174"/>
            <a:ext cx="895417" cy="1189303"/>
            <a:chOff x="1911616" y="3895881"/>
            <a:chExt cx="895417" cy="1189303"/>
          </a:xfrm>
        </p:grpSpPr>
        <p:sp>
          <p:nvSpPr>
            <p:cNvPr id="17" name="矩形 16"/>
            <p:cNvSpPr/>
            <p:nvPr/>
          </p:nvSpPr>
          <p:spPr bwMode="auto">
            <a:xfrm>
              <a:off x="1911616" y="3899329"/>
              <a:ext cx="217420" cy="1178953"/>
            </a:xfrm>
            <a:prstGeom prst="rect">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effectLst/>
                <a:latin typeface="Times New Roman" pitchFamily="18" charset="0"/>
                <a:ea typeface="宋体" pitchFamily="2" charset="-122"/>
              </a:endParaRPr>
            </a:p>
          </p:txBody>
        </p:sp>
        <p:sp>
          <p:nvSpPr>
            <p:cNvPr id="21" name="矩形 20"/>
            <p:cNvSpPr/>
            <p:nvPr/>
          </p:nvSpPr>
          <p:spPr bwMode="auto">
            <a:xfrm>
              <a:off x="2390221" y="3899329"/>
              <a:ext cx="203366" cy="1173001"/>
            </a:xfrm>
            <a:prstGeom prst="rect">
              <a:avLst/>
            </a:prstGeom>
            <a:noFill/>
            <a:ln w="2857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effectLst/>
                <a:latin typeface="Times New Roman" pitchFamily="18" charset="0"/>
                <a:ea typeface="宋体" pitchFamily="2" charset="-122"/>
              </a:endParaRPr>
            </a:p>
          </p:txBody>
        </p:sp>
        <p:sp>
          <p:nvSpPr>
            <p:cNvPr id="51" name="矩形 50"/>
            <p:cNvSpPr/>
            <p:nvPr/>
          </p:nvSpPr>
          <p:spPr bwMode="auto">
            <a:xfrm>
              <a:off x="2151734" y="3899462"/>
              <a:ext cx="215789" cy="118572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effectLst/>
                <a:latin typeface="Times New Roman" pitchFamily="18" charset="0"/>
                <a:ea typeface="宋体" pitchFamily="2" charset="-122"/>
              </a:endParaRPr>
            </a:p>
          </p:txBody>
        </p:sp>
        <p:sp>
          <p:nvSpPr>
            <p:cNvPr id="53" name="矩形 52"/>
            <p:cNvSpPr/>
            <p:nvPr/>
          </p:nvSpPr>
          <p:spPr bwMode="auto">
            <a:xfrm>
              <a:off x="2612439" y="3895881"/>
              <a:ext cx="194594" cy="1176449"/>
            </a:xfrm>
            <a:prstGeom prst="rect">
              <a:avLst/>
            </a:prstGeom>
            <a:noFill/>
            <a:ln w="2857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effectLst/>
                <a:latin typeface="Times New Roman" pitchFamily="18" charset="0"/>
                <a:ea typeface="宋体" pitchFamily="2" charset="-122"/>
              </a:endParaRPr>
            </a:p>
          </p:txBody>
        </p:sp>
      </p:grpSp>
      <p:sp>
        <p:nvSpPr>
          <p:cNvPr id="6" name="左中括号 5"/>
          <p:cNvSpPr/>
          <p:nvPr/>
        </p:nvSpPr>
        <p:spPr bwMode="auto">
          <a:xfrm>
            <a:off x="1619672" y="3501008"/>
            <a:ext cx="137858" cy="1344779"/>
          </a:xfrm>
          <a:prstGeom prst="leftBracket">
            <a:avLst>
              <a:gd name="adj" fmla="val 0"/>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7" name="右中括号 6"/>
          <p:cNvSpPr/>
          <p:nvPr/>
        </p:nvSpPr>
        <p:spPr bwMode="auto">
          <a:xfrm>
            <a:off x="2931949" y="3501008"/>
            <a:ext cx="145041" cy="1344779"/>
          </a:xfrm>
          <a:prstGeom prst="rightBracket">
            <a:avLst>
              <a:gd name="adj" fmla="val 0"/>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5" name="矩形 54"/>
          <p:cNvSpPr>
            <a:spLocks noChangeArrowheads="1"/>
          </p:cNvSpPr>
          <p:nvPr/>
        </p:nvSpPr>
        <p:spPr bwMode="auto">
          <a:xfrm>
            <a:off x="611560" y="3881009"/>
            <a:ext cx="8915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3200" dirty="0">
                <a:latin typeface="Palatino Linotype" panose="02040502050505030304" pitchFamily="18" charset="0"/>
                <a:ea typeface="Verdana" panose="020B0604030504040204" pitchFamily="34" charset="0"/>
                <a:cs typeface="Verdana" panose="020B0604030504040204" pitchFamily="34" charset="0"/>
              </a:rPr>
              <a:t>OP(</a:t>
            </a:r>
            <a:endParaRPr kumimoji="0" lang="zh-CN" altLang="en-US" sz="3200" dirty="0">
              <a:latin typeface="Palatino Linotype" panose="02040502050505030304" pitchFamily="18" charset="0"/>
              <a:cs typeface="Verdana" panose="020B0604030504040204" pitchFamily="34" charset="0"/>
            </a:endParaRPr>
          </a:p>
        </p:txBody>
      </p:sp>
      <p:sp>
        <p:nvSpPr>
          <p:cNvPr id="56" name="矩形 55"/>
          <p:cNvSpPr>
            <a:spLocks noChangeArrowheads="1"/>
          </p:cNvSpPr>
          <p:nvPr/>
        </p:nvSpPr>
        <p:spPr bwMode="auto">
          <a:xfrm>
            <a:off x="3191035" y="3881009"/>
            <a:ext cx="8114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3200" dirty="0">
                <a:latin typeface="Palatino Linotype" panose="02040502050505030304" pitchFamily="18" charset="0"/>
                <a:ea typeface="Verdana" panose="020B0604030504040204" pitchFamily="34" charset="0"/>
                <a:cs typeface="Verdana" panose="020B0604030504040204" pitchFamily="34" charset="0"/>
              </a:rPr>
              <a:t>)= ?</a:t>
            </a:r>
            <a:endParaRPr kumimoji="0" lang="zh-CN" altLang="en-US" sz="3200" dirty="0">
              <a:latin typeface="Palatino Linotype" panose="02040502050505030304" pitchFamily="18" charset="0"/>
              <a:cs typeface="Verdana" panose="020B0604030504040204" pitchFamily="34" charset="0"/>
            </a:endParaRPr>
          </a:p>
        </p:txBody>
      </p:sp>
      <p:cxnSp>
        <p:nvCxnSpPr>
          <p:cNvPr id="9" name="曲线连接符 8"/>
          <p:cNvCxnSpPr/>
          <p:nvPr/>
        </p:nvCxnSpPr>
        <p:spPr bwMode="auto">
          <a:xfrm rot="5400000" flipH="1" flipV="1">
            <a:off x="1868372" y="2920543"/>
            <a:ext cx="337899" cy="284096"/>
          </a:xfrm>
          <a:prstGeom prst="curvedConnector3">
            <a:avLst/>
          </a:prstGeom>
          <a:solidFill>
            <a:schemeClr val="accent1"/>
          </a:solidFill>
          <a:ln w="19050" cap="flat" cmpd="sng" algn="ctr">
            <a:solidFill>
              <a:schemeClr val="tx1"/>
            </a:solidFill>
            <a:prstDash val="solid"/>
            <a:round/>
            <a:headEnd type="none" w="med" len="med"/>
            <a:tailEnd type="triangle"/>
          </a:ln>
          <a:effectLst/>
        </p:spPr>
      </p:cxnSp>
      <p:sp>
        <p:nvSpPr>
          <p:cNvPr id="57" name="矩形 56"/>
          <p:cNvSpPr>
            <a:spLocks noChangeArrowheads="1"/>
          </p:cNvSpPr>
          <p:nvPr/>
        </p:nvSpPr>
        <p:spPr bwMode="auto">
          <a:xfrm>
            <a:off x="1217959" y="3079087"/>
            <a:ext cx="18196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800" i="1" dirty="0">
                <a:latin typeface="Palatino Linotype" panose="02040502050505030304" pitchFamily="18" charset="0"/>
              </a:rPr>
              <a:t>Predictions</a:t>
            </a:r>
            <a:endParaRPr kumimoji="0" lang="zh-CN" altLang="en-US" sz="2800" i="1" dirty="0">
              <a:latin typeface="Palatino Linotype" panose="02040502050505030304" pitchFamily="18" charset="0"/>
            </a:endParaRPr>
          </a:p>
        </p:txBody>
      </p:sp>
      <mc:AlternateContent xmlns:mc="http://schemas.openxmlformats.org/markup-compatibility/2006" xmlns:a14="http://schemas.microsoft.com/office/drawing/2010/main">
        <mc:Choice Requires="a14">
          <p:sp>
            <p:nvSpPr>
              <p:cNvPr id="49" name="内容占位符 2"/>
              <p:cNvSpPr txBox="1">
                <a:spLocks/>
              </p:cNvSpPr>
              <p:nvPr/>
            </p:nvSpPr>
            <p:spPr bwMode="auto">
              <a:xfrm>
                <a:off x="4251409" y="3177937"/>
                <a:ext cx="4837276" cy="20675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kumimoji="1" sz="2800">
                    <a:solidFill>
                      <a:schemeClr val="tx1"/>
                    </a:solidFill>
                    <a:latin typeface="+mn-lt"/>
                    <a:ea typeface="+mn-ea"/>
                    <a:cs typeface="宋体" charset="0"/>
                  </a:defRPr>
                </a:lvl1pPr>
                <a:lvl2pPr marL="742950" indent="-285750" algn="l" rtl="0" eaLnBrk="1" fontAlgn="base" hangingPunct="1">
                  <a:spcBef>
                    <a:spcPct val="20000"/>
                  </a:spcBef>
                  <a:spcAft>
                    <a:spcPct val="0"/>
                  </a:spcAft>
                  <a:buChar char="–"/>
                  <a:defRPr kumimoji="1" sz="2400">
                    <a:solidFill>
                      <a:schemeClr val="tx1"/>
                    </a:solidFill>
                    <a:latin typeface="+mn-lt"/>
                    <a:ea typeface="+mn-ea"/>
                  </a:defRPr>
                </a:lvl2pPr>
                <a:lvl3pPr marL="1143000" indent="-228600" algn="l" rtl="0" eaLnBrk="1" fontAlgn="base" hangingPunct="1">
                  <a:spcBef>
                    <a:spcPct val="20000"/>
                  </a:spcBef>
                  <a:spcAft>
                    <a:spcPct val="0"/>
                  </a:spcAft>
                  <a:buChar char="•"/>
                  <a:defRPr kumimoji="1" sz="20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a:lstStyle>
              <a:p>
                <a:r>
                  <a:rPr kumimoji="0" lang="en-US" altLang="zh-CN" sz="1800" kern="0" dirty="0">
                    <a:latin typeface="Palatino Linotype" panose="02040502050505030304" pitchFamily="18" charset="0"/>
                    <a:ea typeface="Verdana" panose="020B0604030504040204" pitchFamily="34" charset="0"/>
                    <a:cs typeface="Verdana" panose="020B0604030504040204" pitchFamily="34" charset="0"/>
                  </a:rPr>
                  <a:t>An opeartor </a:t>
                </a:r>
                <a14:m>
                  <m:oMath xmlns:m="http://schemas.openxmlformats.org/officeDocument/2006/math">
                    <m:r>
                      <a:rPr kumimoji="0" lang="en-US" altLang="zh-CN" sz="1800" i="1" kern="0" dirty="0" smtClean="0">
                        <a:latin typeface="Cambria Math" panose="02040503050406030204" pitchFamily="18" charset="0"/>
                      </a:rPr>
                      <m:t>𝑅𝐶</m:t>
                    </m:r>
                    <m:r>
                      <a:rPr kumimoji="0" lang="en-US" altLang="zh-CN" sz="1800" i="1" kern="0" dirty="0" smtClean="0">
                        <a:latin typeface="Cambria Math" panose="02040503050406030204" pitchFamily="18" charset="0"/>
                      </a:rPr>
                      <m:t>(⋅)</m:t>
                    </m:r>
                  </m:oMath>
                </a14:m>
                <a:r>
                  <a:rPr kumimoji="0" lang="en-US" altLang="zh-CN" sz="1800" kern="0" dirty="0">
                    <a:latin typeface="Palatino Linotype" panose="02040502050505030304" pitchFamily="18" charset="0"/>
                    <a:ea typeface="Verdana" panose="020B0604030504040204" pitchFamily="34" charset="0"/>
                    <a:cs typeface="Verdana" panose="020B0604030504040204" pitchFamily="34" charset="0"/>
                  </a:rPr>
                  <a:t> on Accumulated Prediction Matrix (APM) </a:t>
                </a:r>
                <a14:m>
                  <m:oMath xmlns:m="http://schemas.openxmlformats.org/officeDocument/2006/math">
                    <m:r>
                      <a:rPr kumimoji="0" lang="en-US" altLang="zh-CN" sz="1800" i="1" kern="0" dirty="0" smtClean="0">
                        <a:latin typeface="Cambria Math" panose="02040503050406030204" pitchFamily="18" charset="0"/>
                      </a:rPr>
                      <m:t>𝐹</m:t>
                    </m:r>
                  </m:oMath>
                </a14:m>
                <a:r>
                  <a:rPr kumimoji="0" lang="en-US" altLang="zh-CN" sz="1800" kern="0" dirty="0">
                    <a:latin typeface="Palatino Linotype" panose="02040502050505030304" pitchFamily="18" charset="0"/>
                    <a:ea typeface="Verdana" panose="020B0604030504040204" pitchFamily="34" charset="0"/>
                    <a:cs typeface="Verdana" panose="020B0604030504040204" pitchFamily="34" charset="0"/>
                  </a:rPr>
                  <a:t>:</a:t>
                </a:r>
              </a:p>
              <a:p>
                <a:pPr lvl="1"/>
                <a14:m>
                  <m:oMath xmlns:m="http://schemas.openxmlformats.org/officeDocument/2006/math">
                    <m:r>
                      <a:rPr lang="en-US" altLang="zh-CN" sz="1600" i="1" dirty="0" smtClean="0">
                        <a:latin typeface="Cambria Math" panose="02040503050406030204" pitchFamily="18" charset="0"/>
                      </a:rPr>
                      <m:t>𝑅𝐶</m:t>
                    </m:r>
                    <m:r>
                      <a:rPr lang="en-US" altLang="zh-CN" sz="1600" i="1" dirty="0" smtClean="0">
                        <a:latin typeface="Cambria Math" panose="02040503050406030204" pitchFamily="18" charset="0"/>
                      </a:rPr>
                      <m:t>(</m:t>
                    </m:r>
                    <m:r>
                      <a:rPr lang="en-US" altLang="zh-CN" sz="1600" i="1" dirty="0" smtClean="0">
                        <a:latin typeface="Cambria Math" panose="02040503050406030204" pitchFamily="18" charset="0"/>
                      </a:rPr>
                      <m:t>𝐹</m:t>
                    </m:r>
                    <m:r>
                      <a:rPr lang="en-US" altLang="zh-CN" sz="1600" i="1" dirty="0" smtClean="0">
                        <a:latin typeface="Cambria Math" panose="02040503050406030204" pitchFamily="18" charset="0"/>
                      </a:rPr>
                      <m:t>)</m:t>
                    </m:r>
                  </m:oMath>
                </a14:m>
                <a:r>
                  <a:rPr lang="en-US" altLang="zh-CN" sz="1600" dirty="0">
                    <a:latin typeface="Palatino Linotype" panose="02040502050505030304" pitchFamily="18" charset="0"/>
                    <a:ea typeface="Verdana" panose="020B0604030504040204" pitchFamily="34" charset="0"/>
                    <a:cs typeface="Verdana" panose="020B0604030504040204" pitchFamily="34" charset="0"/>
                  </a:rPr>
                  <a:t> reflects the prediction compatibility among views. (</a:t>
                </a:r>
                <a:r>
                  <a:rPr lang="en-US" altLang="zh-CN" sz="1600" i="1" dirty="0">
                    <a:solidFill>
                      <a:srgbClr val="0000FF"/>
                    </a:solidFill>
                    <a:latin typeface="Palatino Linotype" panose="02040502050505030304" pitchFamily="18" charset="0"/>
                    <a:ea typeface="Verdana" panose="020B0604030504040204" pitchFamily="34" charset="0"/>
                    <a:cs typeface="Verdana" panose="020B0604030504040204" pitchFamily="34" charset="0"/>
                  </a:rPr>
                  <a:t>Qualitative</a:t>
                </a:r>
                <a:r>
                  <a:rPr lang="en-US" altLang="zh-CN" sz="1600" i="1" dirty="0">
                    <a:latin typeface="Palatino Linotype" panose="02040502050505030304" pitchFamily="18" charset="0"/>
                    <a:ea typeface="Verdana" panose="020B0604030504040204" pitchFamily="34" charset="0"/>
                    <a:cs typeface="Verdana" panose="020B0604030504040204" pitchFamily="34" charset="0"/>
                  </a:rPr>
                  <a:t> property</a:t>
                </a:r>
                <a:r>
                  <a:rPr lang="en-US" altLang="zh-CN" sz="1600" dirty="0">
                    <a:latin typeface="Palatino Linotype" panose="02040502050505030304" pitchFamily="18" charset="0"/>
                    <a:ea typeface="Verdana" panose="020B0604030504040204" pitchFamily="34" charset="0"/>
                    <a:cs typeface="Verdana" panose="020B0604030504040204" pitchFamily="34" charset="0"/>
                  </a:rPr>
                  <a:t>)</a:t>
                </a:r>
              </a:p>
              <a:p>
                <a:pPr lvl="1"/>
                <a:r>
                  <a:rPr lang="en-US" altLang="zh-CN" sz="1600" dirty="0">
                    <a:latin typeface="Palatino Linotype" panose="02040502050505030304" pitchFamily="18" charset="0"/>
                    <a:ea typeface="Verdana" panose="020B0604030504040204" pitchFamily="34" charset="0"/>
                    <a:cs typeface="Verdana" panose="020B0604030504040204" pitchFamily="34" charset="0"/>
                  </a:rPr>
                  <a:t>The expected rank consistency is </a:t>
                </a:r>
                <a:r>
                  <a:rPr lang="en-US" altLang="zh-CN" sz="1600" i="1" dirty="0">
                    <a:latin typeface="Palatino Linotype" panose="02040502050505030304" pitchFamily="18" charset="0"/>
                    <a:ea typeface="Verdana" panose="020B0604030504040204" pitchFamily="34" charset="0"/>
                    <a:cs typeface="Verdana" panose="020B0604030504040204" pitchFamily="34" charset="0"/>
                  </a:rPr>
                  <a:t>C − </a:t>
                </a:r>
                <a:r>
                  <a:rPr lang="en-US" altLang="zh-CN" sz="1600" dirty="0">
                    <a:latin typeface="Palatino Linotype" panose="02040502050505030304" pitchFamily="18" charset="0"/>
                    <a:ea typeface="Verdana" panose="020B0604030504040204" pitchFamily="34" charset="0"/>
                    <a:cs typeface="Verdana" panose="020B0604030504040204" pitchFamily="34" charset="0"/>
                  </a:rPr>
                  <a:t>1 in the ideal case, the degree of freedom of APM (</a:t>
                </a:r>
                <a:r>
                  <a:rPr lang="en-US" altLang="zh-CN" sz="1600" i="1" dirty="0">
                    <a:solidFill>
                      <a:srgbClr val="0000FF"/>
                    </a:solidFill>
                    <a:latin typeface="Palatino Linotype" panose="02040502050505030304" pitchFamily="18" charset="0"/>
                    <a:ea typeface="Verdana" panose="020B0604030504040204" pitchFamily="34" charset="0"/>
                    <a:cs typeface="Verdana" panose="020B0604030504040204" pitchFamily="34" charset="0"/>
                  </a:rPr>
                  <a:t>Quantitative</a:t>
                </a:r>
                <a:r>
                  <a:rPr lang="en-US" altLang="zh-CN" sz="1600" i="1" dirty="0">
                    <a:latin typeface="Palatino Linotype" panose="02040502050505030304" pitchFamily="18" charset="0"/>
                    <a:ea typeface="Verdana" panose="020B0604030504040204" pitchFamily="34" charset="0"/>
                    <a:cs typeface="Verdana" panose="020B0604030504040204" pitchFamily="34" charset="0"/>
                  </a:rPr>
                  <a:t> property</a:t>
                </a:r>
                <a:r>
                  <a:rPr lang="en-US" altLang="zh-CN" sz="1600" dirty="0">
                    <a:latin typeface="Palatino Linotype" panose="02040502050505030304" pitchFamily="18" charset="0"/>
                    <a:ea typeface="Verdana" panose="020B0604030504040204" pitchFamily="34" charset="0"/>
                    <a:cs typeface="Verdana" panose="020B0604030504040204" pitchFamily="34" charset="0"/>
                  </a:rPr>
                  <a:t>)</a:t>
                </a:r>
                <a:endParaRPr kumimoji="0" lang="en-US" altLang="zh-CN" sz="1600" kern="0" dirty="0">
                  <a:solidFill>
                    <a:schemeClr val="accent6">
                      <a:lumMod val="60000"/>
                      <a:lumOff val="40000"/>
                    </a:schemeClr>
                  </a:solidFill>
                  <a:latin typeface="Palatino Linotype" panose="02040502050505030304" pitchFamily="18" charset="0"/>
                  <a:ea typeface="Verdana" panose="020B0604030504040204" pitchFamily="34" charset="0"/>
                  <a:cs typeface="Verdana" panose="020B0604030504040204" pitchFamily="34" charset="0"/>
                </a:endParaRPr>
              </a:p>
            </p:txBody>
          </p:sp>
        </mc:Choice>
        <mc:Fallback xmlns="">
          <p:sp>
            <p:nvSpPr>
              <p:cNvPr id="49" name="内容占位符 2"/>
              <p:cNvSpPr txBox="1">
                <a:spLocks noRot="1" noChangeAspect="1" noMove="1" noResize="1" noEditPoints="1" noAdjustHandles="1" noChangeArrowheads="1" noChangeShapeType="1" noTextEdit="1"/>
              </p:cNvSpPr>
              <p:nvPr/>
            </p:nvSpPr>
            <p:spPr bwMode="auto">
              <a:xfrm>
                <a:off x="4251409" y="3177937"/>
                <a:ext cx="4837276" cy="2067529"/>
              </a:xfrm>
              <a:prstGeom prst="rect">
                <a:avLst/>
              </a:prstGeom>
              <a:blipFill>
                <a:blip r:embed="rId8"/>
                <a:stretch>
                  <a:fillRect l="-1385" t="-29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8" name="下箭头 57"/>
          <p:cNvSpPr/>
          <p:nvPr/>
        </p:nvSpPr>
        <p:spPr bwMode="auto">
          <a:xfrm>
            <a:off x="6340053" y="5085184"/>
            <a:ext cx="574837" cy="671999"/>
          </a:xfrm>
          <a:prstGeom prst="down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59" name="内容占位符 2"/>
              <p:cNvSpPr txBox="1">
                <a:spLocks/>
              </p:cNvSpPr>
              <p:nvPr/>
            </p:nvSpPr>
            <p:spPr bwMode="auto">
              <a:xfrm>
                <a:off x="5472099" y="5838551"/>
                <a:ext cx="2458087" cy="470769"/>
              </a:xfrm>
              <a:prstGeom prst="rect">
                <a:avLst/>
              </a:prstGeom>
              <a:solidFill>
                <a:schemeClr val="bg1"/>
              </a:solidFill>
              <a:ln w="28575">
                <a:solidFill>
                  <a:srgbClr val="0000FF"/>
                </a:solid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kumimoji="1" sz="2800">
                    <a:solidFill>
                      <a:schemeClr val="tx1"/>
                    </a:solidFill>
                    <a:latin typeface="+mn-lt"/>
                    <a:ea typeface="+mn-ea"/>
                    <a:cs typeface="宋体" charset="0"/>
                  </a:defRPr>
                </a:lvl1pPr>
                <a:lvl2pPr marL="742950" indent="-285750" algn="l" rtl="0" eaLnBrk="1" fontAlgn="base" hangingPunct="1">
                  <a:spcBef>
                    <a:spcPct val="20000"/>
                  </a:spcBef>
                  <a:spcAft>
                    <a:spcPct val="0"/>
                  </a:spcAft>
                  <a:buChar char="–"/>
                  <a:defRPr kumimoji="1" sz="2400">
                    <a:solidFill>
                      <a:schemeClr val="tx1"/>
                    </a:solidFill>
                    <a:latin typeface="+mn-lt"/>
                    <a:ea typeface="+mn-ea"/>
                  </a:defRPr>
                </a:lvl2pPr>
                <a:lvl3pPr marL="1143000" indent="-228600" algn="l" rtl="0" eaLnBrk="1" fontAlgn="base" hangingPunct="1">
                  <a:spcBef>
                    <a:spcPct val="20000"/>
                  </a:spcBef>
                  <a:spcAft>
                    <a:spcPct val="0"/>
                  </a:spcAft>
                  <a:buChar char="•"/>
                  <a:defRPr kumimoji="1" sz="20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a:lstStyle>
              <a:p>
                <a:pPr marL="0" indent="0">
                  <a:buNone/>
                </a:pPr>
                <a14:m>
                  <m:oMath xmlns:m="http://schemas.openxmlformats.org/officeDocument/2006/math">
                    <m:r>
                      <m:rPr>
                        <m:sty m:val="p"/>
                      </m:rPr>
                      <a:rPr kumimoji="0" lang="en-US" altLang="zh-CN" sz="2400" i="1" kern="0" dirty="0" smtClean="0">
                        <a:latin typeface="Cambria Math" panose="02040503050406030204" pitchFamily="18" charset="0"/>
                      </a:rPr>
                      <m:t>RC</m:t>
                    </m:r>
                    <m:d>
                      <m:dPr>
                        <m:ctrlPr>
                          <a:rPr kumimoji="0" lang="en-US" altLang="zh-CN" sz="2400" b="0" i="1" kern="0" dirty="0" smtClean="0">
                            <a:latin typeface="Cambria Math" panose="02040503050406030204" pitchFamily="18" charset="0"/>
                          </a:rPr>
                        </m:ctrlPr>
                      </m:dPr>
                      <m:e>
                        <m:r>
                          <a:rPr kumimoji="0" lang="en-US" altLang="zh-CN" sz="2400" b="0" i="1" kern="0" dirty="0" smtClean="0">
                            <a:latin typeface="Cambria Math" panose="02040503050406030204" pitchFamily="18" charset="0"/>
                          </a:rPr>
                          <m:t>⋅</m:t>
                        </m:r>
                      </m:e>
                    </m:d>
                    <m:r>
                      <a:rPr kumimoji="0" lang="en-US" altLang="zh-CN" sz="2400" b="0" i="1" kern="0" dirty="0" smtClean="0">
                        <a:latin typeface="Cambria Math" panose="02040503050406030204" pitchFamily="18" charset="0"/>
                      </a:rPr>
                      <m:t>=</m:t>
                    </m:r>
                    <m:r>
                      <a:rPr kumimoji="0" lang="en-US" altLang="zh-CN" sz="2400" b="0" i="1" kern="0" dirty="0" smtClean="0">
                        <a:latin typeface="Cambria Math" panose="02040503050406030204" pitchFamily="18" charset="0"/>
                      </a:rPr>
                      <m:t>𝑅𝑎𝑛𝑘</m:t>
                    </m:r>
                    <m:r>
                      <a:rPr kumimoji="0" lang="en-US" altLang="zh-CN" sz="2400" b="0" i="1" kern="0" dirty="0" smtClean="0">
                        <a:latin typeface="Cambria Math" panose="02040503050406030204" pitchFamily="18" charset="0"/>
                      </a:rPr>
                      <m:t>(</m:t>
                    </m:r>
                    <m:r>
                      <a:rPr kumimoji="0" lang="en-US" altLang="zh-CN" sz="2400" b="0" i="1" kern="0" dirty="0" smtClean="0">
                        <a:latin typeface="Cambria Math" panose="02040503050406030204" pitchFamily="18" charset="0"/>
                      </a:rPr>
                      <m:t>𝐹</m:t>
                    </m:r>
                    <m:r>
                      <a:rPr kumimoji="0" lang="en-US" altLang="zh-CN" sz="2400" b="0" i="1" kern="0" dirty="0" smtClean="0">
                        <a:latin typeface="Cambria Math" panose="02040503050406030204" pitchFamily="18" charset="0"/>
                      </a:rPr>
                      <m:t>)</m:t>
                    </m:r>
                  </m:oMath>
                </a14:m>
                <a:r>
                  <a:rPr kumimoji="0" lang="en-US" altLang="zh-CN" sz="2000" kern="0" dirty="0"/>
                  <a:t> </a:t>
                </a:r>
              </a:p>
            </p:txBody>
          </p:sp>
        </mc:Choice>
        <mc:Fallback xmlns="">
          <p:sp>
            <p:nvSpPr>
              <p:cNvPr id="59" name="内容占位符 2"/>
              <p:cNvSpPr txBox="1">
                <a:spLocks noRot="1" noChangeAspect="1" noMove="1" noResize="1" noEditPoints="1" noAdjustHandles="1" noChangeArrowheads="1" noChangeShapeType="1" noTextEdit="1"/>
              </p:cNvSpPr>
              <p:nvPr/>
            </p:nvSpPr>
            <p:spPr bwMode="auto">
              <a:xfrm>
                <a:off x="5472099" y="5838551"/>
                <a:ext cx="2458087" cy="470769"/>
              </a:xfrm>
              <a:prstGeom prst="rect">
                <a:avLst/>
              </a:prstGeom>
              <a:blipFill>
                <a:blip r:embed="rId9"/>
                <a:stretch>
                  <a:fillRect l="-245" r="-735" b="-12195"/>
                </a:stretch>
              </a:blipFill>
              <a:ln w="28575">
                <a:solidFill>
                  <a:srgbClr val="0000FF"/>
                </a:solidFill>
                <a:miter lim="800000"/>
                <a:headEnd/>
                <a:tailEnd/>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内容占位符 2"/>
              <p:cNvSpPr txBox="1">
                <a:spLocks/>
              </p:cNvSpPr>
              <p:nvPr/>
            </p:nvSpPr>
            <p:spPr bwMode="auto">
              <a:xfrm>
                <a:off x="5472120" y="5838551"/>
                <a:ext cx="2458087" cy="470769"/>
              </a:xfrm>
              <a:prstGeom prst="rect">
                <a:avLst/>
              </a:prstGeom>
              <a:solidFill>
                <a:schemeClr val="bg1"/>
              </a:solidFill>
              <a:ln w="28575">
                <a:solidFill>
                  <a:srgbClr val="0000FF"/>
                </a:solid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kumimoji="1" sz="2800">
                    <a:solidFill>
                      <a:schemeClr val="tx1"/>
                    </a:solidFill>
                    <a:latin typeface="+mn-lt"/>
                    <a:ea typeface="+mn-ea"/>
                    <a:cs typeface="宋体" charset="0"/>
                  </a:defRPr>
                </a:lvl1pPr>
                <a:lvl2pPr marL="742950" indent="-285750" algn="l" rtl="0" eaLnBrk="1" fontAlgn="base" hangingPunct="1">
                  <a:spcBef>
                    <a:spcPct val="20000"/>
                  </a:spcBef>
                  <a:spcAft>
                    <a:spcPct val="0"/>
                  </a:spcAft>
                  <a:buChar char="–"/>
                  <a:defRPr kumimoji="1" sz="2400">
                    <a:solidFill>
                      <a:schemeClr val="tx1"/>
                    </a:solidFill>
                    <a:latin typeface="+mn-lt"/>
                    <a:ea typeface="+mn-ea"/>
                  </a:defRPr>
                </a:lvl2pPr>
                <a:lvl3pPr marL="1143000" indent="-228600" algn="l" rtl="0" eaLnBrk="1" fontAlgn="base" hangingPunct="1">
                  <a:spcBef>
                    <a:spcPct val="20000"/>
                  </a:spcBef>
                  <a:spcAft>
                    <a:spcPct val="0"/>
                  </a:spcAft>
                  <a:buChar char="•"/>
                  <a:defRPr kumimoji="1" sz="20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a:lstStyle>
              <a:p>
                <a:pPr marL="0" indent="0">
                  <a:buNone/>
                </a:pPr>
                <a14:m>
                  <m:oMath xmlns:m="http://schemas.openxmlformats.org/officeDocument/2006/math">
                    <m:r>
                      <m:rPr>
                        <m:sty m:val="p"/>
                      </m:rPr>
                      <a:rPr kumimoji="0" lang="en-US" altLang="zh-CN" sz="2400" i="1" kern="0" dirty="0" smtClean="0">
                        <a:latin typeface="Cambria Math" panose="02040503050406030204" pitchFamily="18" charset="0"/>
                      </a:rPr>
                      <m:t>RC</m:t>
                    </m:r>
                    <m:d>
                      <m:dPr>
                        <m:ctrlPr>
                          <a:rPr kumimoji="0" lang="en-US" altLang="zh-CN" sz="2400" b="0" i="1" kern="0" dirty="0" smtClean="0">
                            <a:latin typeface="Cambria Math" panose="02040503050406030204" pitchFamily="18" charset="0"/>
                          </a:rPr>
                        </m:ctrlPr>
                      </m:dPr>
                      <m:e>
                        <m:r>
                          <a:rPr kumimoji="0" lang="en-US" altLang="zh-CN" sz="2400" b="0" i="1" kern="0" dirty="0" smtClean="0">
                            <a:latin typeface="Cambria Math" panose="02040503050406030204" pitchFamily="18" charset="0"/>
                          </a:rPr>
                          <m:t>⋅</m:t>
                        </m:r>
                      </m:e>
                    </m:d>
                    <m:r>
                      <a:rPr kumimoji="0" lang="en-US" altLang="zh-CN" sz="2400" b="0" i="1" kern="0" dirty="0" smtClean="0">
                        <a:latin typeface="Cambria Math" panose="02040503050406030204" pitchFamily="18" charset="0"/>
                      </a:rPr>
                      <m:t>  =  </m:t>
                    </m:r>
                    <m:sSub>
                      <m:sSubPr>
                        <m:ctrlPr>
                          <a:rPr kumimoji="0" lang="en-US" altLang="zh-CN" sz="2400" b="0" i="1" kern="0" dirty="0" smtClean="0">
                            <a:latin typeface="Cambria Math" panose="02040503050406030204" pitchFamily="18" charset="0"/>
                          </a:rPr>
                        </m:ctrlPr>
                      </m:sSubPr>
                      <m:e>
                        <m:d>
                          <m:dPr>
                            <m:begChr m:val="‖"/>
                            <m:endChr m:val="‖"/>
                            <m:ctrlPr>
                              <a:rPr kumimoji="0" lang="en-US" altLang="zh-CN" sz="2400" b="0" i="1" kern="0" dirty="0" smtClean="0">
                                <a:latin typeface="Cambria Math" panose="02040503050406030204" pitchFamily="18" charset="0"/>
                              </a:rPr>
                            </m:ctrlPr>
                          </m:dPr>
                          <m:e>
                            <m:r>
                              <a:rPr kumimoji="0" lang="en-US" altLang="zh-CN" sz="2400" b="0" i="1" kern="0" dirty="0" smtClean="0">
                                <a:latin typeface="Cambria Math" panose="02040503050406030204" pitchFamily="18" charset="0"/>
                              </a:rPr>
                              <m:t>𝐹</m:t>
                            </m:r>
                          </m:e>
                        </m:d>
                      </m:e>
                      <m:sub>
                        <m:r>
                          <a:rPr kumimoji="0" lang="en-US" altLang="zh-CN" sz="2400" b="0" i="1" kern="0" dirty="0" smtClean="0">
                            <a:latin typeface="Cambria Math" panose="02040503050406030204" pitchFamily="18" charset="0"/>
                          </a:rPr>
                          <m:t>𝑟</m:t>
                        </m:r>
                      </m:sub>
                    </m:sSub>
                  </m:oMath>
                </a14:m>
                <a:r>
                  <a:rPr kumimoji="0" lang="en-US" altLang="zh-CN" sz="2000" kern="0" dirty="0"/>
                  <a:t> </a:t>
                </a:r>
              </a:p>
            </p:txBody>
          </p:sp>
        </mc:Choice>
        <mc:Fallback xmlns="">
          <p:sp>
            <p:nvSpPr>
              <p:cNvPr id="60" name="内容占位符 2"/>
              <p:cNvSpPr txBox="1">
                <a:spLocks noRot="1" noChangeAspect="1" noMove="1" noResize="1" noEditPoints="1" noAdjustHandles="1" noChangeArrowheads="1" noChangeShapeType="1" noTextEdit="1"/>
              </p:cNvSpPr>
              <p:nvPr/>
            </p:nvSpPr>
            <p:spPr bwMode="auto">
              <a:xfrm>
                <a:off x="5472120" y="5838551"/>
                <a:ext cx="2458087" cy="470769"/>
              </a:xfrm>
              <a:prstGeom prst="rect">
                <a:avLst/>
              </a:prstGeom>
              <a:blipFill>
                <a:blip r:embed="rId10"/>
                <a:stretch>
                  <a:fillRect l="-245"/>
                </a:stretch>
              </a:blipFill>
              <a:ln w="28575">
                <a:solidFill>
                  <a:srgbClr val="0000FF"/>
                </a:solidFill>
                <a:miter lim="800000"/>
                <a:headEnd/>
                <a:tailEnd/>
              </a:ln>
              <a:extLst/>
            </p:spPr>
            <p:txBody>
              <a:bodyPr/>
              <a:lstStyle/>
              <a:p>
                <a:r>
                  <a:rPr lang="zh-CN" altLang="en-US">
                    <a:noFill/>
                  </a:rPr>
                  <a:t> </a:t>
                </a:r>
              </a:p>
            </p:txBody>
          </p:sp>
        </mc:Fallback>
      </mc:AlternateContent>
      <p:sp>
        <p:nvSpPr>
          <p:cNvPr id="54" name="矩形 53"/>
          <p:cNvSpPr/>
          <p:nvPr/>
        </p:nvSpPr>
        <p:spPr>
          <a:xfrm>
            <a:off x="-497396" y="-51557"/>
            <a:ext cx="5297016" cy="338554"/>
          </a:xfrm>
          <a:prstGeom prst="rect">
            <a:avLst/>
          </a:prstGeom>
        </p:spPr>
        <p:txBody>
          <a:bodyPr wrap="square">
            <a:spAutoFit/>
          </a:bodyPr>
          <a:lstStyle/>
          <a:p>
            <a:pPr lvl="1"/>
            <a:r>
              <a:rPr lang="en-US" altLang="zh-CN" sz="1600"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Privacy-preserving multi-modal learning</a:t>
            </a:r>
          </a:p>
        </p:txBody>
      </p:sp>
      <p:sp>
        <p:nvSpPr>
          <p:cNvPr id="63" name="矩形 62"/>
          <p:cNvSpPr/>
          <p:nvPr/>
        </p:nvSpPr>
        <p:spPr>
          <a:xfrm>
            <a:off x="385542" y="5685849"/>
            <a:ext cx="4595201" cy="646331"/>
          </a:xfrm>
          <a:prstGeom prst="rect">
            <a:avLst/>
          </a:prstGeom>
        </p:spPr>
        <p:txBody>
          <a:bodyPr wrap="square">
            <a:spAutoFit/>
          </a:bodyPr>
          <a:lstStyle/>
          <a:p>
            <a:r>
              <a:rPr lang="en-US" altLang="zh-CN" sz="1800" i="1" kern="0" dirty="0">
                <a:latin typeface="Palatino Linotype" panose="02040502050505030304" pitchFamily="18" charset="0"/>
              </a:rPr>
              <a:t>T</a:t>
            </a:r>
            <a:r>
              <a:rPr lang="en-US" altLang="zh-CN" sz="1800" b="1" i="1" kern="0" dirty="0">
                <a:solidFill>
                  <a:schemeClr val="tx1"/>
                </a:solidFill>
                <a:latin typeface="Palatino Linotype" panose="02040502050505030304" pitchFamily="18" charset="0"/>
              </a:rPr>
              <a:t>runcated nuclear norm </a:t>
            </a:r>
            <a:r>
              <a:rPr lang="en-US" altLang="zh-CN" sz="1800" i="1" kern="0" dirty="0">
                <a:solidFill>
                  <a:schemeClr val="accent6">
                    <a:lumMod val="75000"/>
                  </a:schemeClr>
                </a:solidFill>
                <a:latin typeface="Palatino Linotype" panose="02040502050505030304" pitchFamily="18" charset="0"/>
              </a:rPr>
              <a:t>can be acted</a:t>
            </a:r>
            <a:r>
              <a:rPr lang="en-US" altLang="zh-CN" sz="1800" i="1" kern="0" dirty="0">
                <a:solidFill>
                  <a:schemeClr val="tx1"/>
                </a:solidFill>
                <a:latin typeface="Palatino Linotype" panose="02040502050505030304" pitchFamily="18" charset="0"/>
              </a:rPr>
              <a:t> as a surrogate of the desired operator.</a:t>
            </a:r>
            <a:endParaRPr lang="zh-CN" altLang="en-US" sz="1800" i="1" dirty="0">
              <a:solidFill>
                <a:schemeClr val="tx1"/>
              </a:solidFill>
              <a:latin typeface="Palatino Linotype" panose="02040502050505030304" pitchFamily="18" charset="0"/>
            </a:endParaRPr>
          </a:p>
        </p:txBody>
      </p:sp>
    </p:spTree>
    <p:extLst>
      <p:ext uri="{BB962C8B-B14F-4D97-AF65-F5344CB8AC3E}">
        <p14:creationId xmlns:p14="http://schemas.microsoft.com/office/powerpoint/2010/main" val="207294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4.81481E-6 L -0.01389 0.27663 " pathEditMode="relative" rAng="0" ptsTypes="AA">
                                      <p:cBhvr>
                                        <p:cTn id="6" dur="500" fill="hold"/>
                                        <p:tgtEl>
                                          <p:spTgt spid="50"/>
                                        </p:tgtEl>
                                        <p:attrNameLst>
                                          <p:attrName>ppt_x</p:attrName>
                                          <p:attrName>ppt_y</p:attrName>
                                        </p:attrNameLst>
                                      </p:cBhvr>
                                      <p:rCtr x="-694" y="13819"/>
                                    </p:animMotion>
                                  </p:childTnLst>
                                </p:cTn>
                              </p:par>
                              <p:par>
                                <p:cTn id="7" presetID="42" presetClass="path" presetSubtype="0" accel="50000" decel="50000" fill="hold" grpId="0" nodeType="withEffect">
                                  <p:stCondLst>
                                    <p:cond delay="0"/>
                                  </p:stCondLst>
                                  <p:childTnLst>
                                    <p:animMotion origin="layout" path="M -0.00157 -0.00093 L -0.2092 0.27546 " pathEditMode="relative" rAng="0" ptsTypes="AA">
                                      <p:cBhvr>
                                        <p:cTn id="8" dur="500" fill="hold"/>
                                        <p:tgtEl>
                                          <p:spTgt spid="19"/>
                                        </p:tgtEl>
                                        <p:attrNameLst>
                                          <p:attrName>ppt_x</p:attrName>
                                          <p:attrName>ppt_y</p:attrName>
                                        </p:attrNameLst>
                                      </p:cBhvr>
                                      <p:rCtr x="-10382" y="13819"/>
                                    </p:animMotion>
                                  </p:childTnLst>
                                </p:cTn>
                              </p:par>
                              <p:par>
                                <p:cTn id="9" presetID="42" presetClass="path" presetSubtype="0" accel="50000" decel="50000" fill="hold" grpId="0" nodeType="withEffect">
                                  <p:stCondLst>
                                    <p:cond delay="0"/>
                                  </p:stCondLst>
                                  <p:childTnLst>
                                    <p:animMotion origin="layout" path="M 2.5E-6 -1.85185E-6 L -0.46268 0.275 " pathEditMode="relative" rAng="0" ptsTypes="AA">
                                      <p:cBhvr>
                                        <p:cTn id="10" dur="500" fill="hold"/>
                                        <p:tgtEl>
                                          <p:spTgt spid="52"/>
                                        </p:tgtEl>
                                        <p:attrNameLst>
                                          <p:attrName>ppt_x</p:attrName>
                                          <p:attrName>ppt_y</p:attrName>
                                        </p:attrNameLst>
                                      </p:cBhvr>
                                      <p:rCtr x="-23142" y="13750"/>
                                    </p:animMotion>
                                  </p:childTnLst>
                                </p:cTn>
                              </p:par>
                              <p:par>
                                <p:cTn id="11" presetID="42" presetClass="path" presetSubtype="0" accel="50000" decel="50000" fill="hold" grpId="0" nodeType="withEffect">
                                  <p:stCondLst>
                                    <p:cond delay="0"/>
                                  </p:stCondLst>
                                  <p:childTnLst>
                                    <p:animMotion origin="layout" path="M 8.33333E-7 -4.81481E-6 L -0.67118 0.27547 " pathEditMode="relative" rAng="0" ptsTypes="AA">
                                      <p:cBhvr>
                                        <p:cTn id="12" dur="500" fill="hold"/>
                                        <p:tgtEl>
                                          <p:spTgt spid="23"/>
                                        </p:tgtEl>
                                        <p:attrNameLst>
                                          <p:attrName>ppt_x</p:attrName>
                                          <p:attrName>ppt_y</p:attrName>
                                        </p:attrNameLst>
                                      </p:cBhvr>
                                      <p:rCtr x="-33559" y="13773"/>
                                    </p:animMotion>
                                  </p:childTnLst>
                                </p:cTn>
                              </p:par>
                            </p:childTnLst>
                          </p:cTn>
                        </p:par>
                        <p:par>
                          <p:cTn id="13" fill="hold">
                            <p:stCondLst>
                              <p:cond delay="500"/>
                            </p:stCondLst>
                            <p:childTnLst>
                              <p:par>
                                <p:cTn id="14" presetID="1" presetClass="exit" presetSubtype="0" fill="hold" grpId="1" nodeType="afterEffect">
                                  <p:stCondLst>
                                    <p:cond delay="0"/>
                                  </p:stCondLst>
                                  <p:childTnLst>
                                    <p:set>
                                      <p:cBhvr>
                                        <p:cTn id="15" dur="1" fill="hold">
                                          <p:stCondLst>
                                            <p:cond delay="0"/>
                                          </p:stCondLst>
                                        </p:cTn>
                                        <p:tgtEl>
                                          <p:spTgt spid="50"/>
                                        </p:tgtEl>
                                        <p:attrNameLst>
                                          <p:attrName>style.visibility</p:attrName>
                                        </p:attrNameLst>
                                      </p:cBhvr>
                                      <p:to>
                                        <p:strVal val="hidden"/>
                                      </p:to>
                                    </p:set>
                                  </p:childTnLst>
                                </p:cTn>
                              </p:par>
                            </p:childTnLst>
                          </p:cTn>
                        </p:par>
                        <p:par>
                          <p:cTn id="16" fill="hold">
                            <p:stCondLst>
                              <p:cond delay="500"/>
                            </p:stCondLst>
                            <p:childTnLst>
                              <p:par>
                                <p:cTn id="17" presetID="1" presetClass="exit" presetSubtype="0" fill="hold" grpId="1" nodeType="after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par>
                          <p:cTn id="19" fill="hold">
                            <p:stCondLst>
                              <p:cond delay="500"/>
                            </p:stCondLst>
                            <p:childTnLst>
                              <p:par>
                                <p:cTn id="20" presetID="1" presetClass="exit" presetSubtype="0" fill="hold" grpId="1" nodeType="afterEffect">
                                  <p:stCondLst>
                                    <p:cond delay="0"/>
                                  </p:stCondLst>
                                  <p:childTnLst>
                                    <p:set>
                                      <p:cBhvr>
                                        <p:cTn id="21" dur="1" fill="hold">
                                          <p:stCondLst>
                                            <p:cond delay="0"/>
                                          </p:stCondLst>
                                        </p:cTn>
                                        <p:tgtEl>
                                          <p:spTgt spid="52"/>
                                        </p:tgtEl>
                                        <p:attrNameLst>
                                          <p:attrName>style.visibility</p:attrName>
                                        </p:attrNameLst>
                                      </p:cBhvr>
                                      <p:to>
                                        <p:strVal val="hidden"/>
                                      </p:to>
                                    </p:set>
                                  </p:childTnLst>
                                </p:cTn>
                              </p:par>
                            </p:childTnLst>
                          </p:cTn>
                        </p:par>
                        <p:par>
                          <p:cTn id="22" fill="hold">
                            <p:stCondLst>
                              <p:cond delay="500"/>
                            </p:stCondLst>
                            <p:childTnLst>
                              <p:par>
                                <p:cTn id="23" presetID="1" presetClass="exit" presetSubtype="0" fill="hold" grpId="1" nodeType="afterEffect">
                                  <p:stCondLst>
                                    <p:cond delay="0"/>
                                  </p:stCondLst>
                                  <p:childTnLst>
                                    <p:set>
                                      <p:cBhvr>
                                        <p:cTn id="24" dur="1" fill="hold">
                                          <p:stCondLst>
                                            <p:cond delay="0"/>
                                          </p:stCondLst>
                                        </p:cTn>
                                        <p:tgtEl>
                                          <p:spTgt spid="23"/>
                                        </p:tgtEl>
                                        <p:attrNameLst>
                                          <p:attrName>style.visibility</p:attrName>
                                        </p:attrNameLst>
                                      </p:cBhvr>
                                      <p:to>
                                        <p:strVal val="hidden"/>
                                      </p:to>
                                    </p:set>
                                  </p:childTnLst>
                                </p:cTn>
                              </p:par>
                            </p:childTnLst>
                          </p:cTn>
                        </p:par>
                        <p:par>
                          <p:cTn id="25" fill="hold">
                            <p:stCondLst>
                              <p:cond delay="500"/>
                            </p:stCondLst>
                            <p:childTnLst>
                              <p:par>
                                <p:cTn id="26" presetID="1" presetClass="exit" presetSubtype="0" fill="hold" grpId="0" nodeType="afterEffect">
                                  <p:stCondLst>
                                    <p:cond delay="0"/>
                                  </p:stCondLst>
                                  <p:childTnLst>
                                    <p:set>
                                      <p:cBhvr>
                                        <p:cTn id="27" dur="1" fill="hold">
                                          <p:stCondLst>
                                            <p:cond delay="0"/>
                                          </p:stCondLst>
                                        </p:cTn>
                                        <p:tgtEl>
                                          <p:spTgt spid="57"/>
                                        </p:tgtEl>
                                        <p:attrNameLst>
                                          <p:attrName>style.visibility</p:attrName>
                                        </p:attrNameLst>
                                      </p:cBhvr>
                                      <p:to>
                                        <p:strVal val="hidden"/>
                                      </p:to>
                                    </p:set>
                                  </p:childTnLst>
                                </p:cTn>
                              </p:par>
                            </p:childTnLst>
                          </p:cTn>
                        </p:par>
                        <p:par>
                          <p:cTn id="28" fill="hold">
                            <p:stCondLst>
                              <p:cond delay="500"/>
                            </p:stCondLst>
                            <p:childTnLst>
                              <p:par>
                                <p:cTn id="29" presetID="1" presetClass="exit" presetSubtype="0" fill="hold" nodeType="after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par>
                          <p:cTn id="31" fill="hold">
                            <p:stCondLst>
                              <p:cond delay="500"/>
                            </p:stCondLst>
                            <p:childTnLst>
                              <p:par>
                                <p:cTn id="32" presetID="1" presetClass="exit" presetSubtype="0" fill="hold" grpId="0" nodeType="afterEffect">
                                  <p:stCondLst>
                                    <p:cond delay="0"/>
                                  </p:stCondLst>
                                  <p:childTnLst>
                                    <p:set>
                                      <p:cBhvr>
                                        <p:cTn id="33" dur="1" fill="hold">
                                          <p:stCondLst>
                                            <p:cond delay="0"/>
                                          </p:stCondLst>
                                        </p:cTn>
                                        <p:tgtEl>
                                          <p:spTgt spid="22"/>
                                        </p:tgtEl>
                                        <p:attrNameLst>
                                          <p:attrName>style.visibility</p:attrName>
                                        </p:attrNameLst>
                                      </p:cBhvr>
                                      <p:to>
                                        <p:strVal val="hidden"/>
                                      </p:to>
                                    </p:set>
                                  </p:childTnLst>
                                </p:cTn>
                              </p:par>
                            </p:childTnLst>
                          </p:cTn>
                        </p:par>
                        <p:par>
                          <p:cTn id="34" fill="hold">
                            <p:stCondLst>
                              <p:cond delay="500"/>
                            </p:stCondLst>
                            <p:childTnLst>
                              <p:par>
                                <p:cTn id="35" presetID="1" presetClass="exit"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hidden"/>
                                      </p:to>
                                    </p:set>
                                  </p:childTnLst>
                                </p:cTn>
                              </p:par>
                            </p:childTnLst>
                          </p:cTn>
                        </p:par>
                        <p:par>
                          <p:cTn id="37" fill="hold">
                            <p:stCondLst>
                              <p:cond delay="500"/>
                            </p:stCondLst>
                            <p:childTnLst>
                              <p:par>
                                <p:cTn id="38" presetID="1" presetClass="exit"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hidden"/>
                                      </p:to>
                                    </p:set>
                                  </p:childTnLst>
                                </p:cTn>
                              </p:par>
                            </p:childTnLst>
                          </p:cTn>
                        </p:par>
                        <p:par>
                          <p:cTn id="40" fill="hold">
                            <p:stCondLst>
                              <p:cond delay="500"/>
                            </p:stCondLst>
                            <p:childTnLst>
                              <p:par>
                                <p:cTn id="41" presetID="1" presetClass="exit"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1"/>
                                        </p:tgtEl>
                                        <p:attrNameLst>
                                          <p:attrName>style.visibility</p:attrName>
                                        </p:attrNameLst>
                                      </p:cBhvr>
                                      <p:to>
                                        <p:strVal val="visible"/>
                                      </p:to>
                                    </p:set>
                                    <p:animEffect transition="in" filter="fade">
                                      <p:cBhvr>
                                        <p:cTn id="65" dur="500"/>
                                        <p:tgtEl>
                                          <p:spTgt spid="61"/>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wipe(down)">
                                      <p:cBhvr>
                                        <p:cTn id="68" dur="500"/>
                                        <p:tgtEl>
                                          <p:spTgt spid="62"/>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nodeType="clickEffect">
                                  <p:stCondLst>
                                    <p:cond delay="0"/>
                                  </p:stCondLst>
                                  <p:childTnLst>
                                    <p:anim calcmode="lin" valueType="num">
                                      <p:cBhvr additive="base">
                                        <p:cTn id="72" dur="500"/>
                                        <p:tgtEl>
                                          <p:spTgt spid="61"/>
                                        </p:tgtEl>
                                        <p:attrNameLst>
                                          <p:attrName>ppt_x</p:attrName>
                                        </p:attrNameLst>
                                      </p:cBhvr>
                                      <p:tavLst>
                                        <p:tav tm="0">
                                          <p:val>
                                            <p:strVal val="ppt_x"/>
                                          </p:val>
                                        </p:tav>
                                        <p:tav tm="100000">
                                          <p:val>
                                            <p:strVal val="ppt_x"/>
                                          </p:val>
                                        </p:tav>
                                      </p:tavLst>
                                    </p:anim>
                                    <p:anim calcmode="lin" valueType="num">
                                      <p:cBhvr additive="base">
                                        <p:cTn id="73" dur="500"/>
                                        <p:tgtEl>
                                          <p:spTgt spid="61"/>
                                        </p:tgtEl>
                                        <p:attrNameLst>
                                          <p:attrName>ppt_y</p:attrName>
                                        </p:attrNameLst>
                                      </p:cBhvr>
                                      <p:tavLst>
                                        <p:tav tm="0">
                                          <p:val>
                                            <p:strVal val="ppt_y"/>
                                          </p:val>
                                        </p:tav>
                                        <p:tav tm="100000">
                                          <p:val>
                                            <p:strVal val="1+ppt_h/2"/>
                                          </p:val>
                                        </p:tav>
                                      </p:tavLst>
                                    </p:anim>
                                    <p:set>
                                      <p:cBhvr>
                                        <p:cTn id="74" dur="1" fill="hold">
                                          <p:stCondLst>
                                            <p:cond delay="499"/>
                                          </p:stCondLst>
                                        </p:cTn>
                                        <p:tgtEl>
                                          <p:spTgt spid="61"/>
                                        </p:tgtEl>
                                        <p:attrNameLst>
                                          <p:attrName>style.visibility</p:attrName>
                                        </p:attrNameLst>
                                      </p:cBhvr>
                                      <p:to>
                                        <p:strVal val="hidden"/>
                                      </p:to>
                                    </p:set>
                                  </p:childTnLst>
                                </p:cTn>
                              </p:par>
                              <p:par>
                                <p:cTn id="75" presetID="42" presetClass="exit" presetSubtype="0" fill="hold" grpId="1" nodeType="withEffect">
                                  <p:stCondLst>
                                    <p:cond delay="0"/>
                                  </p:stCondLst>
                                  <p:childTnLst>
                                    <p:animEffect transition="out" filter="fade">
                                      <p:cBhvr>
                                        <p:cTn id="76" dur="500"/>
                                        <p:tgtEl>
                                          <p:spTgt spid="62"/>
                                        </p:tgtEl>
                                      </p:cBhvr>
                                    </p:animEffect>
                                    <p:anim calcmode="lin" valueType="num">
                                      <p:cBhvr>
                                        <p:cTn id="77" dur="500"/>
                                        <p:tgtEl>
                                          <p:spTgt spid="62"/>
                                        </p:tgtEl>
                                        <p:attrNameLst>
                                          <p:attrName>ppt_x</p:attrName>
                                        </p:attrNameLst>
                                      </p:cBhvr>
                                      <p:tavLst>
                                        <p:tav tm="0">
                                          <p:val>
                                            <p:strVal val="ppt_x"/>
                                          </p:val>
                                        </p:tav>
                                        <p:tav tm="100000">
                                          <p:val>
                                            <p:strVal val="ppt_x"/>
                                          </p:val>
                                        </p:tav>
                                      </p:tavLst>
                                    </p:anim>
                                    <p:anim calcmode="lin" valueType="num">
                                      <p:cBhvr>
                                        <p:cTn id="78" dur="500"/>
                                        <p:tgtEl>
                                          <p:spTgt spid="62"/>
                                        </p:tgtEl>
                                        <p:attrNameLst>
                                          <p:attrName>ppt_y</p:attrName>
                                        </p:attrNameLst>
                                      </p:cBhvr>
                                      <p:tavLst>
                                        <p:tav tm="0">
                                          <p:val>
                                            <p:strVal val="ppt_y"/>
                                          </p:val>
                                        </p:tav>
                                        <p:tav tm="100000">
                                          <p:val>
                                            <p:strVal val="ppt_y+.1"/>
                                          </p:val>
                                        </p:tav>
                                      </p:tavLst>
                                    </p:anim>
                                    <p:set>
                                      <p:cBhvr>
                                        <p:cTn id="79" dur="1" fill="hold">
                                          <p:stCondLst>
                                            <p:cond delay="499"/>
                                          </p:stCondLst>
                                        </p:cTn>
                                        <p:tgtEl>
                                          <p:spTgt spid="62"/>
                                        </p:tgtEl>
                                        <p:attrNameLst>
                                          <p:attrName>style.visibility</p:attrName>
                                        </p:attrNameLst>
                                      </p:cBhvr>
                                      <p:to>
                                        <p:strVal val="hidden"/>
                                      </p:to>
                                    </p:set>
                                  </p:childTnLst>
                                </p:cTn>
                              </p:par>
                              <p:par>
                                <p:cTn id="80" presetID="10" presetClass="entr" presetSubtype="0" fill="hold" grpId="0" nodeType="with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fade">
                                      <p:cBhvr>
                                        <p:cTn id="82" dur="500"/>
                                        <p:tgtEl>
                                          <p:spTgt spid="4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fade">
                                      <p:cBhvr>
                                        <p:cTn id="87" dur="500"/>
                                        <p:tgtEl>
                                          <p:spTgt spid="5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par>
                                <p:cTn id="96" presetID="42" presetClass="entr" presetSubtype="0"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fade">
                                      <p:cBhvr>
                                        <p:cTn id="98" dur="500"/>
                                        <p:tgtEl>
                                          <p:spTgt spid="63"/>
                                        </p:tgtEl>
                                      </p:cBhvr>
                                    </p:animEffect>
                                    <p:anim calcmode="lin" valueType="num">
                                      <p:cBhvr>
                                        <p:cTn id="99" dur="500" fill="hold"/>
                                        <p:tgtEl>
                                          <p:spTgt spid="63"/>
                                        </p:tgtEl>
                                        <p:attrNameLst>
                                          <p:attrName>ppt_x</p:attrName>
                                        </p:attrNameLst>
                                      </p:cBhvr>
                                      <p:tavLst>
                                        <p:tav tm="0">
                                          <p:val>
                                            <p:strVal val="#ppt_x"/>
                                          </p:val>
                                        </p:tav>
                                        <p:tav tm="100000">
                                          <p:val>
                                            <p:strVal val="#ppt_x"/>
                                          </p:val>
                                        </p:tav>
                                      </p:tavLst>
                                    </p:anim>
                                    <p:anim calcmode="lin" valueType="num">
                                      <p:cBhvr>
                                        <p:cTn id="100" dur="5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2" grpId="1"/>
      <p:bldP spid="16" grpId="0"/>
      <p:bldP spid="18" grpId="0"/>
      <p:bldP spid="19" grpId="0" animBg="1"/>
      <p:bldP spid="19" grpId="1" animBg="1"/>
      <p:bldP spid="20" grpId="0"/>
      <p:bldP spid="22" grpId="0"/>
      <p:bldP spid="23" grpId="0" animBg="1"/>
      <p:bldP spid="23" grpId="1" animBg="1"/>
      <p:bldP spid="50" grpId="0" animBg="1"/>
      <p:bldP spid="50" grpId="1" animBg="1"/>
      <p:bldP spid="52" grpId="0" animBg="1"/>
      <p:bldP spid="52" grpId="1" animBg="1"/>
      <p:bldP spid="6" grpId="0" animBg="1"/>
      <p:bldP spid="7" grpId="0" animBg="1"/>
      <p:bldP spid="55" grpId="0"/>
      <p:bldP spid="56" grpId="0"/>
      <p:bldP spid="57" grpId="0"/>
      <p:bldP spid="49" grpId="0"/>
      <p:bldP spid="58" grpId="0" animBg="1"/>
      <p:bldP spid="59" grpId="0" animBg="1"/>
      <p:bldP spid="60" grpId="0" animBg="1"/>
      <p:bldP spid="6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0825" y="176618"/>
            <a:ext cx="7886700" cy="777874"/>
          </a:xfrm>
        </p:spPr>
        <p:txBody>
          <a:bodyPr/>
          <a:lstStyle/>
          <a:p>
            <a:r>
              <a:rPr lang="en-US" altLang="zh-CN" sz="4000" dirty="0">
                <a:latin typeface="Palatino Linotype" panose="02040502050505030304" pitchFamily="18" charset="0"/>
              </a:rPr>
              <a:t>RANC Framework</a:t>
            </a:r>
            <a:endParaRPr lang="zh-CN" altLang="en-US" sz="4000" dirty="0">
              <a:latin typeface="Palatino Linotype" panose="02040502050505030304" pitchFamily="18" charset="0"/>
            </a:endParaRPr>
          </a:p>
        </p:txBody>
      </p:sp>
      <p:sp>
        <p:nvSpPr>
          <p:cNvPr id="4" name="内容占位符 2"/>
          <p:cNvSpPr txBox="1">
            <a:spLocks/>
          </p:cNvSpPr>
          <p:nvPr/>
        </p:nvSpPr>
        <p:spPr bwMode="auto">
          <a:xfrm>
            <a:off x="250825" y="1295401"/>
            <a:ext cx="8736013" cy="1485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kumimoji="1" sz="2800">
                <a:solidFill>
                  <a:schemeClr val="tx1"/>
                </a:solidFill>
                <a:latin typeface="+mn-lt"/>
                <a:ea typeface="+mn-ea"/>
                <a:cs typeface="宋体" charset="0"/>
              </a:defRPr>
            </a:lvl1pPr>
            <a:lvl2pPr marL="742950" indent="-285750" algn="l" rtl="0" eaLnBrk="1" fontAlgn="base" hangingPunct="1">
              <a:spcBef>
                <a:spcPct val="20000"/>
              </a:spcBef>
              <a:spcAft>
                <a:spcPct val="0"/>
              </a:spcAft>
              <a:buChar char="–"/>
              <a:defRPr kumimoji="1" sz="2400">
                <a:solidFill>
                  <a:schemeClr val="tx1"/>
                </a:solidFill>
                <a:latin typeface="+mn-lt"/>
                <a:ea typeface="+mn-ea"/>
              </a:defRPr>
            </a:lvl2pPr>
            <a:lvl3pPr marL="1143000" indent="-228600" algn="l" rtl="0" eaLnBrk="1" fontAlgn="base" hangingPunct="1">
              <a:spcBef>
                <a:spcPct val="20000"/>
              </a:spcBef>
              <a:spcAft>
                <a:spcPct val="0"/>
              </a:spcAft>
              <a:buChar char="•"/>
              <a:defRPr kumimoji="1" sz="20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a:lstStyle>
          <a:p>
            <a:r>
              <a:rPr kumimoji="0" lang="en-US" altLang="zh-CN" kern="0" dirty="0">
                <a:latin typeface="Palatino Linotype" panose="02040502050505030304" pitchFamily="18" charset="0"/>
                <a:ea typeface="Verdana" panose="020B0604030504040204" pitchFamily="34" charset="0"/>
                <a:cs typeface="Verdana" panose="020B0604030504040204" pitchFamily="34" charset="0"/>
              </a:rPr>
              <a:t>We define the RANC Framework:</a:t>
            </a:r>
            <a:endParaRPr kumimoji="0" lang="en-US" altLang="zh-CN" kern="0" dirty="0">
              <a:solidFill>
                <a:schemeClr val="accent6">
                  <a:lumMod val="60000"/>
                  <a:lumOff val="40000"/>
                </a:schemeClr>
              </a:solidFill>
              <a:latin typeface="Palatino Linotype" panose="02040502050505030304" pitchFamily="18" charset="0"/>
              <a:ea typeface="Verdana" panose="020B0604030504040204" pitchFamily="34" charset="0"/>
              <a:cs typeface="Verdana" panose="020B0604030504040204" pitchFamily="34" charset="0"/>
            </a:endParaRPr>
          </a:p>
        </p:txBody>
      </p:sp>
      <p:pic>
        <p:nvPicPr>
          <p:cNvPr id="6" name="图片 5"/>
          <p:cNvPicPr>
            <a:picLocks noChangeAspect="1"/>
          </p:cNvPicPr>
          <p:nvPr/>
        </p:nvPicPr>
        <p:blipFill>
          <a:blip r:embed="rId3"/>
          <a:stretch>
            <a:fillRect/>
          </a:stretch>
        </p:blipFill>
        <p:spPr>
          <a:xfrm>
            <a:off x="2250405" y="1772816"/>
            <a:ext cx="4193803" cy="1046446"/>
          </a:xfrm>
          <a:prstGeom prst="rect">
            <a:avLst/>
          </a:prstGeom>
        </p:spPr>
      </p:pic>
      <p:sp>
        <p:nvSpPr>
          <p:cNvPr id="7" name="矩形 6"/>
          <p:cNvSpPr/>
          <p:nvPr/>
        </p:nvSpPr>
        <p:spPr bwMode="auto">
          <a:xfrm>
            <a:off x="3402533" y="1988840"/>
            <a:ext cx="1512168" cy="576064"/>
          </a:xfrm>
          <a:prstGeom prst="rect">
            <a:avLst/>
          </a:prstGeom>
          <a:solidFill>
            <a:srgbClr val="339933">
              <a:alpha val="47843"/>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8" name="矩形 7"/>
          <p:cNvSpPr/>
          <p:nvPr/>
        </p:nvSpPr>
        <p:spPr bwMode="auto">
          <a:xfrm>
            <a:off x="5436096" y="1988839"/>
            <a:ext cx="1008112" cy="576065"/>
          </a:xfrm>
          <a:prstGeom prst="rect">
            <a:avLst/>
          </a:prstGeom>
          <a:solidFill>
            <a:srgbClr val="FF9900">
              <a:alpha val="47843"/>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496724" y="2854896"/>
            <a:ext cx="4799588" cy="1938992"/>
          </a:xfrm>
          <a:prstGeom prst="rect">
            <a:avLst/>
          </a:prstGeom>
          <a:ln w="28575">
            <a:solidFill>
              <a:srgbClr val="009900"/>
            </a:solidFill>
          </a:ln>
        </p:spPr>
        <p:txBody>
          <a:bodyPr wrap="square">
            <a:spAutoFit/>
          </a:bodyPr>
          <a:lstStyle/>
          <a:p>
            <a:r>
              <a:rPr lang="en-US" altLang="zh-CN" kern="0" dirty="0">
                <a:latin typeface="Palatino Linotype" panose="02040502050505030304" pitchFamily="18" charset="0"/>
                <a:ea typeface="Verdana" panose="020B0604030504040204" pitchFamily="34" charset="0"/>
                <a:cs typeface="Verdana" panose="020B0604030504040204" pitchFamily="34" charset="0"/>
              </a:rPr>
              <a:t>Privacy-Preserving</a:t>
            </a:r>
            <a:r>
              <a:rPr lang="zh-CN" altLang="en-US" kern="0" dirty="0">
                <a:latin typeface="Palatino Linotype" panose="02040502050505030304" pitchFamily="18" charset="0"/>
                <a:cs typeface="Verdana" panose="020B0604030504040204" pitchFamily="34" charset="0"/>
              </a:rPr>
              <a:t>：</a:t>
            </a:r>
            <a:r>
              <a:rPr lang="en-US" altLang="zh-CN" kern="0" dirty="0">
                <a:latin typeface="Palatino Linotype" panose="02040502050505030304" pitchFamily="18" charset="0"/>
                <a:ea typeface="Verdana" panose="020B0604030504040204" pitchFamily="34" charset="0"/>
                <a:cs typeface="Verdana" panose="020B0604030504040204" pitchFamily="34" charset="0"/>
              </a:rPr>
              <a:t>generate classifiers on each single modality</a:t>
            </a:r>
          </a:p>
          <a:p>
            <a:endParaRPr lang="en-US" altLang="zh-CN" kern="0" dirty="0">
              <a:latin typeface="Palatino Linotype" panose="02040502050505030304" pitchFamily="18" charset="0"/>
              <a:ea typeface="Verdana" panose="020B0604030504040204" pitchFamily="34" charset="0"/>
              <a:cs typeface="Verdana" panose="020B0604030504040204" pitchFamily="34" charset="0"/>
            </a:endParaRPr>
          </a:p>
          <a:p>
            <a:endParaRPr lang="en-US" altLang="zh-CN" kern="0" dirty="0">
              <a:latin typeface="Palatino Linotype" panose="02040502050505030304" pitchFamily="18" charset="0"/>
              <a:ea typeface="Verdana" panose="020B0604030504040204" pitchFamily="34" charset="0"/>
              <a:cs typeface="Verdana" panose="020B0604030504040204" pitchFamily="34" charset="0"/>
            </a:endParaRPr>
          </a:p>
          <a:p>
            <a:endParaRPr lang="en-US" altLang="zh-CN" kern="0" dirty="0">
              <a:latin typeface="Palatino Linotype" panose="02040502050505030304" pitchFamily="18" charset="0"/>
              <a:ea typeface="Verdana" panose="020B0604030504040204" pitchFamily="34" charset="0"/>
              <a:cs typeface="Verdana" panose="020B0604030504040204" pitchFamily="34" charset="0"/>
            </a:endParaRPr>
          </a:p>
        </p:txBody>
      </p:sp>
      <p:pic>
        <p:nvPicPr>
          <p:cNvPr id="10" name="图片 9"/>
          <p:cNvPicPr>
            <a:picLocks noChangeAspect="1"/>
          </p:cNvPicPr>
          <p:nvPr/>
        </p:nvPicPr>
        <p:blipFill>
          <a:blip r:embed="rId4"/>
          <a:stretch>
            <a:fillRect/>
          </a:stretch>
        </p:blipFill>
        <p:spPr>
          <a:xfrm>
            <a:off x="554140" y="3744907"/>
            <a:ext cx="4527836" cy="803710"/>
          </a:xfrm>
          <a:prstGeom prst="rect">
            <a:avLst/>
          </a:prstGeom>
        </p:spPr>
      </p:pic>
      <p:pic>
        <p:nvPicPr>
          <p:cNvPr id="11" name="图片 10"/>
          <p:cNvPicPr>
            <a:picLocks noChangeAspect="1"/>
          </p:cNvPicPr>
          <p:nvPr/>
        </p:nvPicPr>
        <p:blipFill>
          <a:blip r:embed="rId5"/>
          <a:stretch>
            <a:fillRect/>
          </a:stretch>
        </p:blipFill>
        <p:spPr>
          <a:xfrm>
            <a:off x="1043608" y="5134797"/>
            <a:ext cx="7236804" cy="886491"/>
          </a:xfrm>
          <a:prstGeom prst="rect">
            <a:avLst/>
          </a:prstGeom>
        </p:spPr>
      </p:pic>
      <p:sp>
        <p:nvSpPr>
          <p:cNvPr id="12" name="左弧形箭头 11"/>
          <p:cNvSpPr/>
          <p:nvPr/>
        </p:nvSpPr>
        <p:spPr bwMode="auto">
          <a:xfrm>
            <a:off x="468239" y="4578093"/>
            <a:ext cx="575369" cy="1048981"/>
          </a:xfrm>
          <a:prstGeom prst="curvedRightArrow">
            <a:avLst>
              <a:gd name="adj1" fmla="val 16486"/>
              <a:gd name="adj2" fmla="val 41599"/>
              <a:gd name="adj3" fmla="val 31910"/>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3" name="矩形 12"/>
          <p:cNvSpPr/>
          <p:nvPr/>
        </p:nvSpPr>
        <p:spPr bwMode="auto">
          <a:xfrm>
            <a:off x="2216990" y="5350821"/>
            <a:ext cx="4803282" cy="504056"/>
          </a:xfrm>
          <a:prstGeom prst="rect">
            <a:avLst/>
          </a:prstGeom>
          <a:solidFill>
            <a:srgbClr val="339933">
              <a:alpha val="47843"/>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29" name="矩形 28"/>
              <p:cNvSpPr/>
              <p:nvPr/>
            </p:nvSpPr>
            <p:spPr>
              <a:xfrm>
                <a:off x="7452320" y="5358657"/>
                <a:ext cx="1238929" cy="4616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kern="0" dirty="0" smtClean="0">
                              <a:solidFill>
                                <a:schemeClr val="tx1"/>
                              </a:solidFill>
                              <a:latin typeface="Cambria Math" panose="02040503050406030204" pitchFamily="18" charset="0"/>
                            </a:rPr>
                          </m:ctrlPr>
                        </m:sSubPr>
                        <m:e>
                          <m:d>
                            <m:dPr>
                              <m:begChr m:val="‖"/>
                              <m:endChr m:val="‖"/>
                              <m:ctrlPr>
                                <a:rPr lang="en-US" altLang="zh-CN" i="1" kern="0" dirty="0" smtClean="0">
                                  <a:solidFill>
                                    <a:schemeClr val="tx1"/>
                                  </a:solidFill>
                                  <a:latin typeface="Cambria Math" panose="02040503050406030204" pitchFamily="18" charset="0"/>
                                </a:rPr>
                              </m:ctrlPr>
                            </m:dPr>
                            <m:e>
                              <m:r>
                                <a:rPr lang="en-US" altLang="zh-CN" i="1" kern="0" dirty="0">
                                  <a:solidFill>
                                    <a:schemeClr val="tx1"/>
                                  </a:solidFill>
                                  <a:latin typeface="Cambria Math" panose="02040503050406030204" pitchFamily="18" charset="0"/>
                                </a:rPr>
                                <m:t>𝐹</m:t>
                              </m:r>
                            </m:e>
                          </m:d>
                        </m:e>
                        <m:sub>
                          <m:r>
                            <a:rPr lang="en-US" altLang="zh-CN" b="0" i="1" kern="0" dirty="0" smtClean="0">
                              <a:solidFill>
                                <a:schemeClr val="tx1"/>
                              </a:solidFill>
                              <a:latin typeface="Cambria Math" panose="02040503050406030204" pitchFamily="18" charset="0"/>
                            </a:rPr>
                            <m:t>𝐶</m:t>
                          </m:r>
                          <m:r>
                            <a:rPr lang="en-US" altLang="zh-CN" b="0" i="1" kern="0" dirty="0" smtClean="0">
                              <a:solidFill>
                                <a:schemeClr val="tx1"/>
                              </a:solidFill>
                              <a:latin typeface="Cambria Math" panose="02040503050406030204" pitchFamily="18" charset="0"/>
                            </a:rPr>
                            <m:t>−1</m:t>
                          </m:r>
                        </m:sub>
                      </m:sSub>
                    </m:oMath>
                  </m:oMathPara>
                </a14:m>
                <a:endParaRPr lang="zh-CN" altLang="en-US" i="1" dirty="0">
                  <a:solidFill>
                    <a:schemeClr val="tx1"/>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7452320" y="5358657"/>
                <a:ext cx="1238929" cy="461665"/>
              </a:xfrm>
              <a:prstGeom prst="rect">
                <a:avLst/>
              </a:prstGeom>
              <a:blipFill>
                <a:blip r:embed="rId6"/>
                <a:stretch>
                  <a:fillRect b="-2632"/>
                </a:stretch>
              </a:blipFill>
            </p:spPr>
            <p:txBody>
              <a:bodyPr/>
              <a:lstStyle/>
              <a:p>
                <a:r>
                  <a:rPr lang="zh-CN" altLang="en-US">
                    <a:noFill/>
                  </a:rPr>
                  <a:t> </a:t>
                </a:r>
              </a:p>
            </p:txBody>
          </p:sp>
        </mc:Fallback>
      </mc:AlternateContent>
      <p:sp>
        <p:nvSpPr>
          <p:cNvPr id="14" name="矩形 13"/>
          <p:cNvSpPr/>
          <p:nvPr/>
        </p:nvSpPr>
        <p:spPr bwMode="auto">
          <a:xfrm>
            <a:off x="7452319" y="5350821"/>
            <a:ext cx="1044117" cy="504056"/>
          </a:xfrm>
          <a:prstGeom prst="rect">
            <a:avLst/>
          </a:prstGeom>
          <a:solidFill>
            <a:srgbClr val="FF9900">
              <a:alpha val="47843"/>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8" name="矩形 17"/>
          <p:cNvSpPr/>
          <p:nvPr/>
        </p:nvSpPr>
        <p:spPr>
          <a:xfrm>
            <a:off x="5364088" y="2856781"/>
            <a:ext cx="3478734" cy="830997"/>
          </a:xfrm>
          <a:prstGeom prst="rect">
            <a:avLst/>
          </a:prstGeom>
          <a:ln w="28575">
            <a:solidFill>
              <a:srgbClr val="FF9900"/>
            </a:solidFill>
          </a:ln>
        </p:spPr>
        <p:txBody>
          <a:bodyPr wrap="square">
            <a:spAutoFit/>
          </a:bodyPr>
          <a:lstStyle/>
          <a:p>
            <a:r>
              <a:rPr lang="en-US" altLang="zh-CN" kern="0" dirty="0">
                <a:latin typeface="Palatino Linotype" panose="02040502050505030304" pitchFamily="18" charset="0"/>
                <a:ea typeface="Verdana" panose="020B0604030504040204" pitchFamily="34" charset="0"/>
                <a:cs typeface="Verdana" panose="020B0604030504040204" pitchFamily="34" charset="0"/>
              </a:rPr>
              <a:t>Multi-modal prediction consistncy</a:t>
            </a:r>
          </a:p>
        </p:txBody>
      </p:sp>
      <p:sp>
        <p:nvSpPr>
          <p:cNvPr id="19" name="下箭头 18"/>
          <p:cNvSpPr/>
          <p:nvPr/>
        </p:nvSpPr>
        <p:spPr bwMode="auto">
          <a:xfrm>
            <a:off x="8618980" y="4201929"/>
            <a:ext cx="395401" cy="1103069"/>
          </a:xfrm>
          <a:prstGeom prst="downArrow">
            <a:avLst/>
          </a:prstGeom>
          <a:solidFill>
            <a:srgbClr val="FF9900">
              <a:alpha val="36863"/>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nvGrpSpPr>
          <p:cNvPr id="32" name="组合 31"/>
          <p:cNvGrpSpPr/>
          <p:nvPr/>
        </p:nvGrpSpPr>
        <p:grpSpPr>
          <a:xfrm>
            <a:off x="5472100" y="3903802"/>
            <a:ext cx="3132455" cy="1344779"/>
            <a:chOff x="4543850" y="3887105"/>
            <a:chExt cx="3132455" cy="1344779"/>
          </a:xfrm>
        </p:grpSpPr>
        <p:sp>
          <p:nvSpPr>
            <p:cNvPr id="22" name="矩形 21"/>
            <p:cNvSpPr/>
            <p:nvPr/>
          </p:nvSpPr>
          <p:spPr bwMode="auto">
            <a:xfrm>
              <a:off x="6122233" y="3974719"/>
              <a:ext cx="217420" cy="1185855"/>
            </a:xfrm>
            <a:prstGeom prst="rect">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effectLst/>
                <a:latin typeface="Times New Roman" pitchFamily="18" charset="0"/>
                <a:ea typeface="宋体" pitchFamily="2" charset="-122"/>
              </a:endParaRPr>
            </a:p>
          </p:txBody>
        </p:sp>
        <p:sp>
          <p:nvSpPr>
            <p:cNvPr id="23" name="矩形 22"/>
            <p:cNvSpPr/>
            <p:nvPr/>
          </p:nvSpPr>
          <p:spPr bwMode="auto">
            <a:xfrm>
              <a:off x="6600837" y="3974719"/>
              <a:ext cx="222217" cy="1185855"/>
            </a:xfrm>
            <a:prstGeom prst="rect">
              <a:avLst/>
            </a:prstGeom>
            <a:noFill/>
            <a:ln w="2857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effectLst/>
                <a:latin typeface="Times New Roman" pitchFamily="18" charset="0"/>
                <a:ea typeface="宋体" pitchFamily="2" charset="-122"/>
              </a:endParaRPr>
            </a:p>
          </p:txBody>
        </p:sp>
        <p:sp>
          <p:nvSpPr>
            <p:cNvPr id="24" name="矩形 23"/>
            <p:cNvSpPr/>
            <p:nvPr/>
          </p:nvSpPr>
          <p:spPr bwMode="auto">
            <a:xfrm>
              <a:off x="6362351" y="3974852"/>
              <a:ext cx="215789" cy="118572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effectLst/>
                <a:latin typeface="Times New Roman" pitchFamily="18" charset="0"/>
                <a:ea typeface="宋体" pitchFamily="2" charset="-122"/>
              </a:endParaRPr>
            </a:p>
          </p:txBody>
        </p:sp>
        <p:sp>
          <p:nvSpPr>
            <p:cNvPr id="25" name="矩形 24"/>
            <p:cNvSpPr/>
            <p:nvPr/>
          </p:nvSpPr>
          <p:spPr bwMode="auto">
            <a:xfrm>
              <a:off x="6829493" y="3971271"/>
              <a:ext cx="177613" cy="1189303"/>
            </a:xfrm>
            <a:prstGeom prst="rect">
              <a:avLst/>
            </a:prstGeom>
            <a:noFill/>
            <a:ln w="2857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effectLst/>
                <a:latin typeface="Times New Roman" pitchFamily="18" charset="0"/>
                <a:ea typeface="宋体" pitchFamily="2" charset="-122"/>
              </a:endParaRPr>
            </a:p>
          </p:txBody>
        </p:sp>
        <p:sp>
          <p:nvSpPr>
            <p:cNvPr id="26" name="左中括号 25"/>
            <p:cNvSpPr/>
            <p:nvPr/>
          </p:nvSpPr>
          <p:spPr bwMode="auto">
            <a:xfrm>
              <a:off x="5830289" y="3887105"/>
              <a:ext cx="137858" cy="1344779"/>
            </a:xfrm>
            <a:prstGeom prst="leftBracket">
              <a:avLst>
                <a:gd name="adj" fmla="val 0"/>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7" name="右中括号 26"/>
            <p:cNvSpPr/>
            <p:nvPr/>
          </p:nvSpPr>
          <p:spPr bwMode="auto">
            <a:xfrm>
              <a:off x="7142566" y="3887105"/>
              <a:ext cx="145041" cy="1344779"/>
            </a:xfrm>
            <a:prstGeom prst="rightBracket">
              <a:avLst>
                <a:gd name="adj" fmla="val 0"/>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 name="矩形 27"/>
            <p:cNvSpPr>
              <a:spLocks noChangeArrowheads="1"/>
            </p:cNvSpPr>
            <p:nvPr/>
          </p:nvSpPr>
          <p:spPr bwMode="auto">
            <a:xfrm>
              <a:off x="4543850" y="4256229"/>
              <a:ext cx="11544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3200" dirty="0">
                  <a:latin typeface="Palatino Linotype" panose="02040502050505030304" pitchFamily="18" charset="0"/>
                  <a:ea typeface="Verdana" panose="020B0604030504040204" pitchFamily="34" charset="0"/>
                  <a:cs typeface="Verdana" panose="020B0604030504040204" pitchFamily="34" charset="0"/>
                </a:rPr>
                <a:t>rank(</a:t>
              </a:r>
              <a:endParaRPr kumimoji="0" lang="zh-CN" altLang="en-US" sz="3200" dirty="0">
                <a:latin typeface="Palatino Linotype" panose="02040502050505030304" pitchFamily="18" charset="0"/>
                <a:cs typeface="Verdana" panose="020B0604030504040204" pitchFamily="34" charset="0"/>
              </a:endParaRPr>
            </a:p>
          </p:txBody>
        </p:sp>
        <p:sp>
          <p:nvSpPr>
            <p:cNvPr id="31" name="矩形 30"/>
            <p:cNvSpPr>
              <a:spLocks noChangeArrowheads="1"/>
            </p:cNvSpPr>
            <p:nvPr/>
          </p:nvSpPr>
          <p:spPr bwMode="auto">
            <a:xfrm>
              <a:off x="7355383" y="4275325"/>
              <a:ext cx="3209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3200" dirty="0">
                  <a:latin typeface="Palatino Linotype" panose="02040502050505030304" pitchFamily="18" charset="0"/>
                </a:rPr>
                <a:t>)</a:t>
              </a:r>
              <a:endParaRPr kumimoji="0" lang="zh-CN" altLang="en-US" sz="3200" dirty="0">
                <a:latin typeface="Palatino Linotype" panose="02040502050505030304" pitchFamily="18" charset="0"/>
              </a:endParaRPr>
            </a:p>
          </p:txBody>
        </p:sp>
      </p:grpSp>
      <mc:AlternateContent xmlns:mc="http://schemas.openxmlformats.org/markup-compatibility/2006" xmlns:a14="http://schemas.microsoft.com/office/drawing/2010/main">
        <mc:Choice Requires="a14">
          <p:sp>
            <p:nvSpPr>
              <p:cNvPr id="5" name="矩形 4"/>
              <p:cNvSpPr/>
              <p:nvPr/>
            </p:nvSpPr>
            <p:spPr>
              <a:xfrm>
                <a:off x="0" y="6021288"/>
                <a:ext cx="9147296" cy="369332"/>
              </a:xfrm>
              <a:prstGeom prst="rect">
                <a:avLst/>
              </a:prstGeom>
            </p:spPr>
            <p:txBody>
              <a:bodyPr wrap="square">
                <a:spAutoFit/>
              </a:bodyPr>
              <a:lstStyle/>
              <a:p>
                <a:r>
                  <a:rPr lang="en-US" altLang="zh-CN" sz="1800" i="1" kern="0" dirty="0">
                    <a:solidFill>
                      <a:schemeClr val="tx1"/>
                    </a:solidFill>
                    <a:latin typeface="Palatino Linotype" panose="02040502050505030304" pitchFamily="18" charset="0"/>
                  </a:rPr>
                  <a:t>On each modality, </a:t>
                </a:r>
                <a14:m>
                  <m:oMath xmlns:m="http://schemas.openxmlformats.org/officeDocument/2006/math">
                    <m:sSub>
                      <m:sSubPr>
                        <m:ctrlPr>
                          <a:rPr lang="en-US" altLang="zh-CN" sz="1800" i="1" kern="0" dirty="0" smtClean="0">
                            <a:solidFill>
                              <a:schemeClr val="tx1"/>
                            </a:solidFill>
                            <a:latin typeface="Cambria Math" panose="02040503050406030204" pitchFamily="18" charset="0"/>
                          </a:rPr>
                        </m:ctrlPr>
                      </m:sSubPr>
                      <m:e>
                        <m:r>
                          <a:rPr lang="en-US" altLang="zh-CN" sz="1800" i="1" kern="0" dirty="0" smtClean="0">
                            <a:solidFill>
                              <a:schemeClr val="tx1"/>
                            </a:solidFill>
                            <a:latin typeface="Cambria Math" panose="02040503050406030204" pitchFamily="18" charset="0"/>
                          </a:rPr>
                          <m:t>𝐹</m:t>
                        </m:r>
                      </m:e>
                      <m:sub>
                        <m:r>
                          <a:rPr lang="en-US" altLang="zh-CN" sz="1800" i="1" kern="0" dirty="0" smtClean="0">
                            <a:solidFill>
                              <a:schemeClr val="tx1"/>
                            </a:solidFill>
                            <a:latin typeface="Cambria Math" panose="02040503050406030204" pitchFamily="18" charset="0"/>
                          </a:rPr>
                          <m:t>𝑘</m:t>
                        </m:r>
                      </m:sub>
                    </m:sSub>
                  </m:oMath>
                </a14:m>
                <a:r>
                  <a:rPr lang="en-US" altLang="zh-CN" sz="1800" i="1" kern="0" dirty="0">
                    <a:solidFill>
                      <a:schemeClr val="tx1"/>
                    </a:solidFill>
                    <a:latin typeface="Palatino Linotype" panose="02040502050505030304" pitchFamily="18" charset="0"/>
                  </a:rPr>
                  <a:t> can be solved with proximal gradient method or ADMM splitting variant. </a:t>
                </a:r>
                <a:endParaRPr lang="zh-CN" altLang="en-US" sz="1800" i="1" dirty="0">
                  <a:solidFill>
                    <a:schemeClr val="tx1"/>
                  </a:solidFill>
                  <a:latin typeface="Palatino Linotype" panose="0204050205050503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0" y="6021288"/>
                <a:ext cx="9147296" cy="369332"/>
              </a:xfrm>
              <a:prstGeom prst="rect">
                <a:avLst/>
              </a:prstGeom>
              <a:blipFill>
                <a:blip r:embed="rId7"/>
                <a:stretch>
                  <a:fillRect l="-533" t="-10000" r="-67" b="-26667"/>
                </a:stretch>
              </a:blipFill>
            </p:spPr>
            <p:txBody>
              <a:bodyPr/>
              <a:lstStyle/>
              <a:p>
                <a:r>
                  <a:rPr lang="zh-CN" altLang="en-US">
                    <a:noFill/>
                  </a:rPr>
                  <a:t> </a:t>
                </a:r>
              </a:p>
            </p:txBody>
          </p:sp>
        </mc:Fallback>
      </mc:AlternateContent>
      <p:sp>
        <p:nvSpPr>
          <p:cNvPr id="33" name="矩形 32"/>
          <p:cNvSpPr/>
          <p:nvPr/>
        </p:nvSpPr>
        <p:spPr>
          <a:xfrm>
            <a:off x="-497396" y="-51557"/>
            <a:ext cx="5297016" cy="338554"/>
          </a:xfrm>
          <a:prstGeom prst="rect">
            <a:avLst/>
          </a:prstGeom>
        </p:spPr>
        <p:txBody>
          <a:bodyPr wrap="square">
            <a:spAutoFit/>
          </a:bodyPr>
          <a:lstStyle/>
          <a:p>
            <a:pPr lvl="1"/>
            <a:r>
              <a:rPr lang="en-US" altLang="zh-CN" sz="1600"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Privacy-preserving multi-modal learning</a:t>
            </a:r>
          </a:p>
        </p:txBody>
      </p:sp>
    </p:spTree>
    <p:extLst>
      <p:ext uri="{BB962C8B-B14F-4D97-AF65-F5344CB8AC3E}">
        <p14:creationId xmlns:p14="http://schemas.microsoft.com/office/powerpoint/2010/main" val="223151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500"/>
                            </p:stCondLst>
                            <p:childTnLst>
                              <p:par>
                                <p:cTn id="20" presetID="42"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anim calcmode="lin" valueType="num">
                                      <p:cBhvr>
                                        <p:cTn id="23" dur="500" fill="hold"/>
                                        <p:tgtEl>
                                          <p:spTgt spid="18"/>
                                        </p:tgtEl>
                                        <p:attrNameLst>
                                          <p:attrName>ppt_x</p:attrName>
                                        </p:attrNameLst>
                                      </p:cBhvr>
                                      <p:tavLst>
                                        <p:tav tm="0">
                                          <p:val>
                                            <p:strVal val="#ppt_x"/>
                                          </p:val>
                                        </p:tav>
                                        <p:tav tm="100000">
                                          <p:val>
                                            <p:strVal val="#ppt_x"/>
                                          </p:val>
                                        </p:tav>
                                      </p:tavLst>
                                    </p:anim>
                                    <p:anim calcmode="lin" valueType="num">
                                      <p:cBhvr>
                                        <p:cTn id="24" dur="5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anim calcmode="lin" valueType="num">
                                      <p:cBhvr>
                                        <p:cTn id="28" dur="500" fill="hold"/>
                                        <p:tgtEl>
                                          <p:spTgt spid="32"/>
                                        </p:tgtEl>
                                        <p:attrNameLst>
                                          <p:attrName>ppt_x</p:attrName>
                                        </p:attrNameLst>
                                      </p:cBhvr>
                                      <p:tavLst>
                                        <p:tav tm="0">
                                          <p:val>
                                            <p:strVal val="#ppt_x"/>
                                          </p:val>
                                        </p:tav>
                                        <p:tav tm="100000">
                                          <p:val>
                                            <p:strVal val="#ppt_x"/>
                                          </p:val>
                                        </p:tav>
                                      </p:tavLst>
                                    </p:anim>
                                    <p:anim calcmode="lin" valueType="num">
                                      <p:cBhvr>
                                        <p:cTn id="29"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par>
                          <p:cTn id="47" fill="hold">
                            <p:stCondLst>
                              <p:cond delay="500"/>
                            </p:stCondLst>
                            <p:childTnLst>
                              <p:par>
                                <p:cTn id="48" presetID="2" presetClass="entr" presetSubtype="4"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 calcmode="lin" valueType="num">
                                      <p:cBhvr additive="base">
                                        <p:cTn id="50" dur="500" fill="hold"/>
                                        <p:tgtEl>
                                          <p:spTgt spid="29"/>
                                        </p:tgtEl>
                                        <p:attrNameLst>
                                          <p:attrName>ppt_x</p:attrName>
                                        </p:attrNameLst>
                                      </p:cBhvr>
                                      <p:tavLst>
                                        <p:tav tm="0">
                                          <p:val>
                                            <p:strVal val="#ppt_x"/>
                                          </p:val>
                                        </p:tav>
                                        <p:tav tm="100000">
                                          <p:val>
                                            <p:strVal val="#ppt_x"/>
                                          </p:val>
                                        </p:tav>
                                      </p:tavLst>
                                    </p:anim>
                                    <p:anim calcmode="lin" valueType="num">
                                      <p:cBhvr additive="base">
                                        <p:cTn id="51" dur="500" fill="hold"/>
                                        <p:tgtEl>
                                          <p:spTgt spid="29"/>
                                        </p:tgtEl>
                                        <p:attrNameLst>
                                          <p:attrName>ppt_y</p:attrName>
                                        </p:attrNameLst>
                                      </p:cBhvr>
                                      <p:tavLst>
                                        <p:tav tm="0">
                                          <p:val>
                                            <p:strVal val="1+#ppt_h/2"/>
                                          </p:val>
                                        </p:tav>
                                        <p:tav tm="100000">
                                          <p:val>
                                            <p:strVal val="#ppt_y"/>
                                          </p:val>
                                        </p:tav>
                                      </p:tavLst>
                                    </p:anim>
                                  </p:childTnLst>
                                </p:cTn>
                              </p:par>
                              <p:par>
                                <p:cTn id="52" presetID="10" presetClass="entr" presetSubtype="0" fill="hold" grpId="0"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3" grpId="0" animBg="1"/>
      <p:bldP spid="29" grpId="0" animBg="1"/>
      <p:bldP spid="14" grpId="0" animBg="1"/>
      <p:bldP spid="18" grpId="0" animBg="1"/>
      <p:bldP spid="19" grpId="0" animBg="1"/>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1520" y="192882"/>
            <a:ext cx="7886700" cy="777874"/>
          </a:xfrm>
        </p:spPr>
        <p:txBody>
          <a:bodyPr/>
          <a:lstStyle/>
          <a:p>
            <a:r>
              <a:rPr lang="en-US" altLang="zh-CN" sz="4000" dirty="0">
                <a:latin typeface="Palatino Linotype" panose="02040502050505030304" pitchFamily="18" charset="0"/>
              </a:rPr>
              <a:t>Illustration to RANC</a:t>
            </a:r>
            <a:endParaRPr lang="zh-CN" altLang="en-US" sz="4000" dirty="0">
              <a:latin typeface="Palatino Linotype" panose="02040502050505030304" pitchFamily="18" charset="0"/>
            </a:endParaRPr>
          </a:p>
        </p:txBody>
      </p:sp>
      <mc:AlternateContent xmlns:mc="http://schemas.openxmlformats.org/markup-compatibility/2006" xmlns:a14="http://schemas.microsoft.com/office/drawing/2010/main">
        <mc:Choice Requires="a14">
          <p:sp>
            <p:nvSpPr>
              <p:cNvPr id="4" name="矩形 3"/>
              <p:cNvSpPr>
                <a:spLocks noChangeArrowheads="1"/>
              </p:cNvSpPr>
              <p:nvPr/>
            </p:nvSpPr>
            <p:spPr bwMode="auto">
              <a:xfrm>
                <a:off x="107504" y="2438297"/>
                <a:ext cx="2346540"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14:m>
                  <m:oMath xmlns:m="http://schemas.openxmlformats.org/officeDocument/2006/math">
                    <m:sSub>
                      <m:sSubPr>
                        <m:ctrlPr>
                          <a:rPr kumimoji="0" lang="en-US" altLang="zh-CN" sz="1800" b="0" i="1" dirty="0" smtClean="0">
                            <a:latin typeface="Cambria Math" panose="02040503050406030204" pitchFamily="18" charset="0"/>
                          </a:rPr>
                        </m:ctrlPr>
                      </m:sSubPr>
                      <m:e>
                        <m:r>
                          <a:rPr kumimoji="0" lang="en-US" altLang="zh-CN" sz="1800" b="0" i="1" dirty="0" smtClean="0">
                            <a:latin typeface="Cambria Math" panose="02040503050406030204" pitchFamily="18" charset="0"/>
                          </a:rPr>
                          <m:t>𝑀𝑜𝑑𝑎𝑙</m:t>
                        </m:r>
                      </m:e>
                      <m:sub>
                        <m:r>
                          <a:rPr kumimoji="0" lang="en-US" altLang="zh-CN" sz="1800" i="1" dirty="0" smtClean="0">
                            <a:latin typeface="Cambria Math" panose="02040503050406030204" pitchFamily="18" charset="0"/>
                          </a:rPr>
                          <m:t>1</m:t>
                        </m:r>
                      </m:sub>
                    </m:sSub>
                  </m:oMath>
                </a14:m>
                <a:r>
                  <a:rPr kumimoji="0" lang="zh-CN" altLang="en-US" sz="1800" dirty="0">
                    <a:latin typeface="Palatino Linotype" panose="02040502050505030304" pitchFamily="18" charset="0"/>
                    <a:cs typeface="Verdana" panose="020B0604030504040204" pitchFamily="34" charset="0"/>
                  </a:rPr>
                  <a:t> </a:t>
                </a:r>
                <a:r>
                  <a:rPr kumimoji="0" lang="en-US" altLang="zh-CN" sz="1600" dirty="0">
                    <a:latin typeface="Palatino Linotype" panose="02040502050505030304" pitchFamily="18" charset="0"/>
                    <a:ea typeface="Verdana" panose="020B0604030504040204" pitchFamily="34" charset="0"/>
                    <a:cs typeface="Verdana" panose="020B0604030504040204" pitchFamily="34" charset="0"/>
                  </a:rPr>
                  <a:t>unlabeled data</a:t>
                </a:r>
                <a:endParaRPr kumimoji="0" lang="zh-CN" altLang="en-US" sz="1800" dirty="0">
                  <a:latin typeface="Palatino Linotype" panose="02040502050505030304" pitchFamily="18" charset="0"/>
                  <a:cs typeface="Verdana" panose="020B0604030504040204" pitchFamily="34" charset="0"/>
                </a:endParaRPr>
              </a:p>
            </p:txBody>
          </p:sp>
        </mc:Choice>
        <mc:Fallback xmlns="">
          <p:sp>
            <p:nvSpPr>
              <p:cNvPr id="4" name="矩形 3"/>
              <p:cNvSpPr>
                <a:spLocks noRot="1" noChangeAspect="1" noMove="1" noResize="1" noEditPoints="1" noAdjustHandles="1" noChangeArrowheads="1" noChangeShapeType="1" noTextEdit="1"/>
              </p:cNvSpPr>
              <p:nvPr/>
            </p:nvSpPr>
            <p:spPr bwMode="auto">
              <a:xfrm>
                <a:off x="107504" y="2438297"/>
                <a:ext cx="2346540" cy="369332"/>
              </a:xfrm>
              <a:prstGeom prst="rect">
                <a:avLst/>
              </a:prstGeom>
              <a:blipFill>
                <a:blip r:embed="rId3"/>
                <a:stretch>
                  <a:fillRect b="-180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a:spLocks noChangeArrowheads="1"/>
              </p:cNvSpPr>
              <p:nvPr/>
            </p:nvSpPr>
            <p:spPr bwMode="auto">
              <a:xfrm>
                <a:off x="1895273" y="3204715"/>
                <a:ext cx="491545"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14:m>
                  <m:oMathPara xmlns:m="http://schemas.openxmlformats.org/officeDocument/2006/math">
                    <m:oMathParaPr>
                      <m:jc m:val="centerGroup"/>
                    </m:oMathParaPr>
                    <m:oMath xmlns:m="http://schemas.openxmlformats.org/officeDocument/2006/math">
                      <m:sSub>
                        <m:sSubPr>
                          <m:ctrlPr>
                            <a:rPr kumimoji="0" lang="en-US" altLang="zh-CN" sz="2000" b="0" i="1" smtClean="0">
                              <a:latin typeface="Cambria Math" panose="02040503050406030204" pitchFamily="18" charset="0"/>
                            </a:rPr>
                          </m:ctrlPr>
                        </m:sSubPr>
                        <m:e>
                          <m:r>
                            <a:rPr kumimoji="0" lang="en-US" altLang="zh-CN" sz="2000" b="0" i="1" smtClean="0">
                              <a:latin typeface="Cambria Math" panose="02040503050406030204" pitchFamily="18" charset="0"/>
                            </a:rPr>
                            <m:t>𝐹</m:t>
                          </m:r>
                        </m:e>
                        <m:sub>
                          <m:r>
                            <a:rPr kumimoji="0" lang="en-US" altLang="zh-CN" sz="2000" b="0" i="1" smtClean="0">
                              <a:latin typeface="Cambria Math" panose="02040503050406030204" pitchFamily="18" charset="0"/>
                            </a:rPr>
                            <m:t>1</m:t>
                          </m:r>
                        </m:sub>
                      </m:sSub>
                    </m:oMath>
                  </m:oMathPara>
                </a14:m>
                <a:endParaRPr kumimoji="0" lang="zh-CN" altLang="en-US" sz="2000" dirty="0"/>
              </a:p>
            </p:txBody>
          </p:sp>
        </mc:Choice>
        <mc:Fallback xmlns="">
          <p:sp>
            <p:nvSpPr>
              <p:cNvPr id="16" name="矩形 15"/>
              <p:cNvSpPr>
                <a:spLocks noRot="1" noChangeAspect="1" noMove="1" noResize="1" noEditPoints="1" noAdjustHandles="1" noChangeArrowheads="1" noChangeShapeType="1" noTextEdit="1"/>
              </p:cNvSpPr>
              <p:nvPr/>
            </p:nvSpPr>
            <p:spPr bwMode="auto">
              <a:xfrm>
                <a:off x="1895273" y="3204715"/>
                <a:ext cx="491545" cy="400110"/>
              </a:xfrm>
              <a:prstGeom prst="rect">
                <a:avLst/>
              </a:prstGeom>
              <a:blipFill>
                <a:blip r:embed="rId4"/>
                <a:stretch>
                  <a:fillRect b="-15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a:spLocks noChangeArrowheads="1"/>
              </p:cNvSpPr>
              <p:nvPr/>
            </p:nvSpPr>
            <p:spPr bwMode="auto">
              <a:xfrm>
                <a:off x="3927084" y="3199049"/>
                <a:ext cx="497508"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14:m>
                  <m:oMathPara xmlns:m="http://schemas.openxmlformats.org/officeDocument/2006/math">
                    <m:oMathParaPr>
                      <m:jc m:val="centerGroup"/>
                    </m:oMathParaPr>
                    <m:oMath xmlns:m="http://schemas.openxmlformats.org/officeDocument/2006/math">
                      <m:sSub>
                        <m:sSubPr>
                          <m:ctrlPr>
                            <a:rPr kumimoji="0" lang="en-US" altLang="zh-CN" sz="2000" b="0" i="1" smtClean="0">
                              <a:latin typeface="Cambria Math" panose="02040503050406030204" pitchFamily="18" charset="0"/>
                            </a:rPr>
                          </m:ctrlPr>
                        </m:sSubPr>
                        <m:e>
                          <m:r>
                            <a:rPr kumimoji="0" lang="en-US" altLang="zh-CN" sz="2000" b="0" i="1" smtClean="0">
                              <a:latin typeface="Cambria Math" panose="02040503050406030204" pitchFamily="18" charset="0"/>
                            </a:rPr>
                            <m:t>𝐹</m:t>
                          </m:r>
                        </m:e>
                        <m:sub>
                          <m:r>
                            <a:rPr kumimoji="0" lang="en-US" altLang="zh-CN" sz="2000" b="0" i="1" smtClean="0">
                              <a:latin typeface="Cambria Math" panose="02040503050406030204" pitchFamily="18" charset="0"/>
                            </a:rPr>
                            <m:t>2</m:t>
                          </m:r>
                        </m:sub>
                      </m:sSub>
                    </m:oMath>
                  </m:oMathPara>
                </a14:m>
                <a:endParaRPr kumimoji="0" lang="zh-CN" altLang="en-US" dirty="0"/>
              </a:p>
            </p:txBody>
          </p:sp>
        </mc:Choice>
        <mc:Fallback xmlns="">
          <p:sp>
            <p:nvSpPr>
              <p:cNvPr id="18" name="矩形 17"/>
              <p:cNvSpPr>
                <a:spLocks noRot="1" noChangeAspect="1" noMove="1" noResize="1" noEditPoints="1" noAdjustHandles="1" noChangeArrowheads="1" noChangeShapeType="1" noTextEdit="1"/>
              </p:cNvSpPr>
              <p:nvPr/>
            </p:nvSpPr>
            <p:spPr bwMode="auto">
              <a:xfrm>
                <a:off x="3927084" y="3199049"/>
                <a:ext cx="497508" cy="400110"/>
              </a:xfrm>
              <a:prstGeom prst="rect">
                <a:avLst/>
              </a:prstGeom>
              <a:blipFill>
                <a:blip r:embed="rId5"/>
                <a:stretch>
                  <a:fillRect b="-30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9" name="矩形 18"/>
          <p:cNvSpPr/>
          <p:nvPr/>
        </p:nvSpPr>
        <p:spPr bwMode="auto">
          <a:xfrm>
            <a:off x="4067944" y="2843379"/>
            <a:ext cx="215789" cy="118572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20" name="矩形 19"/>
              <p:cNvSpPr>
                <a:spLocks noChangeArrowheads="1"/>
              </p:cNvSpPr>
              <p:nvPr/>
            </p:nvSpPr>
            <p:spPr bwMode="auto">
              <a:xfrm>
                <a:off x="6487662" y="3208303"/>
                <a:ext cx="497508"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14:m>
                  <m:oMathPara xmlns:m="http://schemas.openxmlformats.org/officeDocument/2006/math">
                    <m:oMathParaPr>
                      <m:jc m:val="centerGroup"/>
                    </m:oMathParaPr>
                    <m:oMath xmlns:m="http://schemas.openxmlformats.org/officeDocument/2006/math">
                      <m:sSub>
                        <m:sSubPr>
                          <m:ctrlPr>
                            <a:rPr kumimoji="0" lang="en-US" altLang="zh-CN" sz="2000" b="0" i="1" smtClean="0">
                              <a:latin typeface="Cambria Math" panose="02040503050406030204" pitchFamily="18" charset="0"/>
                            </a:rPr>
                          </m:ctrlPr>
                        </m:sSubPr>
                        <m:e>
                          <m:r>
                            <a:rPr kumimoji="0" lang="en-US" altLang="zh-CN" sz="2000" b="0" i="1" smtClean="0">
                              <a:latin typeface="Cambria Math" panose="02040503050406030204" pitchFamily="18" charset="0"/>
                            </a:rPr>
                            <m:t>𝐹</m:t>
                          </m:r>
                        </m:e>
                        <m:sub>
                          <m:r>
                            <a:rPr kumimoji="0" lang="en-US" altLang="zh-CN" sz="2000" b="0" i="1" smtClean="0">
                              <a:latin typeface="Cambria Math" panose="02040503050406030204" pitchFamily="18" charset="0"/>
                            </a:rPr>
                            <m:t>3</m:t>
                          </m:r>
                        </m:sub>
                      </m:sSub>
                    </m:oMath>
                  </m:oMathPara>
                </a14:m>
                <a:endParaRPr kumimoji="0" lang="zh-CN" altLang="en-US" sz="2000" dirty="0"/>
              </a:p>
            </p:txBody>
          </p:sp>
        </mc:Choice>
        <mc:Fallback xmlns="">
          <p:sp>
            <p:nvSpPr>
              <p:cNvPr id="20" name="矩形 19"/>
              <p:cNvSpPr>
                <a:spLocks noRot="1" noChangeAspect="1" noMove="1" noResize="1" noEditPoints="1" noAdjustHandles="1" noChangeArrowheads="1" noChangeShapeType="1" noTextEdit="1"/>
              </p:cNvSpPr>
              <p:nvPr/>
            </p:nvSpPr>
            <p:spPr bwMode="auto">
              <a:xfrm>
                <a:off x="6487662" y="3208303"/>
                <a:ext cx="497508" cy="400110"/>
              </a:xfrm>
              <a:prstGeom prst="rect">
                <a:avLst/>
              </a:prstGeom>
              <a:blipFill>
                <a:blip r:embed="rId6"/>
                <a:stretch>
                  <a:fillRect b="-151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a:spLocks noChangeArrowheads="1"/>
              </p:cNvSpPr>
              <p:nvPr/>
            </p:nvSpPr>
            <p:spPr bwMode="auto">
              <a:xfrm>
                <a:off x="8611044" y="3234555"/>
                <a:ext cx="486543"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14:m>
                  <m:oMathPara xmlns:m="http://schemas.openxmlformats.org/officeDocument/2006/math">
                    <m:oMathParaPr>
                      <m:jc m:val="centerGroup"/>
                    </m:oMathParaPr>
                    <m:oMath xmlns:m="http://schemas.openxmlformats.org/officeDocument/2006/math">
                      <m:sSub>
                        <m:sSubPr>
                          <m:ctrlPr>
                            <a:rPr kumimoji="0" lang="en-US" altLang="zh-CN" sz="2000" b="0" i="1" smtClean="0">
                              <a:latin typeface="Cambria Math" panose="02040503050406030204" pitchFamily="18" charset="0"/>
                            </a:rPr>
                          </m:ctrlPr>
                        </m:sSubPr>
                        <m:e>
                          <m:r>
                            <a:rPr kumimoji="0" lang="en-US" altLang="zh-CN" sz="2000" b="0" i="1" smtClean="0">
                              <a:latin typeface="Cambria Math" panose="02040503050406030204" pitchFamily="18" charset="0"/>
                            </a:rPr>
                            <m:t>𝐹</m:t>
                          </m:r>
                        </m:e>
                        <m:sub>
                          <m:r>
                            <a:rPr kumimoji="0" lang="en-US" altLang="zh-CN" sz="2000" b="0" i="1" smtClean="0">
                              <a:latin typeface="Cambria Math" panose="02040503050406030204" pitchFamily="18" charset="0"/>
                            </a:rPr>
                            <m:t>4</m:t>
                          </m:r>
                        </m:sub>
                      </m:sSub>
                    </m:oMath>
                  </m:oMathPara>
                </a14:m>
                <a:endParaRPr kumimoji="0" lang="zh-CN" altLang="en-US" sz="2000" dirty="0"/>
              </a:p>
            </p:txBody>
          </p:sp>
        </mc:Choice>
        <mc:Fallback xmlns="">
          <p:sp>
            <p:nvSpPr>
              <p:cNvPr id="22" name="矩形 21"/>
              <p:cNvSpPr>
                <a:spLocks noRot="1" noChangeAspect="1" noMove="1" noResize="1" noEditPoints="1" noAdjustHandles="1" noChangeArrowheads="1" noChangeShapeType="1" noTextEdit="1"/>
              </p:cNvSpPr>
              <p:nvPr/>
            </p:nvSpPr>
            <p:spPr bwMode="auto">
              <a:xfrm>
                <a:off x="8611044" y="3234555"/>
                <a:ext cx="486543" cy="400110"/>
              </a:xfrm>
              <a:prstGeom prst="rect">
                <a:avLst/>
              </a:prstGeom>
              <a:blipFill>
                <a:blip r:embed="rId7"/>
                <a:stretch>
                  <a:fillRect b="-15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3" name="矩形 22"/>
          <p:cNvSpPr/>
          <p:nvPr/>
        </p:nvSpPr>
        <p:spPr bwMode="auto">
          <a:xfrm>
            <a:off x="8757019" y="2852651"/>
            <a:ext cx="194594" cy="1176449"/>
          </a:xfrm>
          <a:prstGeom prst="rect">
            <a:avLst/>
          </a:prstGeom>
          <a:noFill/>
          <a:ln w="2857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effectLst/>
              <a:latin typeface="Times New Roman" pitchFamily="18" charset="0"/>
              <a:ea typeface="宋体" pitchFamily="2" charset="-122"/>
            </a:endParaRPr>
          </a:p>
        </p:txBody>
      </p:sp>
      <p:grpSp>
        <p:nvGrpSpPr>
          <p:cNvPr id="42" name="组合 41"/>
          <p:cNvGrpSpPr/>
          <p:nvPr/>
        </p:nvGrpSpPr>
        <p:grpSpPr>
          <a:xfrm>
            <a:off x="251520" y="2851361"/>
            <a:ext cx="1681105" cy="1177740"/>
            <a:chOff x="514631" y="1699233"/>
            <a:chExt cx="1681105" cy="1177740"/>
          </a:xfrm>
        </p:grpSpPr>
        <p:sp>
          <p:nvSpPr>
            <p:cNvPr id="10" name="矩形 9"/>
            <p:cNvSpPr/>
            <p:nvPr/>
          </p:nvSpPr>
          <p:spPr bwMode="auto">
            <a:xfrm>
              <a:off x="514631" y="1993668"/>
              <a:ext cx="1681105" cy="294435"/>
            </a:xfrm>
            <a:prstGeom prst="rect">
              <a:avLst/>
            </a:prstGeom>
            <a:pattFill prst="ltDnDiag">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5" name="矩形 24"/>
            <p:cNvSpPr/>
            <p:nvPr/>
          </p:nvSpPr>
          <p:spPr bwMode="auto">
            <a:xfrm>
              <a:off x="514631" y="1699233"/>
              <a:ext cx="1681105" cy="294435"/>
            </a:xfrm>
            <a:prstGeom prst="rect">
              <a:avLst/>
            </a:prstGeom>
            <a:pattFill prst="ltUpDiag">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30" name="矩形 29"/>
            <p:cNvSpPr/>
            <p:nvPr/>
          </p:nvSpPr>
          <p:spPr bwMode="auto">
            <a:xfrm>
              <a:off x="514631" y="2582538"/>
              <a:ext cx="1681105" cy="294435"/>
            </a:xfrm>
            <a:prstGeom prst="rect">
              <a:avLst/>
            </a:prstGeom>
            <a:pattFill prst="ltDnDiag">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1" name="矩形 30"/>
            <p:cNvSpPr/>
            <p:nvPr/>
          </p:nvSpPr>
          <p:spPr bwMode="auto">
            <a:xfrm>
              <a:off x="514631" y="2288103"/>
              <a:ext cx="1681105" cy="294435"/>
            </a:xfrm>
            <a:prstGeom prst="rect">
              <a:avLst/>
            </a:prstGeom>
            <a:pattFill prst="ltUpDiag">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grpSp>
      <p:grpSp>
        <p:nvGrpSpPr>
          <p:cNvPr id="43" name="组合 42"/>
          <p:cNvGrpSpPr/>
          <p:nvPr/>
        </p:nvGrpSpPr>
        <p:grpSpPr>
          <a:xfrm>
            <a:off x="2667555" y="2843378"/>
            <a:ext cx="1313393" cy="1186395"/>
            <a:chOff x="2610535" y="1693217"/>
            <a:chExt cx="1310471" cy="1183756"/>
          </a:xfrm>
        </p:grpSpPr>
        <p:sp>
          <p:nvSpPr>
            <p:cNvPr id="26" name="矩形 25"/>
            <p:cNvSpPr/>
            <p:nvPr/>
          </p:nvSpPr>
          <p:spPr bwMode="auto">
            <a:xfrm>
              <a:off x="2610535" y="1693217"/>
              <a:ext cx="1310471" cy="402064"/>
            </a:xfrm>
            <a:prstGeom prst="rect">
              <a:avLst/>
            </a:prstGeom>
            <a:pattFill prst="pct70">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2" name="矩形 31"/>
            <p:cNvSpPr/>
            <p:nvPr/>
          </p:nvSpPr>
          <p:spPr bwMode="auto">
            <a:xfrm>
              <a:off x="2610535" y="1992442"/>
              <a:ext cx="1310471" cy="393531"/>
            </a:xfrm>
            <a:prstGeom prst="rect">
              <a:avLst/>
            </a:prstGeom>
            <a:pattFill prst="pct70">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3" name="矩形 32"/>
            <p:cNvSpPr/>
            <p:nvPr/>
          </p:nvSpPr>
          <p:spPr bwMode="auto">
            <a:xfrm>
              <a:off x="2610535" y="2283134"/>
              <a:ext cx="1310471" cy="377305"/>
            </a:xfrm>
            <a:prstGeom prst="rect">
              <a:avLst/>
            </a:prstGeom>
            <a:pattFill prst="pct70">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4" name="矩形 33"/>
            <p:cNvSpPr/>
            <p:nvPr/>
          </p:nvSpPr>
          <p:spPr bwMode="auto">
            <a:xfrm>
              <a:off x="2610535" y="2580560"/>
              <a:ext cx="1310471" cy="296413"/>
            </a:xfrm>
            <a:prstGeom prst="rect">
              <a:avLst/>
            </a:prstGeom>
            <a:pattFill prst="pct70">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grpSp>
        <p:nvGrpSpPr>
          <p:cNvPr id="44" name="组合 43"/>
          <p:cNvGrpSpPr/>
          <p:nvPr/>
        </p:nvGrpSpPr>
        <p:grpSpPr>
          <a:xfrm>
            <a:off x="4810241" y="2850147"/>
            <a:ext cx="1719477" cy="1178953"/>
            <a:chOff x="4903557" y="1711894"/>
            <a:chExt cx="1719477" cy="1178953"/>
          </a:xfrm>
        </p:grpSpPr>
        <p:sp>
          <p:nvSpPr>
            <p:cNvPr id="29" name="矩形 28"/>
            <p:cNvSpPr/>
            <p:nvPr/>
          </p:nvSpPr>
          <p:spPr bwMode="auto">
            <a:xfrm>
              <a:off x="4903558" y="1711894"/>
              <a:ext cx="1719476" cy="360840"/>
            </a:xfrm>
            <a:prstGeom prst="rect">
              <a:avLst/>
            </a:prstGeom>
            <a:pattFill prst="horzBrick">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5" name="矩形 34"/>
            <p:cNvSpPr/>
            <p:nvPr/>
          </p:nvSpPr>
          <p:spPr bwMode="auto">
            <a:xfrm>
              <a:off x="4903557" y="2006983"/>
              <a:ext cx="1719476" cy="336924"/>
            </a:xfrm>
            <a:prstGeom prst="rect">
              <a:avLst/>
            </a:prstGeom>
            <a:pattFill prst="horzBrick">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8" name="矩形 37"/>
            <p:cNvSpPr/>
            <p:nvPr/>
          </p:nvSpPr>
          <p:spPr bwMode="auto">
            <a:xfrm>
              <a:off x="4903558" y="2304838"/>
              <a:ext cx="1719476" cy="314836"/>
            </a:xfrm>
            <a:prstGeom prst="rect">
              <a:avLst/>
            </a:prstGeom>
            <a:pattFill prst="horzBrick">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9" name="矩形 38"/>
            <p:cNvSpPr/>
            <p:nvPr/>
          </p:nvSpPr>
          <p:spPr bwMode="auto">
            <a:xfrm>
              <a:off x="4903557" y="2596412"/>
              <a:ext cx="1719476" cy="294435"/>
            </a:xfrm>
            <a:prstGeom prst="rect">
              <a:avLst/>
            </a:prstGeom>
            <a:pattFill prst="horzBrick">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grpSp>
        <p:nvGrpSpPr>
          <p:cNvPr id="45" name="组合 44"/>
          <p:cNvGrpSpPr/>
          <p:nvPr/>
        </p:nvGrpSpPr>
        <p:grpSpPr>
          <a:xfrm>
            <a:off x="7167058" y="2868337"/>
            <a:ext cx="1493916" cy="1160763"/>
            <a:chOff x="7091919" y="1716209"/>
            <a:chExt cx="1493916" cy="1160763"/>
          </a:xfrm>
        </p:grpSpPr>
        <p:sp>
          <p:nvSpPr>
            <p:cNvPr id="27" name="矩形 26"/>
            <p:cNvSpPr/>
            <p:nvPr/>
          </p:nvSpPr>
          <p:spPr bwMode="auto">
            <a:xfrm>
              <a:off x="7091920" y="1716209"/>
              <a:ext cx="1493753" cy="275079"/>
            </a:xfrm>
            <a:prstGeom prst="rect">
              <a:avLst/>
            </a:prstGeom>
            <a:pattFill prst="wdDnDiag">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 name="矩形 27"/>
            <p:cNvSpPr/>
            <p:nvPr/>
          </p:nvSpPr>
          <p:spPr bwMode="auto">
            <a:xfrm>
              <a:off x="7091919" y="1991288"/>
              <a:ext cx="1493753" cy="297055"/>
            </a:xfrm>
            <a:prstGeom prst="rect">
              <a:avLst/>
            </a:prstGeom>
            <a:pattFill prst="wdUpDiag">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0" name="矩形 39"/>
            <p:cNvSpPr/>
            <p:nvPr/>
          </p:nvSpPr>
          <p:spPr bwMode="auto">
            <a:xfrm>
              <a:off x="7092082" y="2284448"/>
              <a:ext cx="1493753" cy="295469"/>
            </a:xfrm>
            <a:prstGeom prst="rect">
              <a:avLst/>
            </a:prstGeom>
            <a:pattFill prst="wdDnDiag">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 name="矩形 40"/>
            <p:cNvSpPr/>
            <p:nvPr/>
          </p:nvSpPr>
          <p:spPr bwMode="auto">
            <a:xfrm>
              <a:off x="7092081" y="2579917"/>
              <a:ext cx="1493753" cy="297055"/>
            </a:xfrm>
            <a:prstGeom prst="rect">
              <a:avLst/>
            </a:prstGeom>
            <a:pattFill prst="wdUpDiag">
              <a:fgClr>
                <a:schemeClr val="accent1"/>
              </a:fgClr>
              <a:bgClr>
                <a:schemeClr val="bg1"/>
              </a:bgClr>
            </a:patt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sp>
        <p:nvSpPr>
          <p:cNvPr id="50" name="矩形 49"/>
          <p:cNvSpPr/>
          <p:nvPr/>
        </p:nvSpPr>
        <p:spPr bwMode="auto">
          <a:xfrm>
            <a:off x="2044165" y="2850820"/>
            <a:ext cx="217420" cy="1178953"/>
          </a:xfrm>
          <a:prstGeom prst="rect">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effectLst/>
              <a:latin typeface="Times New Roman" pitchFamily="18" charset="0"/>
              <a:ea typeface="宋体" pitchFamily="2" charset="-122"/>
            </a:endParaRPr>
          </a:p>
        </p:txBody>
      </p:sp>
      <p:sp>
        <p:nvSpPr>
          <p:cNvPr id="52" name="矩形 51"/>
          <p:cNvSpPr/>
          <p:nvPr/>
        </p:nvSpPr>
        <p:spPr bwMode="auto">
          <a:xfrm>
            <a:off x="6627472" y="2850147"/>
            <a:ext cx="203366" cy="1173001"/>
          </a:xfrm>
          <a:prstGeom prst="rect">
            <a:avLst/>
          </a:prstGeom>
          <a:noFill/>
          <a:ln w="2857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effectLst/>
              <a:latin typeface="Times New Roman" pitchFamily="18" charset="0"/>
              <a:ea typeface="宋体" pitchFamily="2" charset="-122"/>
            </a:endParaRPr>
          </a:p>
        </p:txBody>
      </p:sp>
      <p:grpSp>
        <p:nvGrpSpPr>
          <p:cNvPr id="72" name="组合 71"/>
          <p:cNvGrpSpPr/>
          <p:nvPr/>
        </p:nvGrpSpPr>
        <p:grpSpPr>
          <a:xfrm>
            <a:off x="2411760" y="5048009"/>
            <a:ext cx="895417" cy="1189303"/>
            <a:chOff x="2411760" y="3895881"/>
            <a:chExt cx="895417" cy="1189303"/>
          </a:xfrm>
        </p:grpSpPr>
        <p:sp>
          <p:nvSpPr>
            <p:cNvPr id="17" name="矩形 16"/>
            <p:cNvSpPr/>
            <p:nvPr/>
          </p:nvSpPr>
          <p:spPr bwMode="auto">
            <a:xfrm>
              <a:off x="2411760" y="3899329"/>
              <a:ext cx="217420" cy="1178953"/>
            </a:xfrm>
            <a:prstGeom prst="rect">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effectLst/>
                <a:latin typeface="Times New Roman" pitchFamily="18" charset="0"/>
                <a:ea typeface="宋体" pitchFamily="2" charset="-122"/>
              </a:endParaRPr>
            </a:p>
          </p:txBody>
        </p:sp>
        <p:sp>
          <p:nvSpPr>
            <p:cNvPr id="21" name="矩形 20"/>
            <p:cNvSpPr/>
            <p:nvPr/>
          </p:nvSpPr>
          <p:spPr bwMode="auto">
            <a:xfrm>
              <a:off x="2890365" y="3899329"/>
              <a:ext cx="203366" cy="1173001"/>
            </a:xfrm>
            <a:prstGeom prst="rect">
              <a:avLst/>
            </a:prstGeom>
            <a:noFill/>
            <a:ln w="2857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effectLst/>
                <a:latin typeface="Times New Roman" pitchFamily="18" charset="0"/>
                <a:ea typeface="宋体" pitchFamily="2" charset="-122"/>
              </a:endParaRPr>
            </a:p>
          </p:txBody>
        </p:sp>
        <p:sp>
          <p:nvSpPr>
            <p:cNvPr id="51" name="矩形 50"/>
            <p:cNvSpPr/>
            <p:nvPr/>
          </p:nvSpPr>
          <p:spPr bwMode="auto">
            <a:xfrm>
              <a:off x="2651878" y="3899462"/>
              <a:ext cx="215789" cy="118572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effectLst/>
                <a:latin typeface="Times New Roman" pitchFamily="18" charset="0"/>
                <a:ea typeface="宋体" pitchFamily="2" charset="-122"/>
              </a:endParaRPr>
            </a:p>
          </p:txBody>
        </p:sp>
        <p:sp>
          <p:nvSpPr>
            <p:cNvPr id="53" name="矩形 52"/>
            <p:cNvSpPr/>
            <p:nvPr/>
          </p:nvSpPr>
          <p:spPr bwMode="auto">
            <a:xfrm>
              <a:off x="3112583" y="3895881"/>
              <a:ext cx="194594" cy="1176449"/>
            </a:xfrm>
            <a:prstGeom prst="rect">
              <a:avLst/>
            </a:prstGeom>
            <a:noFill/>
            <a:ln w="2857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effectLst/>
                <a:latin typeface="Times New Roman" pitchFamily="18" charset="0"/>
                <a:ea typeface="宋体" pitchFamily="2" charset="-122"/>
              </a:endParaRPr>
            </a:p>
          </p:txBody>
        </p:sp>
      </p:grpSp>
      <p:sp>
        <p:nvSpPr>
          <p:cNvPr id="58" name="矩形 57"/>
          <p:cNvSpPr/>
          <p:nvPr/>
        </p:nvSpPr>
        <p:spPr bwMode="auto">
          <a:xfrm>
            <a:off x="5119637" y="5051609"/>
            <a:ext cx="217420" cy="1178953"/>
          </a:xfrm>
          <a:prstGeom prst="rect">
            <a:avLst/>
          </a:prstGeom>
          <a:pattFill prst="pct10">
            <a:fgClr>
              <a:srgbClr val="0000FF"/>
            </a:fgClr>
            <a:bgClr>
              <a:schemeClr val="bg1"/>
            </a:bgClr>
          </a:patt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effectLst/>
              <a:latin typeface="Times New Roman" pitchFamily="18" charset="0"/>
              <a:ea typeface="宋体" pitchFamily="2" charset="-122"/>
            </a:endParaRPr>
          </a:p>
        </p:txBody>
      </p:sp>
      <p:sp>
        <p:nvSpPr>
          <p:cNvPr id="59" name="矩形 58"/>
          <p:cNvSpPr/>
          <p:nvPr/>
        </p:nvSpPr>
        <p:spPr bwMode="auto">
          <a:xfrm>
            <a:off x="5595348" y="5051609"/>
            <a:ext cx="203366" cy="1173001"/>
          </a:xfrm>
          <a:prstGeom prst="rect">
            <a:avLst/>
          </a:prstGeom>
          <a:pattFill prst="pct10">
            <a:fgClr>
              <a:srgbClr val="00FFFF"/>
            </a:fgClr>
            <a:bgClr>
              <a:schemeClr val="bg1"/>
            </a:bgClr>
          </a:pattFill>
          <a:ln w="2857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effectLst/>
              <a:latin typeface="Times New Roman" pitchFamily="18" charset="0"/>
              <a:ea typeface="宋体" pitchFamily="2" charset="-122"/>
            </a:endParaRPr>
          </a:p>
        </p:txBody>
      </p:sp>
      <p:sp>
        <p:nvSpPr>
          <p:cNvPr id="60" name="矩形 59"/>
          <p:cNvSpPr/>
          <p:nvPr/>
        </p:nvSpPr>
        <p:spPr bwMode="auto">
          <a:xfrm>
            <a:off x="5360707" y="5051590"/>
            <a:ext cx="215789" cy="1185722"/>
          </a:xfrm>
          <a:prstGeom prst="rect">
            <a:avLst/>
          </a:prstGeom>
          <a:pattFill prst="pct10">
            <a:fgClr>
              <a:srgbClr val="C00000"/>
            </a:fgClr>
            <a:bgClr>
              <a:schemeClr val="bg1"/>
            </a:bgClr>
          </a:patt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effectLst/>
              <a:latin typeface="Times New Roman" pitchFamily="18" charset="0"/>
              <a:ea typeface="宋体" pitchFamily="2" charset="-122"/>
            </a:endParaRPr>
          </a:p>
        </p:txBody>
      </p:sp>
      <p:sp>
        <p:nvSpPr>
          <p:cNvPr id="61" name="矩形 60"/>
          <p:cNvSpPr/>
          <p:nvPr/>
        </p:nvSpPr>
        <p:spPr bwMode="auto">
          <a:xfrm>
            <a:off x="5817566" y="5054113"/>
            <a:ext cx="194594" cy="1176449"/>
          </a:xfrm>
          <a:prstGeom prst="rect">
            <a:avLst/>
          </a:prstGeom>
          <a:pattFill prst="pct10">
            <a:fgClr>
              <a:srgbClr val="7030A0"/>
            </a:fgClr>
            <a:bgClr>
              <a:schemeClr val="bg1"/>
            </a:bgClr>
          </a:pattFill>
          <a:ln w="2857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effectLst/>
              <a:latin typeface="Times New Roman" pitchFamily="18" charset="0"/>
              <a:ea typeface="宋体" pitchFamily="2" charset="-122"/>
            </a:endParaRPr>
          </a:p>
        </p:txBody>
      </p:sp>
      <p:sp>
        <p:nvSpPr>
          <p:cNvPr id="62" name="下箭头 61"/>
          <p:cNvSpPr/>
          <p:nvPr/>
        </p:nvSpPr>
        <p:spPr bwMode="auto">
          <a:xfrm rot="20127850">
            <a:off x="2391302" y="4259000"/>
            <a:ext cx="206208" cy="669583"/>
          </a:xfrm>
          <a:prstGeom prst="downArrow">
            <a:avLst/>
          </a:prstGeom>
          <a:solidFill>
            <a:srgbClr val="FF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63" name="下箭头 62"/>
          <p:cNvSpPr/>
          <p:nvPr/>
        </p:nvSpPr>
        <p:spPr bwMode="auto">
          <a:xfrm rot="3374717">
            <a:off x="3521255" y="4143464"/>
            <a:ext cx="204797" cy="931882"/>
          </a:xfrm>
          <a:prstGeom prst="downArrow">
            <a:avLst/>
          </a:prstGeom>
          <a:solidFill>
            <a:srgbClr val="FF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65" name="矩形 64"/>
          <p:cNvSpPr/>
          <p:nvPr/>
        </p:nvSpPr>
        <p:spPr>
          <a:xfrm>
            <a:off x="251520" y="4409888"/>
            <a:ext cx="1978427" cy="461665"/>
          </a:xfrm>
          <a:prstGeom prst="rect">
            <a:avLst/>
          </a:prstGeom>
        </p:spPr>
        <p:txBody>
          <a:bodyPr wrap="none">
            <a:spAutoFit/>
          </a:bodyPr>
          <a:lstStyle/>
          <a:p>
            <a:r>
              <a:rPr lang="en-US" altLang="zh-CN" i="1" dirty="0">
                <a:latin typeface="Palatino Linotype" panose="02040502050505030304" pitchFamily="18" charset="0"/>
              </a:rPr>
              <a:t>Centralization</a:t>
            </a:r>
            <a:endParaRPr lang="zh-CN" altLang="en-US" i="1" dirty="0">
              <a:latin typeface="Palatino Linotype" panose="02040502050505030304" pitchFamily="18" charset="0"/>
            </a:endParaRPr>
          </a:p>
        </p:txBody>
      </p:sp>
      <p:sp>
        <p:nvSpPr>
          <p:cNvPr id="66" name="燕尾形箭头 65"/>
          <p:cNvSpPr/>
          <p:nvPr/>
        </p:nvSpPr>
        <p:spPr bwMode="auto">
          <a:xfrm>
            <a:off x="3790580" y="5398918"/>
            <a:ext cx="958321" cy="464649"/>
          </a:xfrm>
          <a:prstGeom prst="notched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68" name="下箭头 67"/>
          <p:cNvSpPr/>
          <p:nvPr/>
        </p:nvSpPr>
        <p:spPr bwMode="auto">
          <a:xfrm rot="6693233">
            <a:off x="4347366" y="3852307"/>
            <a:ext cx="260897" cy="1500928"/>
          </a:xfrm>
          <a:prstGeom prst="down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69" name="下箭头 68"/>
          <p:cNvSpPr/>
          <p:nvPr/>
        </p:nvSpPr>
        <p:spPr bwMode="auto">
          <a:xfrm rot="14857160">
            <a:off x="6263783" y="3784340"/>
            <a:ext cx="300783" cy="1580084"/>
          </a:xfrm>
          <a:prstGeom prst="down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70" name="矩形 69"/>
          <p:cNvSpPr/>
          <p:nvPr/>
        </p:nvSpPr>
        <p:spPr>
          <a:xfrm>
            <a:off x="6588174" y="4538136"/>
            <a:ext cx="2135521" cy="461665"/>
          </a:xfrm>
          <a:prstGeom prst="rect">
            <a:avLst/>
          </a:prstGeom>
        </p:spPr>
        <p:txBody>
          <a:bodyPr wrap="none">
            <a:spAutoFit/>
          </a:bodyPr>
          <a:lstStyle/>
          <a:p>
            <a:r>
              <a:rPr lang="en-US" altLang="zh-CN" i="1" dirty="0">
                <a:latin typeface="Palatino Linotype" panose="02040502050505030304" pitchFamily="18" charset="0"/>
              </a:rPr>
              <a:t>Distribute Back</a:t>
            </a:r>
            <a:endParaRPr lang="zh-CN" altLang="en-US" i="1" dirty="0">
              <a:latin typeface="Palatino Linotype" panose="02040502050505030304" pitchFamily="18" charset="0"/>
            </a:endParaRPr>
          </a:p>
        </p:txBody>
      </p:sp>
      <p:sp>
        <p:nvSpPr>
          <p:cNvPr id="74" name="矩形 73"/>
          <p:cNvSpPr/>
          <p:nvPr/>
        </p:nvSpPr>
        <p:spPr>
          <a:xfrm>
            <a:off x="3635896" y="5775647"/>
            <a:ext cx="1090363" cy="461665"/>
          </a:xfrm>
          <a:prstGeom prst="rect">
            <a:avLst/>
          </a:prstGeom>
        </p:spPr>
        <p:txBody>
          <a:bodyPr wrap="none">
            <a:spAutoFit/>
          </a:bodyPr>
          <a:lstStyle/>
          <a:p>
            <a:r>
              <a:rPr lang="en-US" altLang="zh-CN" i="1" dirty="0">
                <a:latin typeface="Palatino Linotype" panose="02040502050505030304" pitchFamily="18" charset="0"/>
              </a:rPr>
              <a:t>Update</a:t>
            </a:r>
            <a:endParaRPr lang="zh-CN" altLang="en-US" i="1" dirty="0">
              <a:latin typeface="Palatino Linotype" panose="02040502050505030304" pitchFamily="18" charset="0"/>
            </a:endParaRPr>
          </a:p>
        </p:txBody>
      </p:sp>
      <mc:AlternateContent xmlns:mc="http://schemas.openxmlformats.org/markup-compatibility/2006" xmlns:a14="http://schemas.microsoft.com/office/drawing/2010/main">
        <mc:Choice Requires="a14">
          <p:sp>
            <p:nvSpPr>
              <p:cNvPr id="54" name="矩形 53"/>
              <p:cNvSpPr>
                <a:spLocks noChangeArrowheads="1"/>
              </p:cNvSpPr>
              <p:nvPr/>
            </p:nvSpPr>
            <p:spPr bwMode="auto">
              <a:xfrm>
                <a:off x="2328150" y="2438843"/>
                <a:ext cx="2351862"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14:m>
                  <m:oMath xmlns:m="http://schemas.openxmlformats.org/officeDocument/2006/math">
                    <m:sSub>
                      <m:sSubPr>
                        <m:ctrlPr>
                          <a:rPr kumimoji="0" lang="en-US" altLang="zh-CN" sz="1800" b="0" i="1" dirty="0" smtClean="0">
                            <a:latin typeface="Cambria Math" panose="02040503050406030204" pitchFamily="18" charset="0"/>
                          </a:rPr>
                        </m:ctrlPr>
                      </m:sSubPr>
                      <m:e>
                        <m:r>
                          <a:rPr kumimoji="0" lang="en-US" altLang="zh-CN" sz="1800" b="0" i="1" dirty="0" smtClean="0">
                            <a:latin typeface="Cambria Math" panose="02040503050406030204" pitchFamily="18" charset="0"/>
                          </a:rPr>
                          <m:t>𝑀𝑜𝑑𝑎𝑙</m:t>
                        </m:r>
                      </m:e>
                      <m:sub>
                        <m:r>
                          <a:rPr kumimoji="0" lang="en-US" altLang="zh-CN" sz="1800" b="0" i="1" dirty="0" smtClean="0">
                            <a:latin typeface="Cambria Math" panose="02040503050406030204" pitchFamily="18" charset="0"/>
                          </a:rPr>
                          <m:t>2</m:t>
                        </m:r>
                      </m:sub>
                    </m:sSub>
                  </m:oMath>
                </a14:m>
                <a:r>
                  <a:rPr kumimoji="0" lang="zh-CN" altLang="en-US" sz="1800" dirty="0">
                    <a:latin typeface="Palatino Linotype" panose="02040502050505030304" pitchFamily="18" charset="0"/>
                    <a:cs typeface="Verdana" panose="020B0604030504040204" pitchFamily="34" charset="0"/>
                  </a:rPr>
                  <a:t> </a:t>
                </a:r>
                <a:r>
                  <a:rPr kumimoji="0" lang="en-US" altLang="zh-CN" sz="1600" dirty="0">
                    <a:latin typeface="Palatino Linotype" panose="02040502050505030304" pitchFamily="18" charset="0"/>
                    <a:ea typeface="Verdana" panose="020B0604030504040204" pitchFamily="34" charset="0"/>
                    <a:cs typeface="Verdana" panose="020B0604030504040204" pitchFamily="34" charset="0"/>
                  </a:rPr>
                  <a:t>unlabeled data</a:t>
                </a:r>
                <a:endParaRPr kumimoji="0" lang="zh-CN" altLang="en-US" sz="1800" dirty="0">
                  <a:latin typeface="Palatino Linotype" panose="02040502050505030304" pitchFamily="18" charset="0"/>
                  <a:cs typeface="Verdana" panose="020B0604030504040204" pitchFamily="34" charset="0"/>
                </a:endParaRPr>
              </a:p>
            </p:txBody>
          </p:sp>
        </mc:Choice>
        <mc:Fallback xmlns="">
          <p:sp>
            <p:nvSpPr>
              <p:cNvPr id="54" name="矩形 53"/>
              <p:cNvSpPr>
                <a:spLocks noRot="1" noChangeAspect="1" noMove="1" noResize="1" noEditPoints="1" noAdjustHandles="1" noChangeArrowheads="1" noChangeShapeType="1" noTextEdit="1"/>
              </p:cNvSpPr>
              <p:nvPr/>
            </p:nvSpPr>
            <p:spPr bwMode="auto">
              <a:xfrm>
                <a:off x="2328150" y="2438843"/>
                <a:ext cx="2351862" cy="369332"/>
              </a:xfrm>
              <a:prstGeom prst="rect">
                <a:avLst/>
              </a:prstGeom>
              <a:blipFill>
                <a:blip r:embed="rId8"/>
                <a:stretch>
                  <a:fillRect b="-180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a:spLocks noChangeArrowheads="1"/>
              </p:cNvSpPr>
              <p:nvPr/>
            </p:nvSpPr>
            <p:spPr bwMode="auto">
              <a:xfrm>
                <a:off x="4608004" y="2454911"/>
                <a:ext cx="2351862"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14:m>
                  <m:oMath xmlns:m="http://schemas.openxmlformats.org/officeDocument/2006/math">
                    <m:sSub>
                      <m:sSubPr>
                        <m:ctrlPr>
                          <a:rPr kumimoji="0" lang="en-US" altLang="zh-CN" sz="1800" b="0" i="1" dirty="0" smtClean="0">
                            <a:latin typeface="Cambria Math" panose="02040503050406030204" pitchFamily="18" charset="0"/>
                          </a:rPr>
                        </m:ctrlPr>
                      </m:sSubPr>
                      <m:e>
                        <m:r>
                          <a:rPr kumimoji="0" lang="en-US" altLang="zh-CN" sz="1800" b="0" i="1" dirty="0" smtClean="0">
                            <a:latin typeface="Cambria Math" panose="02040503050406030204" pitchFamily="18" charset="0"/>
                          </a:rPr>
                          <m:t>𝑀𝑜𝑑𝑎𝑙</m:t>
                        </m:r>
                      </m:e>
                      <m:sub>
                        <m:r>
                          <a:rPr kumimoji="0" lang="en-US" altLang="zh-CN" sz="1800" b="0" i="1" dirty="0" smtClean="0">
                            <a:latin typeface="Cambria Math" panose="02040503050406030204" pitchFamily="18" charset="0"/>
                          </a:rPr>
                          <m:t>3</m:t>
                        </m:r>
                      </m:sub>
                    </m:sSub>
                  </m:oMath>
                </a14:m>
                <a:r>
                  <a:rPr kumimoji="0" lang="zh-CN" altLang="en-US" sz="1800" dirty="0">
                    <a:latin typeface="Palatino Linotype" panose="02040502050505030304" pitchFamily="18" charset="0"/>
                    <a:cs typeface="Verdana" panose="020B0604030504040204" pitchFamily="34" charset="0"/>
                  </a:rPr>
                  <a:t> </a:t>
                </a:r>
                <a:r>
                  <a:rPr kumimoji="0" lang="en-US" altLang="zh-CN" sz="1600" dirty="0">
                    <a:latin typeface="Palatino Linotype" panose="02040502050505030304" pitchFamily="18" charset="0"/>
                    <a:ea typeface="Verdana" panose="020B0604030504040204" pitchFamily="34" charset="0"/>
                    <a:cs typeface="Verdana" panose="020B0604030504040204" pitchFamily="34" charset="0"/>
                  </a:rPr>
                  <a:t>unlabeled data</a:t>
                </a:r>
                <a:endParaRPr kumimoji="0" lang="zh-CN" altLang="en-US" sz="1800" dirty="0">
                  <a:latin typeface="Palatino Linotype" panose="02040502050505030304" pitchFamily="18" charset="0"/>
                  <a:cs typeface="Verdana" panose="020B0604030504040204" pitchFamily="34" charset="0"/>
                </a:endParaRPr>
              </a:p>
            </p:txBody>
          </p:sp>
        </mc:Choice>
        <mc:Fallback xmlns="">
          <p:sp>
            <p:nvSpPr>
              <p:cNvPr id="55" name="矩形 54"/>
              <p:cNvSpPr>
                <a:spLocks noRot="1" noChangeAspect="1" noMove="1" noResize="1" noEditPoints="1" noAdjustHandles="1" noChangeArrowheads="1" noChangeShapeType="1" noTextEdit="1"/>
              </p:cNvSpPr>
              <p:nvPr/>
            </p:nvSpPr>
            <p:spPr bwMode="auto">
              <a:xfrm>
                <a:off x="4608004" y="2454911"/>
                <a:ext cx="2351862" cy="369332"/>
              </a:xfrm>
              <a:prstGeom prst="rect">
                <a:avLst/>
              </a:prstGeom>
              <a:blipFill>
                <a:blip r:embed="rId9"/>
                <a:stretch>
                  <a:fillRect b="-2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a:spLocks noChangeArrowheads="1"/>
              </p:cNvSpPr>
              <p:nvPr/>
            </p:nvSpPr>
            <p:spPr bwMode="auto">
              <a:xfrm>
                <a:off x="6876256" y="2434629"/>
                <a:ext cx="2351862"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14:m>
                  <m:oMath xmlns:m="http://schemas.openxmlformats.org/officeDocument/2006/math">
                    <m:sSub>
                      <m:sSubPr>
                        <m:ctrlPr>
                          <a:rPr kumimoji="0" lang="en-US" altLang="zh-CN" sz="1800" b="0" i="1" dirty="0" smtClean="0">
                            <a:latin typeface="Cambria Math" panose="02040503050406030204" pitchFamily="18" charset="0"/>
                          </a:rPr>
                        </m:ctrlPr>
                      </m:sSubPr>
                      <m:e>
                        <m:r>
                          <a:rPr kumimoji="0" lang="en-US" altLang="zh-CN" sz="1800" b="0" i="1" dirty="0" smtClean="0">
                            <a:latin typeface="Cambria Math" panose="02040503050406030204" pitchFamily="18" charset="0"/>
                          </a:rPr>
                          <m:t>𝑀𝑜𝑑𝑎𝑙</m:t>
                        </m:r>
                      </m:e>
                      <m:sub>
                        <m:r>
                          <a:rPr kumimoji="0" lang="en-US" altLang="zh-CN" sz="1800" b="0" i="1" dirty="0" smtClean="0">
                            <a:latin typeface="Cambria Math" panose="02040503050406030204" pitchFamily="18" charset="0"/>
                          </a:rPr>
                          <m:t>4</m:t>
                        </m:r>
                      </m:sub>
                    </m:sSub>
                  </m:oMath>
                </a14:m>
                <a:r>
                  <a:rPr kumimoji="0" lang="zh-CN" altLang="en-US" sz="1800" dirty="0">
                    <a:latin typeface="Palatino Linotype" panose="02040502050505030304" pitchFamily="18" charset="0"/>
                    <a:cs typeface="Verdana" panose="020B0604030504040204" pitchFamily="34" charset="0"/>
                  </a:rPr>
                  <a:t> </a:t>
                </a:r>
                <a:r>
                  <a:rPr kumimoji="0" lang="en-US" altLang="zh-CN" sz="1600" dirty="0">
                    <a:latin typeface="Palatino Linotype" panose="02040502050505030304" pitchFamily="18" charset="0"/>
                    <a:ea typeface="Verdana" panose="020B0604030504040204" pitchFamily="34" charset="0"/>
                    <a:cs typeface="Verdana" panose="020B0604030504040204" pitchFamily="34" charset="0"/>
                  </a:rPr>
                  <a:t>unlabeled data</a:t>
                </a:r>
                <a:endParaRPr kumimoji="0" lang="zh-CN" altLang="en-US" sz="1800" dirty="0">
                  <a:latin typeface="Palatino Linotype" panose="02040502050505030304" pitchFamily="18" charset="0"/>
                  <a:cs typeface="Verdana" panose="020B0604030504040204" pitchFamily="34" charset="0"/>
                </a:endParaRPr>
              </a:p>
            </p:txBody>
          </p:sp>
        </mc:Choice>
        <mc:Fallback xmlns="">
          <p:sp>
            <p:nvSpPr>
              <p:cNvPr id="56" name="矩形 55"/>
              <p:cNvSpPr>
                <a:spLocks noRot="1" noChangeAspect="1" noMove="1" noResize="1" noEditPoints="1" noAdjustHandles="1" noChangeArrowheads="1" noChangeShapeType="1" noTextEdit="1"/>
              </p:cNvSpPr>
              <p:nvPr/>
            </p:nvSpPr>
            <p:spPr bwMode="auto">
              <a:xfrm>
                <a:off x="6876256" y="2434629"/>
                <a:ext cx="2351862" cy="369332"/>
              </a:xfrm>
              <a:prstGeom prst="rect">
                <a:avLst/>
              </a:prstGeom>
              <a:blipFill>
                <a:blip r:embed="rId10"/>
                <a:stretch>
                  <a:fillRect b="-180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7" name="矩形 56"/>
          <p:cNvSpPr/>
          <p:nvPr/>
        </p:nvSpPr>
        <p:spPr>
          <a:xfrm>
            <a:off x="-497396" y="-51557"/>
            <a:ext cx="5297016" cy="338554"/>
          </a:xfrm>
          <a:prstGeom prst="rect">
            <a:avLst/>
          </a:prstGeom>
        </p:spPr>
        <p:txBody>
          <a:bodyPr wrap="square">
            <a:spAutoFit/>
          </a:bodyPr>
          <a:lstStyle/>
          <a:p>
            <a:pPr lvl="1"/>
            <a:r>
              <a:rPr lang="en-US" altLang="zh-CN" sz="1600"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Privacy-preserving multi-modal learning</a:t>
            </a:r>
          </a:p>
        </p:txBody>
      </p:sp>
      <p:pic>
        <p:nvPicPr>
          <p:cNvPr id="64" name="Picture 18" descr="https://c.s-microsoft.com/en-us/CMSImages/Lumia-950-XL-performance_feature.jpg?version=4be44533-6e04-303d-a0c0-96c8c400d7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626100" y="1393058"/>
            <a:ext cx="526218" cy="100765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4" descr="http://www.windowscentral.com/sites/wpcentral.com/files/styles/large/public/topic_images/2015/windows-10-topic.png?itok=__XA58HP"/>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99592" y="1469214"/>
            <a:ext cx="892497" cy="89138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6" descr="http://www.technewscentral.co.uk/wp-content/uploads/2015/07/phone.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408652" y="1406979"/>
            <a:ext cx="557225" cy="101585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0" descr="http://cdn.bgr.com/2014/08/htc-m8-windows-phone.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3288" t="6704" r="33397" b="6820"/>
          <a:stretch/>
        </p:blipFill>
        <p:spPr bwMode="auto">
          <a:xfrm>
            <a:off x="7645715" y="1364551"/>
            <a:ext cx="536438" cy="1070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92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randombar(horizontal)">
                                      <p:cBhvr>
                                        <p:cTn id="7" dur="500"/>
                                        <p:tgtEl>
                                          <p:spTgt spid="6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randombar(horizontal)">
                                      <p:cBhvr>
                                        <p:cTn id="10" dur="500"/>
                                        <p:tgtEl>
                                          <p:spTgt spid="6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randombar(horizontal)">
                                      <p:cBhvr>
                                        <p:cTn id="13" dur="500"/>
                                        <p:tgtEl>
                                          <p:spTgt spid="65"/>
                                        </p:tgtEl>
                                      </p:cBhvr>
                                    </p:animEffect>
                                  </p:childTnLst>
                                </p:cTn>
                              </p:par>
                            </p:childTnLst>
                          </p:cTn>
                        </p:par>
                        <p:par>
                          <p:cTn id="14" fill="hold">
                            <p:stCondLst>
                              <p:cond delay="500"/>
                            </p:stCondLst>
                            <p:childTnLst>
                              <p:par>
                                <p:cTn id="15" presetID="42" presetClass="path" presetSubtype="0" accel="50000" decel="50000" fill="hold" grpId="0" nodeType="afterEffect">
                                  <p:stCondLst>
                                    <p:cond delay="0"/>
                                  </p:stCondLst>
                                  <p:childTnLst>
                                    <p:animMotion origin="layout" path="M 8.33333E-7 -3.7037E-7 L -0.61719 0.32384 " pathEditMode="relative" rAng="0" ptsTypes="AA">
                                      <p:cBhvr>
                                        <p:cTn id="16" dur="500" fill="hold"/>
                                        <p:tgtEl>
                                          <p:spTgt spid="23"/>
                                        </p:tgtEl>
                                        <p:attrNameLst>
                                          <p:attrName>ppt_x</p:attrName>
                                          <p:attrName>ppt_y</p:attrName>
                                        </p:attrNameLst>
                                      </p:cBhvr>
                                      <p:rCtr x="-30868" y="16181"/>
                                    </p:animMotion>
                                  </p:childTnLst>
                                </p:cTn>
                              </p:par>
                              <p:par>
                                <p:cTn id="17" presetID="42" presetClass="path" presetSubtype="0" accel="50000" decel="50000" fill="hold" grpId="0" nodeType="withEffect">
                                  <p:stCondLst>
                                    <p:cond delay="0"/>
                                  </p:stCondLst>
                                  <p:childTnLst>
                                    <p:animMotion origin="layout" path="M 2.5E-6 4.07407E-6 L -0.4092 0.3243 " pathEditMode="relative" rAng="0" ptsTypes="AA">
                                      <p:cBhvr>
                                        <p:cTn id="18" dur="500" fill="hold"/>
                                        <p:tgtEl>
                                          <p:spTgt spid="52"/>
                                        </p:tgtEl>
                                        <p:attrNameLst>
                                          <p:attrName>ppt_x</p:attrName>
                                          <p:attrName>ppt_y</p:attrName>
                                        </p:attrNameLst>
                                      </p:cBhvr>
                                      <p:rCtr x="-20469" y="16204"/>
                                    </p:animMotion>
                                  </p:childTnLst>
                                </p:cTn>
                              </p:par>
                              <p:par>
                                <p:cTn id="19" presetID="42" presetClass="path" presetSubtype="0" accel="50000" decel="50000" fill="hold" grpId="0" nodeType="withEffect">
                                  <p:stCondLst>
                                    <p:cond delay="0"/>
                                  </p:stCondLst>
                                  <p:childTnLst>
                                    <p:animMotion origin="layout" path="M 2.77778E-6 4.07407E-6 L -0.15347 0.32453 " pathEditMode="relative" rAng="0" ptsTypes="AA">
                                      <p:cBhvr>
                                        <p:cTn id="20" dur="500" fill="hold"/>
                                        <p:tgtEl>
                                          <p:spTgt spid="19"/>
                                        </p:tgtEl>
                                        <p:attrNameLst>
                                          <p:attrName>ppt_x</p:attrName>
                                          <p:attrName>ppt_y</p:attrName>
                                        </p:attrNameLst>
                                      </p:cBhvr>
                                      <p:rCtr x="-7674" y="16227"/>
                                    </p:animMotion>
                                  </p:childTnLst>
                                </p:cTn>
                              </p:par>
                              <p:par>
                                <p:cTn id="21" presetID="42" presetClass="path" presetSubtype="0" accel="50000" decel="50000" fill="hold" grpId="0" nodeType="withEffect">
                                  <p:stCondLst>
                                    <p:cond delay="0"/>
                                  </p:stCondLst>
                                  <p:childTnLst>
                                    <p:animMotion origin="layout" path="M 3.33333E-6 -3.7037E-7 L 0.04027 0.32384 " pathEditMode="relative" rAng="0" ptsTypes="AA">
                                      <p:cBhvr>
                                        <p:cTn id="22" dur="500" fill="hold"/>
                                        <p:tgtEl>
                                          <p:spTgt spid="50"/>
                                        </p:tgtEl>
                                        <p:attrNameLst>
                                          <p:attrName>ppt_x</p:attrName>
                                          <p:attrName>ppt_y</p:attrName>
                                        </p:attrNameLst>
                                      </p:cBhvr>
                                      <p:rCtr x="2014" y="16181"/>
                                    </p:animMotion>
                                  </p:childTnLst>
                                </p:cTn>
                              </p:par>
                            </p:childTnLst>
                          </p:cTn>
                        </p:par>
                        <p:par>
                          <p:cTn id="23" fill="hold">
                            <p:stCondLst>
                              <p:cond delay="1000"/>
                            </p:stCondLst>
                            <p:childTnLst>
                              <p:par>
                                <p:cTn id="24" presetID="1" presetClass="exit" presetSubtype="0" fill="hold" grpId="1" nodeType="afterEffect">
                                  <p:stCondLst>
                                    <p:cond delay="0"/>
                                  </p:stCondLst>
                                  <p:childTnLst>
                                    <p:set>
                                      <p:cBhvr>
                                        <p:cTn id="25" dur="1" fill="hold">
                                          <p:stCondLst>
                                            <p:cond delay="0"/>
                                          </p:stCondLst>
                                        </p:cTn>
                                        <p:tgtEl>
                                          <p:spTgt spid="23"/>
                                        </p:tgtEl>
                                        <p:attrNameLst>
                                          <p:attrName>style.visibility</p:attrName>
                                        </p:attrNameLst>
                                      </p:cBhvr>
                                      <p:to>
                                        <p:strVal val="hidden"/>
                                      </p:to>
                                    </p:set>
                                  </p:childTnLst>
                                </p:cTn>
                              </p:par>
                            </p:childTnLst>
                          </p:cTn>
                        </p:par>
                        <p:par>
                          <p:cTn id="26" fill="hold">
                            <p:stCondLst>
                              <p:cond delay="1000"/>
                            </p:stCondLst>
                            <p:childTnLst>
                              <p:par>
                                <p:cTn id="27" presetID="1" presetClass="exit" presetSubtype="0" fill="hold" grpId="1" nodeType="afterEffect">
                                  <p:stCondLst>
                                    <p:cond delay="0"/>
                                  </p:stCondLst>
                                  <p:childTnLst>
                                    <p:set>
                                      <p:cBhvr>
                                        <p:cTn id="28" dur="1" fill="hold">
                                          <p:stCondLst>
                                            <p:cond delay="0"/>
                                          </p:stCondLst>
                                        </p:cTn>
                                        <p:tgtEl>
                                          <p:spTgt spid="52"/>
                                        </p:tgtEl>
                                        <p:attrNameLst>
                                          <p:attrName>style.visibility</p:attrName>
                                        </p:attrNameLst>
                                      </p:cBhvr>
                                      <p:to>
                                        <p:strVal val="hidden"/>
                                      </p:to>
                                    </p:set>
                                  </p:childTnLst>
                                </p:cTn>
                              </p:par>
                            </p:childTnLst>
                          </p:cTn>
                        </p:par>
                        <p:par>
                          <p:cTn id="29" fill="hold">
                            <p:stCondLst>
                              <p:cond delay="1000"/>
                            </p:stCondLst>
                            <p:childTnLst>
                              <p:par>
                                <p:cTn id="30" presetID="1" presetClass="exit" presetSubtype="0" fill="hold" grpId="1" nodeType="afterEffect">
                                  <p:stCondLst>
                                    <p:cond delay="0"/>
                                  </p:stCondLst>
                                  <p:childTnLst>
                                    <p:set>
                                      <p:cBhvr>
                                        <p:cTn id="31" dur="1" fill="hold">
                                          <p:stCondLst>
                                            <p:cond delay="0"/>
                                          </p:stCondLst>
                                        </p:cTn>
                                        <p:tgtEl>
                                          <p:spTgt spid="19"/>
                                        </p:tgtEl>
                                        <p:attrNameLst>
                                          <p:attrName>style.visibility</p:attrName>
                                        </p:attrNameLst>
                                      </p:cBhvr>
                                      <p:to>
                                        <p:strVal val="hidden"/>
                                      </p:to>
                                    </p:set>
                                  </p:childTnLst>
                                </p:cTn>
                              </p:par>
                            </p:childTnLst>
                          </p:cTn>
                        </p:par>
                        <p:par>
                          <p:cTn id="32" fill="hold">
                            <p:stCondLst>
                              <p:cond delay="1000"/>
                            </p:stCondLst>
                            <p:childTnLst>
                              <p:par>
                                <p:cTn id="33" presetID="1" presetClass="exit" presetSubtype="0" fill="hold" grpId="1" nodeType="afterEffect">
                                  <p:stCondLst>
                                    <p:cond delay="0"/>
                                  </p:stCondLst>
                                  <p:childTnLst>
                                    <p:set>
                                      <p:cBhvr>
                                        <p:cTn id="34" dur="1" fill="hold">
                                          <p:stCondLst>
                                            <p:cond delay="0"/>
                                          </p:stCondLst>
                                        </p:cTn>
                                        <p:tgtEl>
                                          <p:spTgt spid="50"/>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hidden"/>
                                      </p:to>
                                    </p:se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childTnLst>
                          </p:cTn>
                        </p:par>
                        <p:par>
                          <p:cTn id="47" fill="hold">
                            <p:stCondLst>
                              <p:cond delay="1500"/>
                            </p:stCondLst>
                            <p:childTnLst>
                              <p:par>
                                <p:cTn id="48" presetID="10" presetClass="exit" presetSubtype="0" fill="hold" grpId="1" nodeType="afterEffect">
                                  <p:stCondLst>
                                    <p:cond delay="0"/>
                                  </p:stCondLst>
                                  <p:childTnLst>
                                    <p:animEffect transition="out" filter="fade">
                                      <p:cBhvr>
                                        <p:cTn id="49" dur="500"/>
                                        <p:tgtEl>
                                          <p:spTgt spid="62"/>
                                        </p:tgtEl>
                                      </p:cBhvr>
                                    </p:animEffect>
                                    <p:set>
                                      <p:cBhvr>
                                        <p:cTn id="50" dur="1" fill="hold">
                                          <p:stCondLst>
                                            <p:cond delay="499"/>
                                          </p:stCondLst>
                                        </p:cTn>
                                        <p:tgtEl>
                                          <p:spTgt spid="62"/>
                                        </p:tgtEl>
                                        <p:attrNameLst>
                                          <p:attrName>style.visibility</p:attrName>
                                        </p:attrNameLst>
                                      </p:cBhvr>
                                      <p:to>
                                        <p:strVal val="hidden"/>
                                      </p:to>
                                    </p:set>
                                  </p:childTnLst>
                                </p:cTn>
                              </p:par>
                            </p:childTnLst>
                          </p:cTn>
                        </p:par>
                        <p:par>
                          <p:cTn id="51" fill="hold">
                            <p:stCondLst>
                              <p:cond delay="2000"/>
                            </p:stCondLst>
                            <p:childTnLst>
                              <p:par>
                                <p:cTn id="52" presetID="10" presetClass="exit" presetSubtype="0" fill="hold" grpId="1" nodeType="afterEffect">
                                  <p:stCondLst>
                                    <p:cond delay="0"/>
                                  </p:stCondLst>
                                  <p:childTnLst>
                                    <p:animEffect transition="out" filter="fade">
                                      <p:cBhvr>
                                        <p:cTn id="53" dur="500"/>
                                        <p:tgtEl>
                                          <p:spTgt spid="63"/>
                                        </p:tgtEl>
                                      </p:cBhvr>
                                    </p:animEffect>
                                    <p:set>
                                      <p:cBhvr>
                                        <p:cTn id="54" dur="1" fill="hold">
                                          <p:stCondLst>
                                            <p:cond delay="499"/>
                                          </p:stCondLst>
                                        </p:cTn>
                                        <p:tgtEl>
                                          <p:spTgt spid="63"/>
                                        </p:tgtEl>
                                        <p:attrNameLst>
                                          <p:attrName>style.visibility</p:attrName>
                                        </p:attrNameLst>
                                      </p:cBhvr>
                                      <p:to>
                                        <p:strVal val="hidden"/>
                                      </p:to>
                                    </p:set>
                                  </p:childTnLst>
                                </p:cTn>
                              </p:par>
                            </p:childTnLst>
                          </p:cTn>
                        </p:par>
                        <p:par>
                          <p:cTn id="55" fill="hold">
                            <p:stCondLst>
                              <p:cond delay="2500"/>
                            </p:stCondLst>
                            <p:childTnLst>
                              <p:par>
                                <p:cTn id="56" presetID="10" presetClass="exit" presetSubtype="0" fill="hold" grpId="1" nodeType="afterEffect">
                                  <p:stCondLst>
                                    <p:cond delay="0"/>
                                  </p:stCondLst>
                                  <p:childTnLst>
                                    <p:animEffect transition="out" filter="fade">
                                      <p:cBhvr>
                                        <p:cTn id="57" dur="500"/>
                                        <p:tgtEl>
                                          <p:spTgt spid="65"/>
                                        </p:tgtEl>
                                      </p:cBhvr>
                                    </p:animEffect>
                                    <p:set>
                                      <p:cBhvr>
                                        <p:cTn id="58" dur="1" fill="hold">
                                          <p:stCondLst>
                                            <p:cond delay="499"/>
                                          </p:stCondLst>
                                        </p:cTn>
                                        <p:tgtEl>
                                          <p:spTgt spid="6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fade">
                                      <p:cBhvr>
                                        <p:cTn id="63" dur="500"/>
                                        <p:tgtEl>
                                          <p:spTgt spid="6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childTnLst>
                          </p:cTn>
                        </p:par>
                        <p:par>
                          <p:cTn id="67" fill="hold">
                            <p:stCondLst>
                              <p:cond delay="500"/>
                            </p:stCondLst>
                            <p:childTnLst>
                              <p:par>
                                <p:cTn id="68" presetID="10" presetClass="entr" presetSubtype="0" fill="hold" grpId="1" nodeType="afterEffect">
                                  <p:stCondLst>
                                    <p:cond delay="0"/>
                                  </p:stCondLst>
                                  <p:childTnLst>
                                    <p:set>
                                      <p:cBhvr>
                                        <p:cTn id="69" dur="1" fill="hold">
                                          <p:stCondLst>
                                            <p:cond delay="0"/>
                                          </p:stCondLst>
                                        </p:cTn>
                                        <p:tgtEl>
                                          <p:spTgt spid="58"/>
                                        </p:tgtEl>
                                        <p:attrNameLst>
                                          <p:attrName>style.visibility</p:attrName>
                                        </p:attrNameLst>
                                      </p:cBhvr>
                                      <p:to>
                                        <p:strVal val="visible"/>
                                      </p:to>
                                    </p:set>
                                    <p:animEffect transition="in" filter="fade">
                                      <p:cBhvr>
                                        <p:cTn id="70" dur="500"/>
                                        <p:tgtEl>
                                          <p:spTgt spid="58"/>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fade">
                                      <p:cBhvr>
                                        <p:cTn id="76" dur="500"/>
                                        <p:tgtEl>
                                          <p:spTgt spid="60"/>
                                        </p:tgtEl>
                                      </p:cBhvr>
                                    </p:animEffect>
                                  </p:childTnLst>
                                </p:cTn>
                              </p:par>
                              <p:par>
                                <p:cTn id="77" presetID="10" presetClass="entr" presetSubtype="0" fill="hold" grpId="1" nodeType="withEffect">
                                  <p:stCondLst>
                                    <p:cond delay="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500"/>
                                        <p:tgtEl>
                                          <p:spTgt spid="61"/>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68"/>
                                        </p:tgtEl>
                                        <p:attrNameLst>
                                          <p:attrName>style.visibility</p:attrName>
                                        </p:attrNameLst>
                                      </p:cBhvr>
                                      <p:to>
                                        <p:strVal val="visible"/>
                                      </p:to>
                                    </p:set>
                                    <p:animEffect transition="in" filter="fade">
                                      <p:cBhvr>
                                        <p:cTn id="84" dur="500"/>
                                        <p:tgtEl>
                                          <p:spTgt spid="68"/>
                                        </p:tgtEl>
                                      </p:cBhvr>
                                    </p:animEffect>
                                    <p:anim calcmode="lin" valueType="num">
                                      <p:cBhvr>
                                        <p:cTn id="85" dur="500" fill="hold"/>
                                        <p:tgtEl>
                                          <p:spTgt spid="68"/>
                                        </p:tgtEl>
                                        <p:attrNameLst>
                                          <p:attrName>ppt_x</p:attrName>
                                        </p:attrNameLst>
                                      </p:cBhvr>
                                      <p:tavLst>
                                        <p:tav tm="0">
                                          <p:val>
                                            <p:strVal val="#ppt_x"/>
                                          </p:val>
                                        </p:tav>
                                        <p:tav tm="100000">
                                          <p:val>
                                            <p:strVal val="#ppt_x"/>
                                          </p:val>
                                        </p:tav>
                                      </p:tavLst>
                                    </p:anim>
                                    <p:anim calcmode="lin" valueType="num">
                                      <p:cBhvr>
                                        <p:cTn id="86" dur="500" fill="hold"/>
                                        <p:tgtEl>
                                          <p:spTgt spid="68"/>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69"/>
                                        </p:tgtEl>
                                        <p:attrNameLst>
                                          <p:attrName>style.visibility</p:attrName>
                                        </p:attrNameLst>
                                      </p:cBhvr>
                                      <p:to>
                                        <p:strVal val="visible"/>
                                      </p:to>
                                    </p:set>
                                    <p:animEffect transition="in" filter="fade">
                                      <p:cBhvr>
                                        <p:cTn id="89" dur="500"/>
                                        <p:tgtEl>
                                          <p:spTgt spid="69"/>
                                        </p:tgtEl>
                                      </p:cBhvr>
                                    </p:animEffect>
                                    <p:anim calcmode="lin" valueType="num">
                                      <p:cBhvr>
                                        <p:cTn id="90" dur="500" fill="hold"/>
                                        <p:tgtEl>
                                          <p:spTgt spid="69"/>
                                        </p:tgtEl>
                                        <p:attrNameLst>
                                          <p:attrName>ppt_x</p:attrName>
                                        </p:attrNameLst>
                                      </p:cBhvr>
                                      <p:tavLst>
                                        <p:tav tm="0">
                                          <p:val>
                                            <p:strVal val="#ppt_x"/>
                                          </p:val>
                                        </p:tav>
                                        <p:tav tm="100000">
                                          <p:val>
                                            <p:strVal val="#ppt_x"/>
                                          </p:val>
                                        </p:tav>
                                      </p:tavLst>
                                    </p:anim>
                                    <p:anim calcmode="lin" valueType="num">
                                      <p:cBhvr>
                                        <p:cTn id="91" dur="500" fill="hold"/>
                                        <p:tgtEl>
                                          <p:spTgt spid="69"/>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70"/>
                                        </p:tgtEl>
                                        <p:attrNameLst>
                                          <p:attrName>style.visibility</p:attrName>
                                        </p:attrNameLst>
                                      </p:cBhvr>
                                      <p:to>
                                        <p:strVal val="visible"/>
                                      </p:to>
                                    </p:set>
                                    <p:animEffect transition="in" filter="fade">
                                      <p:cBhvr>
                                        <p:cTn id="94" dur="500"/>
                                        <p:tgtEl>
                                          <p:spTgt spid="70"/>
                                        </p:tgtEl>
                                      </p:cBhvr>
                                    </p:animEffect>
                                    <p:anim calcmode="lin" valueType="num">
                                      <p:cBhvr>
                                        <p:cTn id="95" dur="500" fill="hold"/>
                                        <p:tgtEl>
                                          <p:spTgt spid="70"/>
                                        </p:tgtEl>
                                        <p:attrNameLst>
                                          <p:attrName>ppt_x</p:attrName>
                                        </p:attrNameLst>
                                      </p:cBhvr>
                                      <p:tavLst>
                                        <p:tav tm="0">
                                          <p:val>
                                            <p:strVal val="#ppt_x"/>
                                          </p:val>
                                        </p:tav>
                                        <p:tav tm="100000">
                                          <p:val>
                                            <p:strVal val="#ppt_x"/>
                                          </p:val>
                                        </p:tav>
                                      </p:tavLst>
                                    </p:anim>
                                    <p:anim calcmode="lin" valueType="num">
                                      <p:cBhvr>
                                        <p:cTn id="96" dur="500" fill="hold"/>
                                        <p:tgtEl>
                                          <p:spTgt spid="70"/>
                                        </p:tgtEl>
                                        <p:attrNameLst>
                                          <p:attrName>ppt_y</p:attrName>
                                        </p:attrNameLst>
                                      </p:cBhvr>
                                      <p:tavLst>
                                        <p:tav tm="0">
                                          <p:val>
                                            <p:strVal val="#ppt_y+.1"/>
                                          </p:val>
                                        </p:tav>
                                        <p:tav tm="100000">
                                          <p:val>
                                            <p:strVal val="#ppt_y"/>
                                          </p:val>
                                        </p:tav>
                                      </p:tavLst>
                                    </p:anim>
                                  </p:childTnLst>
                                </p:cTn>
                              </p:par>
                            </p:childTnLst>
                          </p:cTn>
                        </p:par>
                        <p:par>
                          <p:cTn id="97" fill="hold">
                            <p:stCondLst>
                              <p:cond delay="500"/>
                            </p:stCondLst>
                            <p:childTnLst>
                              <p:par>
                                <p:cTn id="98" presetID="42" presetClass="path" presetSubtype="0" accel="50000" decel="50000" fill="hold" grpId="0" nodeType="afterEffect">
                                  <p:stCondLst>
                                    <p:cond delay="0"/>
                                  </p:stCondLst>
                                  <p:childTnLst>
                                    <p:animMotion origin="layout" path="M -1.38889E-6 -3.7037E-6 L -0.33628 -0.32083 " pathEditMode="relative" rAng="0" ptsTypes="AA">
                                      <p:cBhvr>
                                        <p:cTn id="99" dur="500" fill="hold"/>
                                        <p:tgtEl>
                                          <p:spTgt spid="58"/>
                                        </p:tgtEl>
                                        <p:attrNameLst>
                                          <p:attrName>ppt_x</p:attrName>
                                          <p:attrName>ppt_y</p:attrName>
                                        </p:attrNameLst>
                                      </p:cBhvr>
                                      <p:rCtr x="-16823" y="-16042"/>
                                    </p:animMotion>
                                  </p:childTnLst>
                                </p:cTn>
                              </p:par>
                              <p:par>
                                <p:cTn id="100" presetID="42" presetClass="path" presetSubtype="0" accel="50000" decel="50000" fill="hold" grpId="0" nodeType="withEffect">
                                  <p:stCondLst>
                                    <p:cond delay="0"/>
                                  </p:stCondLst>
                                  <p:childTnLst>
                                    <p:animMotion origin="layout" path="M -2.77778E-7 -7.40741E-7 L 0.11285 -0.32083 " pathEditMode="relative" rAng="0" ptsTypes="AA">
                                      <p:cBhvr>
                                        <p:cTn id="101" dur="500" fill="hold"/>
                                        <p:tgtEl>
                                          <p:spTgt spid="59"/>
                                        </p:tgtEl>
                                        <p:attrNameLst>
                                          <p:attrName>ppt_x</p:attrName>
                                          <p:attrName>ppt_y</p:attrName>
                                        </p:attrNameLst>
                                      </p:cBhvr>
                                      <p:rCtr x="5642" y="-16042"/>
                                    </p:animMotion>
                                  </p:childTnLst>
                                </p:cTn>
                              </p:par>
                              <p:par>
                                <p:cTn id="102" presetID="42" presetClass="path" presetSubtype="0" accel="50000" decel="50000" fill="hold" grpId="0" nodeType="withEffect">
                                  <p:stCondLst>
                                    <p:cond delay="0"/>
                                  </p:stCondLst>
                                  <p:childTnLst>
                                    <p:animMotion origin="layout" path="M -2.77778E-7 3.33333E-6 L -0.14149 -0.32199 " pathEditMode="relative" rAng="0" ptsTypes="AA">
                                      <p:cBhvr>
                                        <p:cTn id="103" dur="500" fill="hold"/>
                                        <p:tgtEl>
                                          <p:spTgt spid="60"/>
                                        </p:tgtEl>
                                        <p:attrNameLst>
                                          <p:attrName>ppt_x</p:attrName>
                                          <p:attrName>ppt_y</p:attrName>
                                        </p:attrNameLst>
                                      </p:cBhvr>
                                      <p:rCtr x="-7083" y="-16111"/>
                                    </p:animMotion>
                                  </p:childTnLst>
                                </p:cTn>
                              </p:par>
                              <p:par>
                                <p:cTn id="104" presetID="42" presetClass="path" presetSubtype="0" accel="50000" decel="50000" fill="hold" grpId="0" nodeType="withEffect">
                                  <p:stCondLst>
                                    <p:cond delay="0"/>
                                  </p:stCondLst>
                                  <p:childTnLst>
                                    <p:animMotion origin="layout" path="M 5E-6 4.81481E-6 L 0.32136 -0.32107 " pathEditMode="relative" rAng="0" ptsTypes="AA">
                                      <p:cBhvr>
                                        <p:cTn id="105" dur="500" fill="hold"/>
                                        <p:tgtEl>
                                          <p:spTgt spid="61"/>
                                        </p:tgtEl>
                                        <p:attrNameLst>
                                          <p:attrName>ppt_x</p:attrName>
                                          <p:attrName>ppt_y</p:attrName>
                                        </p:attrNameLst>
                                      </p:cBhvr>
                                      <p:rCtr x="16059" y="-16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animBg="1"/>
      <p:bldP spid="19" grpId="1" animBg="1"/>
      <p:bldP spid="20" grpId="0"/>
      <p:bldP spid="22" grpId="0"/>
      <p:bldP spid="23" grpId="0" animBg="1"/>
      <p:bldP spid="23" grpId="1" animBg="1"/>
      <p:bldP spid="50" grpId="0" animBg="1"/>
      <p:bldP spid="50" grpId="1" animBg="1"/>
      <p:bldP spid="52" grpId="0" animBg="1"/>
      <p:bldP spid="52"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5" grpId="0"/>
      <p:bldP spid="65" grpId="1"/>
      <p:bldP spid="66" grpId="0" animBg="1"/>
      <p:bldP spid="68" grpId="0" animBg="1"/>
      <p:bldP spid="69" grpId="0" animBg="1"/>
      <p:bldP spid="70" grpId="0"/>
      <p:bldP spid="7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939950" y="4206002"/>
            <a:ext cx="7357761" cy="919720"/>
          </a:xfrm>
          <a:prstGeom prst="rect">
            <a:avLst/>
          </a:prstGeom>
        </p:spPr>
      </p:pic>
      <mc:AlternateContent xmlns:mc="http://schemas.openxmlformats.org/markup-compatibility/2006">
        <mc:Choice xmlns:a14="http://schemas.microsoft.com/office/drawing/2010/main" Requires="a14">
          <p:sp>
            <p:nvSpPr>
              <p:cNvPr id="3" name="标题 2"/>
              <p:cNvSpPr>
                <a:spLocks noGrp="1"/>
              </p:cNvSpPr>
              <p:nvPr>
                <p:ph type="title"/>
              </p:nvPr>
            </p:nvSpPr>
            <p:spPr>
              <a:xfrm>
                <a:off x="250825" y="152946"/>
                <a:ext cx="7194550" cy="787400"/>
              </a:xfrm>
            </p:spPr>
            <p:txBody>
              <a:bodyPr/>
              <a:lstStyle/>
              <a:p>
                <a:r>
                  <a:rPr lang="en-US" altLang="zh-CN" b="0" dirty="0">
                    <a:latin typeface="Palatino Linotype" panose="02040502050505030304" pitchFamily="18" charset="0"/>
                  </a:rPr>
                  <a:t>Acceleration</a:t>
                </a:r>
                <a:r>
                  <a:rPr lang="en-US" altLang="zh-CN" dirty="0">
                    <a:latin typeface="Palatino Linotype" panose="02040502050505030304" pitchFamily="18" charset="0"/>
                  </a:rPr>
                  <a:t>: </a:t>
                </a:r>
                <a14:m>
                  <m:oMath xmlns:m="http://schemas.openxmlformats.org/officeDocument/2006/math">
                    <m:r>
                      <a:rPr lang="en-US" altLang="zh-CN" b="0" i="1" smtClean="0">
                        <a:latin typeface="Cambria Math" panose="02040503050406030204" pitchFamily="18" charset="0"/>
                      </a:rPr>
                      <m:t>𝑅𝐴𝑁</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sub>
                    </m:sSub>
                  </m:oMath>
                </a14:m>
                <a:endParaRPr lang="zh-CN" altLang="en-US" dirty="0">
                  <a:latin typeface="Palatino Linotype" panose="02040502050505030304" pitchFamily="18" charset="0"/>
                </a:endParaRPr>
              </a:p>
            </p:txBody>
          </p:sp>
        </mc:Choice>
        <mc:Fallback>
          <p:sp>
            <p:nvSpPr>
              <p:cNvPr id="3" name="标题 2"/>
              <p:cNvSpPr>
                <a:spLocks noGrp="1" noRot="1" noChangeAspect="1" noMove="1" noResize="1" noEditPoints="1" noAdjustHandles="1" noChangeArrowheads="1" noChangeShapeType="1" noTextEdit="1"/>
              </p:cNvSpPr>
              <p:nvPr>
                <p:ph type="title"/>
              </p:nvPr>
            </p:nvSpPr>
            <p:spPr>
              <a:xfrm>
                <a:off x="250825" y="152946"/>
                <a:ext cx="7194550" cy="787400"/>
              </a:xfrm>
              <a:blipFill>
                <a:blip r:embed="rId4"/>
                <a:stretch>
                  <a:fillRect l="-2627" t="-6977" b="-21705"/>
                </a:stretch>
              </a:blipFill>
            </p:spPr>
            <p:txBody>
              <a:bodyPr/>
              <a:lstStyle/>
              <a:p>
                <a:r>
                  <a:rPr lang="zh-CN" altLang="en-US">
                    <a:noFill/>
                  </a:rPr>
                  <a:t> </a:t>
                </a:r>
              </a:p>
            </p:txBody>
          </p:sp>
        </mc:Fallback>
      </mc:AlternateContent>
      <p:sp>
        <p:nvSpPr>
          <p:cNvPr id="4" name="内容占位符 2"/>
          <p:cNvSpPr txBox="1">
            <a:spLocks/>
          </p:cNvSpPr>
          <p:nvPr/>
        </p:nvSpPr>
        <p:spPr bwMode="auto">
          <a:xfrm>
            <a:off x="250825" y="1295401"/>
            <a:ext cx="8736013" cy="2853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kumimoji="1" sz="2800">
                <a:solidFill>
                  <a:schemeClr val="tx1"/>
                </a:solidFill>
                <a:latin typeface="+mn-lt"/>
                <a:ea typeface="+mn-ea"/>
                <a:cs typeface="宋体" charset="0"/>
              </a:defRPr>
            </a:lvl1pPr>
            <a:lvl2pPr marL="742950" indent="-285750" algn="l" rtl="0" eaLnBrk="1" fontAlgn="base" hangingPunct="1">
              <a:spcBef>
                <a:spcPct val="20000"/>
              </a:spcBef>
              <a:spcAft>
                <a:spcPct val="0"/>
              </a:spcAft>
              <a:buChar char="–"/>
              <a:defRPr kumimoji="1" sz="2400">
                <a:solidFill>
                  <a:schemeClr val="tx1"/>
                </a:solidFill>
                <a:latin typeface="+mn-lt"/>
                <a:ea typeface="+mn-ea"/>
              </a:defRPr>
            </a:lvl2pPr>
            <a:lvl3pPr marL="1143000" indent="-228600" algn="l" rtl="0" eaLnBrk="1" fontAlgn="base" hangingPunct="1">
              <a:spcBef>
                <a:spcPct val="20000"/>
              </a:spcBef>
              <a:spcAft>
                <a:spcPct val="0"/>
              </a:spcAft>
              <a:buChar char="•"/>
              <a:defRPr kumimoji="1" sz="20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a:lstStyle>
          <a:p>
            <a:r>
              <a:rPr kumimoji="0" lang="en-US" altLang="zh-CN" kern="0" dirty="0">
                <a:latin typeface="Palatino Linotype" panose="02040502050505030304" pitchFamily="18" charset="0"/>
              </a:rPr>
              <a:t>For binary problem (C=2) in ideal case RANK(APM) should equal to one</a:t>
            </a:r>
          </a:p>
          <a:p>
            <a:r>
              <a:rPr kumimoji="0" lang="en-US" altLang="zh-CN" kern="0" dirty="0">
                <a:latin typeface="Palatino Linotype" panose="02040502050505030304" pitchFamily="18" charset="0"/>
              </a:rPr>
              <a:t>We can enforce rank consistency in a one-vs.-rest manner</a:t>
            </a:r>
          </a:p>
          <a:p>
            <a:r>
              <a:rPr kumimoji="0" lang="en-US" altLang="zh-CN" kern="0" dirty="0">
                <a:latin typeface="Palatino Linotype" panose="02040502050505030304" pitchFamily="18" charset="0"/>
              </a:rPr>
              <a:t>Use </a:t>
            </a:r>
            <a:r>
              <a:rPr kumimoji="0" lang="en-US" altLang="zh-CN" kern="0" dirty="0">
                <a:solidFill>
                  <a:srgbClr val="0000FF"/>
                </a:solidFill>
                <a:latin typeface="Palatino Linotype" panose="02040502050505030304" pitchFamily="18" charset="0"/>
              </a:rPr>
              <a:t>rank-one approximation </a:t>
            </a:r>
            <a:r>
              <a:rPr kumimoji="0" lang="en-US" altLang="zh-CN" kern="0" dirty="0">
                <a:latin typeface="Palatino Linotype" panose="02040502050505030304" pitchFamily="18" charset="0"/>
              </a:rPr>
              <a:t>which will be fast </a:t>
            </a:r>
            <a:r>
              <a:rPr kumimoji="0" lang="en-US" altLang="zh-CN" kern="0" dirty="0">
                <a:solidFill>
                  <a:schemeClr val="accent6">
                    <a:lumMod val="75000"/>
                  </a:schemeClr>
                </a:solidFill>
                <a:latin typeface="Palatino Linotype" panose="02040502050505030304" pitchFamily="18" charset="0"/>
              </a:rPr>
              <a:t>[P. Berkhin; IM’05]</a:t>
            </a:r>
          </a:p>
          <a:p>
            <a:endParaRPr kumimoji="0" lang="en-US" altLang="zh-CN" kern="0" dirty="0">
              <a:solidFill>
                <a:schemeClr val="accent6">
                  <a:lumMod val="75000"/>
                </a:schemeClr>
              </a:solidFill>
              <a:latin typeface="Palatino Linotype" panose="02040502050505030304" pitchFamily="18" charset="0"/>
            </a:endParaRPr>
          </a:p>
        </p:txBody>
      </p:sp>
      <p:sp>
        <p:nvSpPr>
          <p:cNvPr id="6" name="矩形 5"/>
          <p:cNvSpPr/>
          <p:nvPr/>
        </p:nvSpPr>
        <p:spPr bwMode="auto">
          <a:xfrm>
            <a:off x="5652120" y="4437112"/>
            <a:ext cx="2304256" cy="421575"/>
          </a:xfrm>
          <a:prstGeom prst="rect">
            <a:avLst/>
          </a:prstGeom>
          <a:solidFill>
            <a:srgbClr val="339933">
              <a:alpha val="47843"/>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Palatino Linotype" panose="02040502050505030304" pitchFamily="18" charset="0"/>
            </a:endParaRPr>
          </a:p>
        </p:txBody>
      </p:sp>
      <p:sp>
        <p:nvSpPr>
          <p:cNvPr id="7" name="矩形 6"/>
          <p:cNvSpPr/>
          <p:nvPr/>
        </p:nvSpPr>
        <p:spPr>
          <a:xfrm>
            <a:off x="5532483" y="3621383"/>
            <a:ext cx="3309367" cy="830997"/>
          </a:xfrm>
          <a:prstGeom prst="rect">
            <a:avLst/>
          </a:prstGeom>
        </p:spPr>
        <p:txBody>
          <a:bodyPr wrap="square">
            <a:spAutoFit/>
          </a:bodyPr>
          <a:lstStyle/>
          <a:p>
            <a:r>
              <a:rPr lang="en-US" altLang="zh-CN" kern="0" dirty="0">
                <a:solidFill>
                  <a:srgbClr val="008000"/>
                </a:solidFill>
                <a:latin typeface="Palatino Linotype" panose="02040502050505030304" pitchFamily="18" charset="0"/>
              </a:rPr>
              <a:t>Rank 1 approximation with learned bias</a:t>
            </a:r>
            <a:endParaRPr lang="zh-CN" altLang="en-US" dirty="0">
              <a:solidFill>
                <a:srgbClr val="008000"/>
              </a:solidFill>
              <a:latin typeface="Palatino Linotype" panose="02040502050505030304" pitchFamily="18" charset="0"/>
            </a:endParaRPr>
          </a:p>
        </p:txBody>
      </p:sp>
      <p:pic>
        <p:nvPicPr>
          <p:cNvPr id="9" name="图片 8"/>
          <p:cNvPicPr>
            <a:picLocks noChangeAspect="1"/>
          </p:cNvPicPr>
          <p:nvPr/>
        </p:nvPicPr>
        <p:blipFill>
          <a:blip r:embed="rId5"/>
          <a:stretch>
            <a:fillRect/>
          </a:stretch>
        </p:blipFill>
        <p:spPr>
          <a:xfrm>
            <a:off x="4557836" y="5597541"/>
            <a:ext cx="4262636" cy="423747"/>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9950" y="973609"/>
            <a:ext cx="1683721" cy="1683721"/>
          </a:xfrm>
          <a:prstGeom prst="rect">
            <a:avLst/>
          </a:prstGeom>
        </p:spPr>
      </p:pic>
      <p:sp>
        <p:nvSpPr>
          <p:cNvPr id="13" name="矩形 12"/>
          <p:cNvSpPr/>
          <p:nvPr/>
        </p:nvSpPr>
        <p:spPr>
          <a:xfrm>
            <a:off x="493009" y="2592769"/>
            <a:ext cx="8187441" cy="1815882"/>
          </a:xfrm>
          <a:prstGeom prst="rect">
            <a:avLst/>
          </a:prstGeom>
          <a:solidFill>
            <a:schemeClr val="bg1"/>
          </a:solidFill>
          <a:ln w="28575">
            <a:solidFill>
              <a:srgbClr val="FF0000"/>
            </a:solidFill>
          </a:ln>
        </p:spPr>
        <p:txBody>
          <a:bodyPr wrap="square">
            <a:spAutoFit/>
          </a:bodyPr>
          <a:lstStyle/>
          <a:p>
            <a:pPr marL="342900" indent="-342900">
              <a:buFont typeface="Arial" panose="020B0604020202020204" pitchFamily="34" charset="0"/>
              <a:buChar char="•"/>
            </a:pPr>
            <a:r>
              <a:rPr lang="en-US" altLang="zh-CN" sz="2800" kern="0" dirty="0">
                <a:solidFill>
                  <a:srgbClr val="FF0000"/>
                </a:solidFill>
                <a:latin typeface="Palatino Linotype" panose="02040502050505030304" pitchFamily="18" charset="0"/>
              </a:rPr>
              <a:t>How to further accelerate the RANC approach?</a:t>
            </a:r>
          </a:p>
          <a:p>
            <a:pPr marL="342900" indent="-342900">
              <a:buFont typeface="Arial" panose="020B0604020202020204" pitchFamily="34" charset="0"/>
              <a:buChar char="•"/>
            </a:pPr>
            <a:endParaRPr lang="en-US" altLang="zh-CN" sz="2800" kern="0" dirty="0">
              <a:solidFill>
                <a:schemeClr val="accent6">
                  <a:lumMod val="75000"/>
                </a:schemeClr>
              </a:solidFill>
              <a:latin typeface="Palatino Linotype" panose="02040502050505030304" pitchFamily="18" charset="0"/>
            </a:endParaRPr>
          </a:p>
          <a:p>
            <a:pPr marL="342900" indent="-342900">
              <a:buFont typeface="Arial" panose="020B0604020202020204" pitchFamily="34" charset="0"/>
              <a:buChar char="•"/>
            </a:pPr>
            <a:r>
              <a:rPr lang="en-US" altLang="zh-CN" sz="2800" kern="0" dirty="0">
                <a:solidFill>
                  <a:srgbClr val="0000FF"/>
                </a:solidFill>
                <a:latin typeface="Palatino Linotype" panose="02040502050505030304" pitchFamily="18" charset="0"/>
              </a:rPr>
              <a:t>We first consider binary case together with one-vs.-rest strategy.</a:t>
            </a:r>
          </a:p>
        </p:txBody>
      </p:sp>
      <p:pic>
        <p:nvPicPr>
          <p:cNvPr id="12" name="图片 11"/>
          <p:cNvPicPr>
            <a:picLocks noChangeAspect="1"/>
          </p:cNvPicPr>
          <p:nvPr/>
        </p:nvPicPr>
        <p:blipFill>
          <a:blip r:embed="rId7"/>
          <a:stretch>
            <a:fillRect/>
          </a:stretch>
        </p:blipFill>
        <p:spPr>
          <a:xfrm>
            <a:off x="827584" y="5282943"/>
            <a:ext cx="3375909" cy="838066"/>
          </a:xfrm>
          <a:prstGeom prst="rect">
            <a:avLst/>
          </a:prstGeom>
        </p:spPr>
      </p:pic>
      <p:sp>
        <p:nvSpPr>
          <p:cNvPr id="15" name="矩形 14">
            <a:extLst>
              <a:ext uri="{FF2B5EF4-FFF2-40B4-BE49-F238E27FC236}">
                <a16:creationId xmlns:a16="http://schemas.microsoft.com/office/drawing/2014/main" id="{E3F6E1AA-0A8D-45C6-B455-FF4A038F24E8}"/>
              </a:ext>
            </a:extLst>
          </p:cNvPr>
          <p:cNvSpPr/>
          <p:nvPr/>
        </p:nvSpPr>
        <p:spPr>
          <a:xfrm>
            <a:off x="-497396" y="-51557"/>
            <a:ext cx="5297016" cy="338554"/>
          </a:xfrm>
          <a:prstGeom prst="rect">
            <a:avLst/>
          </a:prstGeom>
        </p:spPr>
        <p:txBody>
          <a:bodyPr wrap="square">
            <a:spAutoFit/>
          </a:bodyPr>
          <a:lstStyle/>
          <a:p>
            <a:pPr lvl="1"/>
            <a:r>
              <a:rPr lang="en-US" altLang="zh-CN" sz="1600"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Privacy-preserving multi-modal learning</a:t>
            </a:r>
          </a:p>
        </p:txBody>
      </p:sp>
    </p:spTree>
    <p:extLst>
      <p:ext uri="{BB962C8B-B14F-4D97-AF65-F5344CB8AC3E}">
        <p14:creationId xmlns:p14="http://schemas.microsoft.com/office/powerpoint/2010/main" val="295879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fade">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par>
                          <p:cTn id="13" fill="hold">
                            <p:stCondLst>
                              <p:cond delay="500"/>
                            </p:stCondLst>
                            <p:childTnLst>
                              <p:par>
                                <p:cTn id="14" presetID="10" presetClass="exit" presetSubtype="0" fill="hold" grpId="0" nodeType="afterEffect">
                                  <p:stCondLst>
                                    <p:cond delay="0"/>
                                  </p:stCondLst>
                                  <p:childTnLst>
                                    <p:animEffect transition="out" filter="fade">
                                      <p:cBhvr>
                                        <p:cTn id="15" dur="500"/>
                                        <p:tgtEl>
                                          <p:spTgt spid="13">
                                            <p:txEl>
                                              <p:pRg st="0" end="0"/>
                                            </p:txEl>
                                          </p:spTgt>
                                        </p:tgtEl>
                                      </p:cBhvr>
                                    </p:animEffect>
                                    <p:set>
                                      <p:cBhvr>
                                        <p:cTn id="16" dur="1" fill="hold">
                                          <p:stCondLst>
                                            <p:cond delay="499"/>
                                          </p:stCondLst>
                                        </p:cTn>
                                        <p:tgtEl>
                                          <p:spTgt spid="13">
                                            <p:txEl>
                                              <p:pRg st="0" end="0"/>
                                            </p:txEl>
                                          </p:spTgt>
                                        </p:tgtEl>
                                        <p:attrNameLst>
                                          <p:attrName>style.visibility</p:attrName>
                                        </p:attrNameLst>
                                      </p:cBhvr>
                                      <p:to>
                                        <p:strVal val="hidden"/>
                                      </p:to>
                                    </p:set>
                                  </p:childTnLst>
                                </p:cTn>
                              </p:par>
                            </p:childTnLst>
                          </p:cTn>
                        </p:par>
                        <p:par>
                          <p:cTn id="17" fill="hold">
                            <p:stCondLst>
                              <p:cond delay="1000"/>
                            </p:stCondLst>
                            <p:childTnLst>
                              <p:par>
                                <p:cTn id="18" presetID="10" presetClass="exit" presetSubtype="0" fill="hold" grpId="0" nodeType="afterEffect">
                                  <p:stCondLst>
                                    <p:cond delay="0"/>
                                  </p:stCondLst>
                                  <p:childTnLst>
                                    <p:animEffect transition="out" filter="fade">
                                      <p:cBhvr>
                                        <p:cTn id="19" dur="500"/>
                                        <p:tgtEl>
                                          <p:spTgt spid="13">
                                            <p:txEl>
                                              <p:pRg st="2" end="2"/>
                                            </p:txEl>
                                          </p:spTgt>
                                        </p:tgtEl>
                                      </p:cBhvr>
                                    </p:animEffect>
                                    <p:set>
                                      <p:cBhvr>
                                        <p:cTn id="20" dur="1" fill="hold">
                                          <p:stCondLst>
                                            <p:cond delay="499"/>
                                          </p:stCondLst>
                                        </p:cTn>
                                        <p:tgtEl>
                                          <p:spTgt spid="13">
                                            <p:txEl>
                                              <p:pRg st="2" end="2"/>
                                            </p:txEl>
                                          </p:spTgt>
                                        </p:tgtEl>
                                        <p:attrNameLst>
                                          <p:attrName>style.visibility</p:attrName>
                                        </p:attrNameLst>
                                      </p:cBhvr>
                                      <p:to>
                                        <p:strVal val="hidden"/>
                                      </p:to>
                                    </p:set>
                                  </p:childTnLst>
                                </p:cTn>
                              </p:par>
                            </p:childTnLst>
                          </p:cTn>
                        </p:par>
                        <p:par>
                          <p:cTn id="21" fill="hold">
                            <p:stCondLst>
                              <p:cond delay="1500"/>
                            </p:stCondLst>
                            <p:childTnLst>
                              <p:par>
                                <p:cTn id="22" presetID="10" presetClass="exit" presetSubtype="0" fill="hold" grpId="0" nodeType="afterEffect">
                                  <p:stCondLst>
                                    <p:cond delay="0"/>
                                  </p:stCondLst>
                                  <p:childTnLst>
                                    <p:animEffect transition="out" filter="fade">
                                      <p:cBhvr>
                                        <p:cTn id="23" dur="500"/>
                                        <p:tgtEl>
                                          <p:spTgt spid="13">
                                            <p:bg/>
                                          </p:spTgt>
                                        </p:tgtEl>
                                      </p:cBhvr>
                                    </p:animEffect>
                                    <p:set>
                                      <p:cBhvr>
                                        <p:cTn id="24" dur="1" fill="hold">
                                          <p:stCondLst>
                                            <p:cond delay="499"/>
                                          </p:stCondLst>
                                        </p:cTn>
                                        <p:tgtEl>
                                          <p:spTgt spid="13">
                                            <p:bg/>
                                          </p:spTgt>
                                        </p:tgtEl>
                                        <p:attrNameLst>
                                          <p:attrName>style.visibility</p:attrName>
                                        </p:attrNameLst>
                                      </p:cBhvr>
                                      <p:to>
                                        <p:strVal val="hidden"/>
                                      </p:to>
                                    </p:se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par>
                          <p:cTn id="43" fill="hold">
                            <p:stCondLst>
                              <p:cond delay="500"/>
                            </p:stCondLst>
                            <p:childTnLst>
                              <p:par>
                                <p:cTn id="44" presetID="16" presetClass="entr" presetSubtype="21"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arn(inVertical)">
                                      <p:cBhvr>
                                        <p:cTn id="46" dur="500"/>
                                        <p:tgtEl>
                                          <p:spTgt spid="12"/>
                                        </p:tgtEl>
                                      </p:cBhvr>
                                    </p:animEffect>
                                  </p:childTnLst>
                                </p:cTn>
                              </p:par>
                              <p:par>
                                <p:cTn id="47" presetID="16" presetClass="entr" presetSubtype="21"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barn(inVertical)">
                                      <p:cBhvr>
                                        <p:cTn id="4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p:bldP spid="13" grpId="0" build="allAtOnce"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7504" y="260350"/>
            <a:ext cx="7272808" cy="730250"/>
          </a:xfrm>
        </p:spPr>
        <p:txBody>
          <a:bodyPr>
            <a:noAutofit/>
          </a:bodyPr>
          <a:lstStyle/>
          <a:p>
            <a:r>
              <a:rPr lang="en-US" altLang="zh-CN" dirty="0">
                <a:latin typeface="Palatino Linotype" panose="02040502050505030304" pitchFamily="18" charset="0"/>
              </a:rPr>
              <a:t>Comparing with Fusion Methods</a:t>
            </a:r>
            <a:endParaRPr lang="zh-CN" altLang="en-US" dirty="0">
              <a:latin typeface="Palatino Linotype" panose="02040502050505030304" pitchFamily="18" charset="0"/>
            </a:endParaRPr>
          </a:p>
        </p:txBody>
      </p:sp>
      <p:pic>
        <p:nvPicPr>
          <p:cNvPr id="4" name="图片 3"/>
          <p:cNvPicPr>
            <a:picLocks noChangeAspect="1"/>
          </p:cNvPicPr>
          <p:nvPr/>
        </p:nvPicPr>
        <p:blipFill rotWithShape="1">
          <a:blip r:embed="rId3"/>
          <a:srcRect l="778" r="1256"/>
          <a:stretch/>
        </p:blipFill>
        <p:spPr>
          <a:xfrm>
            <a:off x="35496" y="1340768"/>
            <a:ext cx="9073008" cy="3819638"/>
          </a:xfrm>
          <a:prstGeom prst="rect">
            <a:avLst/>
          </a:prstGeom>
        </p:spPr>
      </p:pic>
      <p:sp>
        <p:nvSpPr>
          <p:cNvPr id="5" name="矩形 4"/>
          <p:cNvSpPr/>
          <p:nvPr/>
        </p:nvSpPr>
        <p:spPr bwMode="auto">
          <a:xfrm>
            <a:off x="899592" y="1988840"/>
            <a:ext cx="2160240" cy="2448272"/>
          </a:xfrm>
          <a:prstGeom prst="rect">
            <a:avLst/>
          </a:prstGeom>
          <a:solidFill>
            <a:srgbClr val="339933">
              <a:alpha val="47843"/>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6" name="矩形 5"/>
          <p:cNvSpPr/>
          <p:nvPr/>
        </p:nvSpPr>
        <p:spPr bwMode="auto">
          <a:xfrm>
            <a:off x="3275856" y="4581128"/>
            <a:ext cx="5760640" cy="432048"/>
          </a:xfrm>
          <a:prstGeom prst="rect">
            <a:avLst/>
          </a:prstGeom>
          <a:solidFill>
            <a:srgbClr val="FF9900">
              <a:alpha val="47843"/>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7" name="内容占位符 2"/>
              <p:cNvSpPr txBox="1">
                <a:spLocks/>
              </p:cNvSpPr>
              <p:nvPr/>
            </p:nvSpPr>
            <p:spPr bwMode="auto">
              <a:xfrm>
                <a:off x="395536" y="5213371"/>
                <a:ext cx="8496944" cy="1087650"/>
              </a:xfrm>
              <a:prstGeom prst="rect">
                <a:avLst/>
              </a:prstGeom>
              <a:solidFill>
                <a:schemeClr val="bg1"/>
              </a:solidFill>
              <a:ln w="28575">
                <a:solidFill>
                  <a:srgbClr val="0000FF"/>
                </a:solidFill>
                <a:miter lim="800000"/>
                <a:headEnd/>
                <a:tailEnd/>
              </a:ln>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Char char="•"/>
                  <a:defRPr kumimoji="1" sz="2800">
                    <a:solidFill>
                      <a:schemeClr val="tx1"/>
                    </a:solidFill>
                    <a:latin typeface="+mn-lt"/>
                    <a:ea typeface="+mn-ea"/>
                    <a:cs typeface="宋体" charset="0"/>
                  </a:defRPr>
                </a:lvl1pPr>
                <a:lvl2pPr marL="742950" indent="-285750" algn="l" rtl="0" eaLnBrk="1" fontAlgn="base" hangingPunct="1">
                  <a:spcBef>
                    <a:spcPct val="20000"/>
                  </a:spcBef>
                  <a:spcAft>
                    <a:spcPct val="0"/>
                  </a:spcAft>
                  <a:buChar char="–"/>
                  <a:defRPr kumimoji="1" sz="2400">
                    <a:solidFill>
                      <a:schemeClr val="tx1"/>
                    </a:solidFill>
                    <a:latin typeface="+mn-lt"/>
                    <a:ea typeface="+mn-ea"/>
                  </a:defRPr>
                </a:lvl2pPr>
                <a:lvl3pPr marL="1143000" indent="-228600" algn="l" rtl="0" eaLnBrk="1" fontAlgn="base" hangingPunct="1">
                  <a:spcBef>
                    <a:spcPct val="20000"/>
                  </a:spcBef>
                  <a:spcAft>
                    <a:spcPct val="0"/>
                  </a:spcAft>
                  <a:buChar char="•"/>
                  <a:defRPr kumimoji="1" sz="20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a:lstStyle>
              <a:p>
                <a:r>
                  <a:rPr kumimoji="0" lang="en-US" altLang="zh-CN" sz="2000" kern="0" dirty="0">
                    <a:latin typeface="Palatino Linotype" panose="02040502050505030304" pitchFamily="18" charset="0"/>
                    <a:ea typeface="Verdana" panose="020B0604030504040204" pitchFamily="34" charset="0"/>
                    <a:cs typeface="Verdana" panose="020B0604030504040204" pitchFamily="34" charset="0"/>
                  </a:rPr>
                  <a:t>Comparison on all datasets</a:t>
                </a:r>
              </a:p>
              <a:p>
                <a:r>
                  <a:rPr kumimoji="0" lang="en-US" altLang="zh-CN" sz="2000" kern="0" dirty="0">
                    <a:latin typeface="Palatino Linotype" panose="02040502050505030304" pitchFamily="18" charset="0"/>
                    <a:ea typeface="Verdana" panose="020B0604030504040204" pitchFamily="34" charset="0"/>
                    <a:cs typeface="Verdana" panose="020B0604030504040204" pitchFamily="34" charset="0"/>
                  </a:rPr>
                  <a:t>We can get best results on most datasets</a:t>
                </a:r>
              </a:p>
              <a:p>
                <a14:m>
                  <m:oMath xmlns:m="http://schemas.openxmlformats.org/officeDocument/2006/math">
                    <m:r>
                      <a:rPr kumimoji="0" lang="en-US" altLang="zh-CN" sz="2000" b="0" i="1" kern="0" smtClean="0">
                        <a:latin typeface="Cambria Math" panose="02040503050406030204" pitchFamily="18" charset="0"/>
                      </a:rPr>
                      <m:t>𝑡</m:t>
                    </m:r>
                  </m:oMath>
                </a14:m>
                <a:r>
                  <a:rPr kumimoji="0" lang="en-US" altLang="zh-CN" sz="2000" kern="0" dirty="0">
                    <a:latin typeface="Palatino Linotype" panose="02040502050505030304" pitchFamily="18" charset="0"/>
                    <a:ea typeface="Verdana" panose="020B0604030504040204" pitchFamily="34" charset="0"/>
                    <a:cs typeface="Verdana" panose="020B0604030504040204" pitchFamily="34" charset="0"/>
                  </a:rPr>
                  <a:t>-test results: almost Win on all datasets</a:t>
                </a:r>
              </a:p>
            </p:txBody>
          </p:sp>
        </mc:Choice>
        <mc:Fallback xmlns="">
          <p:sp>
            <p:nvSpPr>
              <p:cNvPr id="7" name="内容占位符 2"/>
              <p:cNvSpPr txBox="1">
                <a:spLocks noRot="1" noChangeAspect="1" noMove="1" noResize="1" noEditPoints="1" noAdjustHandles="1" noChangeArrowheads="1" noChangeShapeType="1" noTextEdit="1"/>
              </p:cNvSpPr>
              <p:nvPr/>
            </p:nvSpPr>
            <p:spPr bwMode="auto">
              <a:xfrm>
                <a:off x="395536" y="5213371"/>
                <a:ext cx="8496944" cy="1087650"/>
              </a:xfrm>
              <a:prstGeom prst="rect">
                <a:avLst/>
              </a:prstGeom>
              <a:blipFill>
                <a:blip r:embed="rId4"/>
                <a:stretch>
                  <a:fillRect l="-858" t="-8152" b="-3261"/>
                </a:stretch>
              </a:blipFill>
              <a:ln w="28575">
                <a:solidFill>
                  <a:srgbClr val="0000FF"/>
                </a:solidFill>
                <a:miter lim="800000"/>
                <a:headEnd/>
                <a:tailEnd/>
              </a:ln>
              <a:extLst/>
            </p:spPr>
            <p:txBody>
              <a:bodyPr/>
              <a:lstStyle/>
              <a:p>
                <a:r>
                  <a:rPr lang="zh-CN" altLang="en-US">
                    <a:noFill/>
                  </a:rPr>
                  <a:t> </a:t>
                </a:r>
              </a:p>
            </p:txBody>
          </p:sp>
        </mc:Fallback>
      </mc:AlternateContent>
      <p:cxnSp>
        <p:nvCxnSpPr>
          <p:cNvPr id="8" name="直接箭头连接符 7"/>
          <p:cNvCxnSpPr/>
          <p:nvPr/>
        </p:nvCxnSpPr>
        <p:spPr bwMode="auto">
          <a:xfrm flipH="1" flipV="1">
            <a:off x="1979712" y="4581128"/>
            <a:ext cx="216024" cy="1080120"/>
          </a:xfrm>
          <a:prstGeom prst="straightConnector1">
            <a:avLst/>
          </a:prstGeom>
          <a:solidFill>
            <a:schemeClr val="accent1"/>
          </a:solidFill>
          <a:ln w="28575" cap="flat" cmpd="sng" algn="ctr">
            <a:solidFill>
              <a:srgbClr val="008000"/>
            </a:solidFill>
            <a:prstDash val="solid"/>
            <a:round/>
            <a:headEnd type="none" w="med" len="med"/>
            <a:tailEnd type="arrow" w="med" len="med"/>
          </a:ln>
          <a:effectLst/>
        </p:spPr>
      </p:cxnSp>
      <p:cxnSp>
        <p:nvCxnSpPr>
          <p:cNvPr id="11" name="直接箭头连接符 10"/>
          <p:cNvCxnSpPr/>
          <p:nvPr/>
        </p:nvCxnSpPr>
        <p:spPr bwMode="auto">
          <a:xfrm flipV="1">
            <a:off x="3923928" y="5160406"/>
            <a:ext cx="1296144" cy="788874"/>
          </a:xfrm>
          <a:prstGeom prst="straightConnector1">
            <a:avLst/>
          </a:prstGeom>
          <a:solidFill>
            <a:schemeClr val="accent1"/>
          </a:solidFill>
          <a:ln w="28575" cap="flat" cmpd="sng" algn="ctr">
            <a:solidFill>
              <a:srgbClr val="FF9900"/>
            </a:solidFill>
            <a:prstDash val="solid"/>
            <a:round/>
            <a:headEnd type="none" w="med" len="med"/>
            <a:tailEnd type="arrow" w="med" len="med"/>
          </a:ln>
          <a:effectLst/>
        </p:spPr>
      </p:cxnSp>
      <p:sp>
        <p:nvSpPr>
          <p:cNvPr id="10" name="矩形 9"/>
          <p:cNvSpPr/>
          <p:nvPr/>
        </p:nvSpPr>
        <p:spPr>
          <a:xfrm>
            <a:off x="-497396" y="-51557"/>
            <a:ext cx="5297016" cy="338554"/>
          </a:xfrm>
          <a:prstGeom prst="rect">
            <a:avLst/>
          </a:prstGeom>
        </p:spPr>
        <p:txBody>
          <a:bodyPr wrap="square">
            <a:spAutoFit/>
          </a:bodyPr>
          <a:lstStyle/>
          <a:p>
            <a:pPr lvl="1"/>
            <a:r>
              <a:rPr lang="en-US" altLang="zh-CN" sz="1600"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Privacy-preserving multi-modal learning</a:t>
            </a:r>
          </a:p>
        </p:txBody>
      </p:sp>
      <p:sp>
        <p:nvSpPr>
          <p:cNvPr id="12" name="内容占位符 2"/>
          <p:cNvSpPr txBox="1">
            <a:spLocks/>
          </p:cNvSpPr>
          <p:nvPr/>
        </p:nvSpPr>
        <p:spPr bwMode="auto">
          <a:xfrm>
            <a:off x="4203631" y="2384884"/>
            <a:ext cx="1940553" cy="1224137"/>
          </a:xfrm>
          <a:prstGeom prst="rect">
            <a:avLst/>
          </a:prstGeom>
          <a:solidFill>
            <a:schemeClr val="bg1"/>
          </a:solidFill>
          <a:ln w="28575">
            <a:solidFill>
              <a:srgbClr val="FF0000"/>
            </a:solid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kumimoji="1" sz="2800">
                <a:solidFill>
                  <a:schemeClr val="tx1"/>
                </a:solidFill>
                <a:latin typeface="+mn-lt"/>
                <a:ea typeface="+mn-ea"/>
                <a:cs typeface="宋体" charset="0"/>
              </a:defRPr>
            </a:lvl1pPr>
            <a:lvl2pPr marL="742950" indent="-285750" algn="l" rtl="0" eaLnBrk="1" fontAlgn="base" hangingPunct="1">
              <a:spcBef>
                <a:spcPct val="20000"/>
              </a:spcBef>
              <a:spcAft>
                <a:spcPct val="0"/>
              </a:spcAft>
              <a:buChar char="–"/>
              <a:defRPr kumimoji="1" sz="2400">
                <a:solidFill>
                  <a:schemeClr val="tx1"/>
                </a:solidFill>
                <a:latin typeface="+mn-lt"/>
                <a:ea typeface="+mn-ea"/>
              </a:defRPr>
            </a:lvl2pPr>
            <a:lvl3pPr marL="1143000" indent="-228600" algn="l" rtl="0" eaLnBrk="1" fontAlgn="base" hangingPunct="1">
              <a:spcBef>
                <a:spcPct val="20000"/>
              </a:spcBef>
              <a:spcAft>
                <a:spcPct val="0"/>
              </a:spcAft>
              <a:buChar char="•"/>
              <a:defRPr kumimoji="1" sz="20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a:lstStyle>
          <a:p>
            <a:pPr marL="0" indent="0">
              <a:buNone/>
            </a:pPr>
            <a:r>
              <a:rPr kumimoji="0" lang="en-US" altLang="zh-CN" sz="2000" i="1" kern="0" dirty="0">
                <a:latin typeface="Palatino Linotype" panose="02040502050505030304" pitchFamily="18" charset="0"/>
                <a:ea typeface="Verdana" panose="020B0604030504040204" pitchFamily="34" charset="0"/>
                <a:cs typeface="Verdana" panose="020B0604030504040204" pitchFamily="34" charset="0"/>
              </a:rPr>
              <a:t>Pre-fusion: Access feature from all views to construct kernels</a:t>
            </a:r>
          </a:p>
        </p:txBody>
      </p:sp>
      <p:sp>
        <p:nvSpPr>
          <p:cNvPr id="13" name="内容占位符 2"/>
          <p:cNvSpPr txBox="1">
            <a:spLocks/>
          </p:cNvSpPr>
          <p:nvPr/>
        </p:nvSpPr>
        <p:spPr bwMode="auto">
          <a:xfrm>
            <a:off x="6933226" y="2384884"/>
            <a:ext cx="2103270" cy="1224136"/>
          </a:xfrm>
          <a:prstGeom prst="rect">
            <a:avLst/>
          </a:prstGeom>
          <a:solidFill>
            <a:schemeClr val="bg1"/>
          </a:solidFill>
          <a:ln w="28575">
            <a:solidFill>
              <a:srgbClr val="FF0000"/>
            </a:solid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kumimoji="1" sz="2800">
                <a:solidFill>
                  <a:schemeClr val="tx1"/>
                </a:solidFill>
                <a:latin typeface="+mn-lt"/>
                <a:ea typeface="+mn-ea"/>
                <a:cs typeface="宋体" charset="0"/>
              </a:defRPr>
            </a:lvl1pPr>
            <a:lvl2pPr marL="742950" indent="-285750" algn="l" rtl="0" eaLnBrk="1" fontAlgn="base" hangingPunct="1">
              <a:spcBef>
                <a:spcPct val="20000"/>
              </a:spcBef>
              <a:spcAft>
                <a:spcPct val="0"/>
              </a:spcAft>
              <a:buChar char="–"/>
              <a:defRPr kumimoji="1" sz="2400">
                <a:solidFill>
                  <a:schemeClr val="tx1"/>
                </a:solidFill>
                <a:latin typeface="+mn-lt"/>
                <a:ea typeface="+mn-ea"/>
              </a:defRPr>
            </a:lvl2pPr>
            <a:lvl3pPr marL="1143000" indent="-228600" algn="l" rtl="0" eaLnBrk="1" fontAlgn="base" hangingPunct="1">
              <a:spcBef>
                <a:spcPct val="20000"/>
              </a:spcBef>
              <a:spcAft>
                <a:spcPct val="0"/>
              </a:spcAft>
              <a:buChar char="•"/>
              <a:defRPr kumimoji="1" sz="20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a:lstStyle>
          <a:p>
            <a:pPr marL="0" indent="0">
              <a:buNone/>
            </a:pPr>
            <a:r>
              <a:rPr kumimoji="0" lang="en-US" altLang="zh-CN" sz="2000" i="1" kern="0" dirty="0">
                <a:latin typeface="Palatino Linotype" panose="02040502050505030304" pitchFamily="18" charset="0"/>
                <a:ea typeface="Verdana" panose="020B0604030504040204" pitchFamily="34" charset="0"/>
                <a:cs typeface="Verdana" panose="020B0604030504040204" pitchFamily="34" charset="0"/>
              </a:rPr>
              <a:t>Late Fusion: Cannot help improve modality-specific classifier</a:t>
            </a:r>
          </a:p>
        </p:txBody>
      </p:sp>
    </p:spTree>
    <p:extLst>
      <p:ext uri="{BB962C8B-B14F-4D97-AF65-F5344CB8AC3E}">
        <p14:creationId xmlns:p14="http://schemas.microsoft.com/office/powerpoint/2010/main" val="326434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50824" y="260350"/>
            <a:ext cx="7309508" cy="730250"/>
          </a:xfrm>
        </p:spPr>
        <p:txBody>
          <a:bodyPr>
            <a:normAutofit/>
          </a:bodyPr>
          <a:lstStyle/>
          <a:p>
            <a:r>
              <a:rPr lang="en-US" altLang="zh-CN" dirty="0">
                <a:latin typeface="Palatino Linotype" panose="02040502050505030304" pitchFamily="18" charset="0"/>
              </a:rPr>
              <a:t>Disagreement-Based Comparison</a:t>
            </a:r>
            <a:endParaRPr lang="zh-CN" altLang="en-US" dirty="0">
              <a:latin typeface="Palatino Linotype" panose="02040502050505030304" pitchFamily="18" charset="0"/>
            </a:endParaRPr>
          </a:p>
        </p:txBody>
      </p:sp>
      <p:pic>
        <p:nvPicPr>
          <p:cNvPr id="4" name="图片 3"/>
          <p:cNvPicPr>
            <a:picLocks noChangeAspect="1"/>
          </p:cNvPicPr>
          <p:nvPr/>
        </p:nvPicPr>
        <p:blipFill>
          <a:blip r:embed="rId3"/>
          <a:stretch>
            <a:fillRect/>
          </a:stretch>
        </p:blipFill>
        <p:spPr>
          <a:xfrm>
            <a:off x="35496" y="1307478"/>
            <a:ext cx="6795127" cy="5127526"/>
          </a:xfrm>
          <a:prstGeom prst="rect">
            <a:avLst/>
          </a:prstGeom>
        </p:spPr>
      </p:pic>
      <p:sp>
        <p:nvSpPr>
          <p:cNvPr id="5" name="矩形 4"/>
          <p:cNvSpPr/>
          <p:nvPr/>
        </p:nvSpPr>
        <p:spPr bwMode="auto">
          <a:xfrm>
            <a:off x="1547664" y="1628800"/>
            <a:ext cx="2160240" cy="1008112"/>
          </a:xfrm>
          <a:prstGeom prst="rect">
            <a:avLst/>
          </a:prstGeom>
          <a:solidFill>
            <a:srgbClr val="339933">
              <a:alpha val="47843"/>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6" name="矩形 5"/>
          <p:cNvSpPr/>
          <p:nvPr/>
        </p:nvSpPr>
        <p:spPr bwMode="auto">
          <a:xfrm>
            <a:off x="1547664" y="3212976"/>
            <a:ext cx="2160240" cy="1008112"/>
          </a:xfrm>
          <a:prstGeom prst="rect">
            <a:avLst/>
          </a:prstGeom>
          <a:solidFill>
            <a:srgbClr val="339933">
              <a:alpha val="47843"/>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7" name="矩形 6"/>
          <p:cNvSpPr/>
          <p:nvPr/>
        </p:nvSpPr>
        <p:spPr bwMode="auto">
          <a:xfrm>
            <a:off x="1547664" y="4823990"/>
            <a:ext cx="2160240" cy="1008112"/>
          </a:xfrm>
          <a:prstGeom prst="rect">
            <a:avLst/>
          </a:prstGeom>
          <a:solidFill>
            <a:srgbClr val="6666FF">
              <a:alpha val="47843"/>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8" name="矩形 7"/>
          <p:cNvSpPr/>
          <p:nvPr/>
        </p:nvSpPr>
        <p:spPr bwMode="auto">
          <a:xfrm>
            <a:off x="3923928" y="2708920"/>
            <a:ext cx="2736304" cy="432048"/>
          </a:xfrm>
          <a:prstGeom prst="rect">
            <a:avLst/>
          </a:prstGeom>
          <a:solidFill>
            <a:srgbClr val="FF9900">
              <a:alpha val="47843"/>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bwMode="auto">
          <a:xfrm>
            <a:off x="3923928" y="4293096"/>
            <a:ext cx="2736304" cy="432048"/>
          </a:xfrm>
          <a:prstGeom prst="rect">
            <a:avLst/>
          </a:prstGeom>
          <a:solidFill>
            <a:srgbClr val="FF9900">
              <a:alpha val="47843"/>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0" name="矩形 9"/>
          <p:cNvSpPr/>
          <p:nvPr/>
        </p:nvSpPr>
        <p:spPr bwMode="auto">
          <a:xfrm>
            <a:off x="3923928" y="5877272"/>
            <a:ext cx="2736304" cy="432048"/>
          </a:xfrm>
          <a:prstGeom prst="rect">
            <a:avLst/>
          </a:prstGeom>
          <a:solidFill>
            <a:srgbClr val="FF9900">
              <a:alpha val="47843"/>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2" name="矩形 11"/>
          <p:cNvSpPr/>
          <p:nvPr/>
        </p:nvSpPr>
        <p:spPr>
          <a:xfrm>
            <a:off x="6859610" y="1335683"/>
            <a:ext cx="2177199" cy="461665"/>
          </a:xfrm>
          <a:prstGeom prst="rect">
            <a:avLst/>
          </a:prstGeom>
        </p:spPr>
        <p:txBody>
          <a:bodyPr wrap="none">
            <a:spAutoFit/>
          </a:bodyPr>
          <a:lstStyle/>
          <a:p>
            <a:r>
              <a:rPr lang="en-US" altLang="zh-CN" i="1" kern="0" dirty="0">
                <a:latin typeface="Palatino Linotype" panose="02040502050505030304" pitchFamily="18" charset="0"/>
              </a:rPr>
              <a:t>2-view Datasets</a:t>
            </a:r>
          </a:p>
        </p:txBody>
      </p:sp>
      <mc:AlternateContent xmlns:mc="http://schemas.openxmlformats.org/markup-compatibility/2006" xmlns:a14="http://schemas.microsoft.com/office/drawing/2010/main">
        <mc:Choice Requires="a14">
          <p:sp>
            <p:nvSpPr>
              <p:cNvPr id="13" name="矩形 12"/>
              <p:cNvSpPr/>
              <p:nvPr/>
            </p:nvSpPr>
            <p:spPr>
              <a:xfrm>
                <a:off x="6667435" y="2635111"/>
                <a:ext cx="2555775" cy="3539430"/>
              </a:xfrm>
              <a:prstGeom prst="rect">
                <a:avLst/>
              </a:prstGeom>
            </p:spPr>
            <p:txBody>
              <a:bodyPr wrap="square">
                <a:spAutoFit/>
              </a:bodyPr>
              <a:lstStyle/>
              <a:p>
                <a:r>
                  <a:rPr lang="en-US" altLang="zh-CN" sz="2800" i="1" kern="0" dirty="0">
                    <a:latin typeface="Palatino Linotype" panose="02040502050505030304" pitchFamily="18" charset="0"/>
                    <a:ea typeface="Verdana" panose="020B0604030504040204" pitchFamily="34" charset="0"/>
                    <a:cs typeface="Verdana" panose="020B0604030504040204" pitchFamily="34" charset="0"/>
                  </a:rPr>
                  <a:t>Good results</a:t>
                </a:r>
              </a:p>
              <a:p>
                <a:pPr marL="342900" indent="-342900">
                  <a:buFont typeface="Arial" panose="020B0604020202020204" pitchFamily="34" charset="0"/>
                  <a:buChar char="•"/>
                </a:pPr>
                <a:r>
                  <a:rPr lang="en-US" altLang="zh-CN" sz="2800" i="1" kern="0" dirty="0">
                    <a:solidFill>
                      <a:srgbClr val="339933"/>
                    </a:solidFill>
                    <a:latin typeface="Palatino Linotype" panose="02040502050505030304" pitchFamily="18" charset="0"/>
                    <a:ea typeface="Verdana" panose="020B0604030504040204" pitchFamily="34" charset="0"/>
                    <a:cs typeface="Verdana" panose="020B0604030504040204" pitchFamily="34" charset="0"/>
                  </a:rPr>
                  <a:t>Accuracy of each view</a:t>
                </a:r>
              </a:p>
              <a:p>
                <a:pPr marL="342900" indent="-342900">
                  <a:buFont typeface="Arial" panose="020B0604020202020204" pitchFamily="34" charset="0"/>
                  <a:buChar char="•"/>
                </a:pPr>
                <a:r>
                  <a:rPr lang="en-US" altLang="zh-CN" sz="2800" i="1" kern="0" dirty="0">
                    <a:solidFill>
                      <a:srgbClr val="6666FF"/>
                    </a:solidFill>
                    <a:latin typeface="Palatino Linotype" panose="02040502050505030304" pitchFamily="18" charset="0"/>
                    <a:ea typeface="Verdana" panose="020B0604030504040204" pitchFamily="34" charset="0"/>
                    <a:cs typeface="Verdana" panose="020B0604030504040204" pitchFamily="34" charset="0"/>
                  </a:rPr>
                  <a:t>View ensemble results</a:t>
                </a:r>
              </a:p>
              <a:p>
                <a:pPr marL="342900" indent="-342900">
                  <a:buFont typeface="Arial" panose="020B0604020202020204" pitchFamily="34" charset="0"/>
                  <a:buChar char="•"/>
                </a:pPr>
                <a14:m>
                  <m:oMath xmlns:m="http://schemas.openxmlformats.org/officeDocument/2006/math">
                    <m:r>
                      <a:rPr lang="en-US" altLang="zh-CN" sz="2800" i="1" kern="0" dirty="0" smtClean="0">
                        <a:solidFill>
                          <a:srgbClr val="FF9900"/>
                        </a:solidFill>
                        <a:latin typeface="Cambria Math" panose="02040503050406030204" pitchFamily="18" charset="0"/>
                      </a:rPr>
                      <m:t>𝑡</m:t>
                    </m:r>
                  </m:oMath>
                </a14:m>
                <a:r>
                  <a:rPr lang="en-US" altLang="zh-CN" sz="2800" i="1" kern="0" dirty="0">
                    <a:solidFill>
                      <a:srgbClr val="FF9900"/>
                    </a:solidFill>
                    <a:latin typeface="Palatino Linotype" panose="02040502050505030304" pitchFamily="18" charset="0"/>
                    <a:ea typeface="Verdana" panose="020B0604030504040204" pitchFamily="34" charset="0"/>
                    <a:cs typeface="Verdana" panose="020B0604030504040204" pitchFamily="34" charset="0"/>
                  </a:rPr>
                  <a:t>-test results</a:t>
                </a:r>
              </a:p>
              <a:p>
                <a:pPr marL="342900" indent="-342900">
                  <a:buFont typeface="Arial" panose="020B0604020202020204" pitchFamily="34" charset="0"/>
                  <a:buChar char="•"/>
                </a:pPr>
                <a:endParaRPr lang="en-US" altLang="zh-CN" sz="2800" i="1" kern="0" dirty="0">
                  <a:latin typeface="Palatino Linotype" panose="02040502050505030304" pitchFamily="18" charset="0"/>
                  <a:ea typeface="Verdana" panose="020B0604030504040204" pitchFamily="34" charset="0"/>
                  <a:cs typeface="Verdana" panose="020B0604030504040204" pitchFamily="34"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6667435" y="2635111"/>
                <a:ext cx="2555775" cy="3539430"/>
              </a:xfrm>
              <a:prstGeom prst="rect">
                <a:avLst/>
              </a:prstGeom>
              <a:blipFill>
                <a:blip r:embed="rId4"/>
                <a:stretch>
                  <a:fillRect l="-5012" t="-1893"/>
                </a:stretch>
              </a:blipFill>
            </p:spPr>
            <p:txBody>
              <a:bodyPr/>
              <a:lstStyle/>
              <a:p>
                <a:r>
                  <a:rPr lang="zh-CN" altLang="en-US">
                    <a:noFill/>
                  </a:rPr>
                  <a:t> </a:t>
                </a:r>
              </a:p>
            </p:txBody>
          </p:sp>
        </mc:Fallback>
      </mc:AlternateContent>
      <p:cxnSp>
        <p:nvCxnSpPr>
          <p:cNvPr id="14" name="直接箭头连接符 13"/>
          <p:cNvCxnSpPr/>
          <p:nvPr/>
        </p:nvCxnSpPr>
        <p:spPr bwMode="auto">
          <a:xfrm flipH="1">
            <a:off x="3779912" y="4221088"/>
            <a:ext cx="3384376" cy="1152128"/>
          </a:xfrm>
          <a:prstGeom prst="straightConnector1">
            <a:avLst/>
          </a:prstGeom>
          <a:solidFill>
            <a:schemeClr val="accent1"/>
          </a:solidFill>
          <a:ln w="38100" cap="flat" cmpd="sng" algn="ctr">
            <a:solidFill>
              <a:srgbClr val="6666FF"/>
            </a:solidFill>
            <a:prstDash val="solid"/>
            <a:round/>
            <a:headEnd type="none" w="med" len="med"/>
            <a:tailEnd type="arrow" w="med" len="med"/>
          </a:ln>
          <a:effectLst/>
        </p:spPr>
      </p:cxnSp>
      <p:sp>
        <p:nvSpPr>
          <p:cNvPr id="15" name="矩形 14"/>
          <p:cNvSpPr/>
          <p:nvPr/>
        </p:nvSpPr>
        <p:spPr>
          <a:xfrm>
            <a:off x="-497396" y="-51557"/>
            <a:ext cx="5297016" cy="338554"/>
          </a:xfrm>
          <a:prstGeom prst="rect">
            <a:avLst/>
          </a:prstGeom>
        </p:spPr>
        <p:txBody>
          <a:bodyPr wrap="square">
            <a:spAutoFit/>
          </a:bodyPr>
          <a:lstStyle/>
          <a:p>
            <a:pPr lvl="1"/>
            <a:r>
              <a:rPr lang="en-US" altLang="zh-CN" sz="1600" kern="0" dirty="0">
                <a:solidFill>
                  <a:srgbClr val="0000FF"/>
                </a:solidFill>
                <a:latin typeface="Palatino Linotype" panose="02040502050505030304" pitchFamily="18" charset="0"/>
                <a:ea typeface="Verdana" panose="020B0604030504040204" pitchFamily="34" charset="0"/>
                <a:cs typeface="Verdana" panose="020B0604030504040204" pitchFamily="34" charset="0"/>
              </a:rPr>
              <a:t>Privacy-preserving multi-modal learning</a:t>
            </a:r>
          </a:p>
        </p:txBody>
      </p:sp>
      <p:sp>
        <p:nvSpPr>
          <p:cNvPr id="16" name="内容占位符 2"/>
          <p:cNvSpPr txBox="1">
            <a:spLocks/>
          </p:cNvSpPr>
          <p:nvPr/>
        </p:nvSpPr>
        <p:spPr bwMode="auto">
          <a:xfrm>
            <a:off x="166812" y="5286807"/>
            <a:ext cx="8784976" cy="1059269"/>
          </a:xfrm>
          <a:prstGeom prst="rect">
            <a:avLst/>
          </a:prstGeom>
          <a:solidFill>
            <a:schemeClr val="bg1"/>
          </a:solidFill>
          <a:ln w="28575">
            <a:solidFill>
              <a:srgbClr val="0000FF"/>
            </a:solid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kumimoji="1" sz="2800">
                <a:solidFill>
                  <a:schemeClr val="tx1"/>
                </a:solidFill>
                <a:latin typeface="+mn-lt"/>
                <a:ea typeface="+mn-ea"/>
                <a:cs typeface="宋体" charset="0"/>
              </a:defRPr>
            </a:lvl1pPr>
            <a:lvl2pPr marL="742950" indent="-285750" algn="l" rtl="0" eaLnBrk="1" fontAlgn="base" hangingPunct="1">
              <a:spcBef>
                <a:spcPct val="20000"/>
              </a:spcBef>
              <a:spcAft>
                <a:spcPct val="0"/>
              </a:spcAft>
              <a:buChar char="–"/>
              <a:defRPr kumimoji="1" sz="2400">
                <a:solidFill>
                  <a:schemeClr val="tx1"/>
                </a:solidFill>
                <a:latin typeface="+mn-lt"/>
                <a:ea typeface="+mn-ea"/>
              </a:defRPr>
            </a:lvl2pPr>
            <a:lvl3pPr marL="1143000" indent="-228600" algn="l" rtl="0" eaLnBrk="1" fontAlgn="base" hangingPunct="1">
              <a:spcBef>
                <a:spcPct val="20000"/>
              </a:spcBef>
              <a:spcAft>
                <a:spcPct val="0"/>
              </a:spcAft>
              <a:buChar char="•"/>
              <a:defRPr kumimoji="1" sz="20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a:lstStyle>
          <a:p>
            <a:pPr marL="0" indent="0">
              <a:buNone/>
            </a:pPr>
            <a:r>
              <a:rPr kumimoji="0" lang="en-US" altLang="zh-CN" sz="1600" kern="0" dirty="0">
                <a:latin typeface="Palatino Linotype" panose="02040502050505030304" pitchFamily="18" charset="0"/>
                <a:ea typeface="Verdana" panose="020B0604030504040204" pitchFamily="34" charset="0"/>
                <a:cs typeface="Verdana" panose="020B0604030504040204" pitchFamily="34" charset="0"/>
              </a:rPr>
              <a:t>Han-</a:t>
            </a:r>
            <a:r>
              <a:rPr kumimoji="0" lang="en-US" altLang="zh-CN" sz="1600" kern="0" dirty="0" err="1">
                <a:latin typeface="Palatino Linotype" panose="02040502050505030304" pitchFamily="18" charset="0"/>
                <a:ea typeface="Verdana" panose="020B0604030504040204" pitchFamily="34" charset="0"/>
                <a:cs typeface="Verdana" panose="020B0604030504040204" pitchFamily="34" charset="0"/>
              </a:rPr>
              <a:t>Jia</a:t>
            </a:r>
            <a:r>
              <a:rPr kumimoji="0" lang="en-US" altLang="zh-CN" sz="1600" kern="0" dirty="0">
                <a:latin typeface="Palatino Linotype" panose="02040502050505030304" pitchFamily="18" charset="0"/>
                <a:ea typeface="Verdana" panose="020B0604030504040204" pitchFamily="34" charset="0"/>
                <a:cs typeface="Verdana" panose="020B0604030504040204" pitchFamily="34" charset="0"/>
              </a:rPr>
              <a:t> Ye, </a:t>
            </a:r>
            <a:r>
              <a:rPr kumimoji="0" lang="en-US" altLang="zh-CN" sz="1600" b="1" kern="0" dirty="0">
                <a:latin typeface="Palatino Linotype" panose="02040502050505030304" pitchFamily="18" charset="0"/>
                <a:ea typeface="Verdana" panose="020B0604030504040204" pitchFamily="34" charset="0"/>
                <a:cs typeface="Verdana" panose="020B0604030504040204" pitchFamily="34" charset="0"/>
              </a:rPr>
              <a:t>De-</a:t>
            </a:r>
            <a:r>
              <a:rPr kumimoji="0" lang="en-US" altLang="zh-CN" sz="1600" b="1" kern="0" dirty="0" err="1">
                <a:latin typeface="Palatino Linotype" panose="02040502050505030304" pitchFamily="18" charset="0"/>
                <a:ea typeface="Verdana" panose="020B0604030504040204" pitchFamily="34" charset="0"/>
                <a:cs typeface="Verdana" panose="020B0604030504040204" pitchFamily="34" charset="0"/>
              </a:rPr>
              <a:t>Chuan</a:t>
            </a:r>
            <a:r>
              <a:rPr kumimoji="0" lang="en-US" altLang="zh-CN" sz="1600" b="1" kern="0" dirty="0">
                <a:latin typeface="Palatino Linotype" panose="02040502050505030304" pitchFamily="18" charset="0"/>
                <a:ea typeface="Verdana" panose="020B0604030504040204" pitchFamily="34" charset="0"/>
                <a:cs typeface="Verdana" panose="020B0604030504040204" pitchFamily="34" charset="0"/>
              </a:rPr>
              <a:t> Zhan</a:t>
            </a:r>
            <a:r>
              <a:rPr kumimoji="0" lang="en-US" altLang="zh-CN" sz="1600" kern="0" dirty="0">
                <a:latin typeface="Palatino Linotype" panose="02040502050505030304" pitchFamily="18" charset="0"/>
                <a:ea typeface="Verdana" panose="020B0604030504040204" pitchFamily="34" charset="0"/>
                <a:cs typeface="Verdana" panose="020B0604030504040204" pitchFamily="34" charset="0"/>
              </a:rPr>
              <a:t>, Yuan Miao, Yuan Jiang and </a:t>
            </a:r>
            <a:r>
              <a:rPr kumimoji="0" lang="en-US" altLang="zh-CN" sz="1600" kern="0" dirty="0" err="1">
                <a:latin typeface="Palatino Linotype" panose="02040502050505030304" pitchFamily="18" charset="0"/>
                <a:ea typeface="Verdana" panose="020B0604030504040204" pitchFamily="34" charset="0"/>
                <a:cs typeface="Verdana" panose="020B0604030504040204" pitchFamily="34" charset="0"/>
              </a:rPr>
              <a:t>Zhi</a:t>
            </a:r>
            <a:r>
              <a:rPr kumimoji="0" lang="en-US" altLang="zh-CN" sz="1600" kern="0" dirty="0">
                <a:latin typeface="Palatino Linotype" panose="02040502050505030304" pitchFamily="18" charset="0"/>
                <a:ea typeface="Verdana" panose="020B0604030504040204" pitchFamily="34" charset="0"/>
                <a:cs typeface="Verdana" panose="020B0604030504040204" pitchFamily="34" charset="0"/>
              </a:rPr>
              <a:t>-Hua Zhou. Rank Consistency based Multi-View Learning: A Privacy-Preserving Approach. In: </a:t>
            </a:r>
            <a:r>
              <a:rPr kumimoji="0" lang="en-US" altLang="zh-CN" sz="1600" i="1" kern="0" dirty="0">
                <a:latin typeface="Palatino Linotype" panose="02040502050505030304" pitchFamily="18" charset="0"/>
                <a:ea typeface="Verdana" panose="020B0604030504040204" pitchFamily="34" charset="0"/>
                <a:cs typeface="Verdana" panose="020B0604030504040204" pitchFamily="34" charset="0"/>
              </a:rPr>
              <a:t>Proceedings of the 24th ACM International Conference on Information and Knowledge Management (</a:t>
            </a:r>
            <a:r>
              <a:rPr kumimoji="0" lang="en-US" altLang="zh-CN" sz="1600" b="1" i="1" kern="0" dirty="0">
                <a:latin typeface="Palatino Linotype" panose="02040502050505030304" pitchFamily="18" charset="0"/>
                <a:ea typeface="Verdana" panose="020B0604030504040204" pitchFamily="34" charset="0"/>
                <a:cs typeface="Verdana" panose="020B0604030504040204" pitchFamily="34" charset="0"/>
              </a:rPr>
              <a:t>CIKM’15</a:t>
            </a:r>
            <a:r>
              <a:rPr kumimoji="0" lang="en-US" altLang="zh-CN" sz="1600" i="1" kern="0" dirty="0">
                <a:latin typeface="Palatino Linotype" panose="02040502050505030304" pitchFamily="18" charset="0"/>
                <a:ea typeface="Verdana" panose="020B0604030504040204" pitchFamily="34" charset="0"/>
                <a:cs typeface="Verdana" panose="020B0604030504040204" pitchFamily="34" charset="0"/>
              </a:rPr>
              <a:t>)</a:t>
            </a:r>
            <a:r>
              <a:rPr kumimoji="0" lang="en-US" altLang="zh-CN" sz="1600" kern="0" dirty="0">
                <a:latin typeface="Palatino Linotype" panose="02040502050505030304" pitchFamily="18" charset="0"/>
                <a:ea typeface="Verdana" panose="020B0604030504040204" pitchFamily="34" charset="0"/>
                <a:cs typeface="Verdana" panose="020B0604030504040204" pitchFamily="34" charset="0"/>
              </a:rPr>
              <a:t>, Melbourne, Australia, 2015, Page: 991-1000.</a:t>
            </a:r>
          </a:p>
        </p:txBody>
      </p:sp>
      <p:sp>
        <p:nvSpPr>
          <p:cNvPr id="17" name="内容占位符 2"/>
          <p:cNvSpPr txBox="1">
            <a:spLocks/>
          </p:cNvSpPr>
          <p:nvPr/>
        </p:nvSpPr>
        <p:spPr bwMode="auto">
          <a:xfrm>
            <a:off x="1943708" y="1785732"/>
            <a:ext cx="4133554" cy="779172"/>
          </a:xfrm>
          <a:prstGeom prst="rect">
            <a:avLst/>
          </a:prstGeom>
          <a:solidFill>
            <a:schemeClr val="bg1"/>
          </a:solidFill>
          <a:ln w="28575">
            <a:solidFill>
              <a:srgbClr val="FF0000"/>
            </a:solid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kumimoji="1" sz="2800">
                <a:solidFill>
                  <a:schemeClr val="tx1"/>
                </a:solidFill>
                <a:latin typeface="+mn-lt"/>
                <a:ea typeface="+mn-ea"/>
                <a:cs typeface="宋体" charset="0"/>
              </a:defRPr>
            </a:lvl1pPr>
            <a:lvl2pPr marL="742950" indent="-285750" algn="l" rtl="0" eaLnBrk="1" fontAlgn="base" hangingPunct="1">
              <a:spcBef>
                <a:spcPct val="20000"/>
              </a:spcBef>
              <a:spcAft>
                <a:spcPct val="0"/>
              </a:spcAft>
              <a:buChar char="–"/>
              <a:defRPr kumimoji="1" sz="2400">
                <a:solidFill>
                  <a:schemeClr val="tx1"/>
                </a:solidFill>
                <a:latin typeface="+mn-lt"/>
                <a:ea typeface="+mn-ea"/>
              </a:defRPr>
            </a:lvl2pPr>
            <a:lvl3pPr marL="1143000" indent="-228600" algn="l" rtl="0" eaLnBrk="1" fontAlgn="base" hangingPunct="1">
              <a:spcBef>
                <a:spcPct val="20000"/>
              </a:spcBef>
              <a:spcAft>
                <a:spcPct val="0"/>
              </a:spcAft>
              <a:buChar char="•"/>
              <a:defRPr kumimoji="1" sz="20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a:lstStyle>
          <a:p>
            <a:pPr marL="0" indent="0">
              <a:buNone/>
            </a:pPr>
            <a:r>
              <a:rPr kumimoji="0" lang="en-US" altLang="zh-CN" sz="2400" i="1" kern="0" dirty="0">
                <a:latin typeface="Palatino Linotype" panose="02040502050505030304" pitchFamily="18" charset="0"/>
                <a:ea typeface="Verdana" panose="020B0604030504040204" pitchFamily="34" charset="0"/>
                <a:cs typeface="Verdana" panose="020B0604030504040204" pitchFamily="34" charset="0"/>
              </a:rPr>
              <a:t>Deal with 2 views and rely on view independency</a:t>
            </a:r>
          </a:p>
        </p:txBody>
      </p:sp>
    </p:spTree>
    <p:extLst>
      <p:ext uri="{BB962C8B-B14F-4D97-AF65-F5344CB8AC3E}">
        <p14:creationId xmlns:p14="http://schemas.microsoft.com/office/powerpoint/2010/main" val="40935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up)">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3508" y="260350"/>
            <a:ext cx="7758587" cy="730250"/>
          </a:xfrm>
        </p:spPr>
        <p:txBody>
          <a:bodyPr>
            <a:normAutofit/>
          </a:bodyPr>
          <a:lstStyle/>
          <a:p>
            <a:r>
              <a:rPr lang="en-US" altLang="zh-CN" sz="3000" dirty="0">
                <a:latin typeface="Palatino Linotype" panose="02040502050505030304" pitchFamily="18" charset="0"/>
              </a:rPr>
              <a:t>Privacy-Preserving with Partial Modality</a:t>
            </a:r>
            <a:endParaRPr lang="zh-CN" altLang="en-US" sz="3000" dirty="0">
              <a:latin typeface="Palatino Linotype" panose="02040502050505030304" pitchFamily="18" charset="0"/>
            </a:endParaRPr>
          </a:p>
        </p:txBody>
      </p:sp>
      <p:sp>
        <p:nvSpPr>
          <p:cNvPr id="5" name="矩形 4"/>
          <p:cNvSpPr/>
          <p:nvPr/>
        </p:nvSpPr>
        <p:spPr>
          <a:xfrm>
            <a:off x="2368235" y="2204864"/>
            <a:ext cx="909223" cy="338554"/>
          </a:xfrm>
          <a:prstGeom prst="rect">
            <a:avLst/>
          </a:prstGeom>
        </p:spPr>
        <p:txBody>
          <a:bodyPr wrap="none">
            <a:spAutoFit/>
          </a:bodyPr>
          <a:lstStyle/>
          <a:p>
            <a:r>
              <a:rPr lang="en-US" altLang="zh-CN" sz="1600" i="1" kern="0" dirty="0">
                <a:latin typeface="Palatino Linotype" panose="02040502050505030304" pitchFamily="18" charset="0"/>
                <a:ea typeface="Verdana" panose="020B0604030504040204" pitchFamily="34" charset="0"/>
                <a:cs typeface="Verdana" panose="020B0604030504040204" pitchFamily="34" charset="0"/>
              </a:rPr>
              <a:t>App List</a:t>
            </a:r>
            <a:endParaRPr lang="zh-CN" altLang="en-US" sz="2800" i="1" dirty="0">
              <a:latin typeface="Palatino Linotype" panose="02040502050505030304" pitchFamily="18" charset="0"/>
            </a:endParaRPr>
          </a:p>
        </p:txBody>
      </p:sp>
      <p:sp>
        <p:nvSpPr>
          <p:cNvPr id="6" name="矩形 5"/>
          <p:cNvSpPr/>
          <p:nvPr/>
        </p:nvSpPr>
        <p:spPr>
          <a:xfrm>
            <a:off x="3461574" y="2204864"/>
            <a:ext cx="1617751" cy="338554"/>
          </a:xfrm>
          <a:prstGeom prst="rect">
            <a:avLst/>
          </a:prstGeom>
        </p:spPr>
        <p:txBody>
          <a:bodyPr wrap="none">
            <a:spAutoFit/>
          </a:bodyPr>
          <a:lstStyle/>
          <a:p>
            <a:r>
              <a:rPr lang="en-US" altLang="zh-CN" sz="1600" i="1" kern="0" dirty="0">
                <a:latin typeface="Palatino Linotype" panose="02040502050505030304" pitchFamily="18" charset="0"/>
                <a:ea typeface="Verdana" panose="020B0604030504040204" pitchFamily="34" charset="0"/>
                <a:cs typeface="Verdana" panose="020B0604030504040204" pitchFamily="34" charset="0"/>
              </a:rPr>
              <a:t>GPS Information</a:t>
            </a:r>
            <a:endParaRPr lang="zh-CN" altLang="en-US" sz="2800" i="1" dirty="0">
              <a:latin typeface="Palatino Linotype" panose="02040502050505030304" pitchFamily="18" charset="0"/>
            </a:endParaRPr>
          </a:p>
        </p:txBody>
      </p:sp>
      <p:sp>
        <p:nvSpPr>
          <p:cNvPr id="7" name="矩形 6"/>
          <p:cNvSpPr/>
          <p:nvPr/>
        </p:nvSpPr>
        <p:spPr>
          <a:xfrm>
            <a:off x="5327222" y="2204863"/>
            <a:ext cx="1417376" cy="338554"/>
          </a:xfrm>
          <a:prstGeom prst="rect">
            <a:avLst/>
          </a:prstGeom>
        </p:spPr>
        <p:txBody>
          <a:bodyPr wrap="none">
            <a:spAutoFit/>
          </a:bodyPr>
          <a:lstStyle/>
          <a:p>
            <a:r>
              <a:rPr lang="en-US" altLang="zh-CN" sz="1600" i="1" kern="0" dirty="0">
                <a:latin typeface="Palatino Linotype" panose="02040502050505030304" pitchFamily="18" charset="0"/>
                <a:ea typeface="Verdana" panose="020B0604030504040204" pitchFamily="34" charset="0"/>
                <a:cs typeface="Verdana" panose="020B0604030504040204" pitchFamily="34" charset="0"/>
              </a:rPr>
              <a:t>Favorite music</a:t>
            </a:r>
            <a:endParaRPr lang="zh-CN" altLang="en-US" sz="2800" i="1" dirty="0">
              <a:latin typeface="Palatino Linotype" panose="02040502050505030304" pitchFamily="18" charset="0"/>
            </a:endParaRPr>
          </a:p>
        </p:txBody>
      </p:sp>
      <p:pic>
        <p:nvPicPr>
          <p:cNvPr id="50178" name="Picture 2" descr="http://i1-news.softpedia-static.com/images/news2/Three-UK-to-Offer-Increased-Support-for-Windows-Phone-432058-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353" r="49756"/>
          <a:stretch/>
        </p:blipFill>
        <p:spPr bwMode="auto">
          <a:xfrm>
            <a:off x="2555776" y="2646527"/>
            <a:ext cx="534921" cy="8608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netcorpgps.com.au/wp-content/uploads/2016/03/f29585f2-5cae-40f1-f80a-27adad6f98d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7904" y="2713882"/>
            <a:ext cx="1218438" cy="812292"/>
          </a:xfrm>
          <a:prstGeom prst="rect">
            <a:avLst/>
          </a:prstGeom>
          <a:noFill/>
          <a:extLst>
            <a:ext uri="{909E8E84-426E-40DD-AFC4-6F175D3DCCD1}">
              <a14:hiddenFill xmlns:a14="http://schemas.microsoft.com/office/drawing/2010/main">
                <a:solidFill>
                  <a:srgbClr val="FFFFFF"/>
                </a:solidFill>
              </a14:hiddenFill>
            </a:ext>
          </a:extLst>
        </p:spPr>
      </p:pic>
      <p:pic>
        <p:nvPicPr>
          <p:cNvPr id="50180" name="Picture 4" descr="http://i.imgur.com/6Si4KF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3060" y="2724111"/>
            <a:ext cx="1299667" cy="812292"/>
          </a:xfrm>
          <a:prstGeom prst="rect">
            <a:avLst/>
          </a:prstGeom>
          <a:noFill/>
          <a:extLst>
            <a:ext uri="{909E8E84-426E-40DD-AFC4-6F175D3DCCD1}">
              <a14:hiddenFill xmlns:a14="http://schemas.microsoft.com/office/drawing/2010/main">
                <a:solidFill>
                  <a:srgbClr val="FFFFFF"/>
                </a:solidFill>
              </a14:hiddenFill>
            </a:ext>
          </a:extLst>
        </p:spPr>
      </p:pic>
      <p:sp>
        <p:nvSpPr>
          <p:cNvPr id="12" name="内容占位符 2"/>
          <p:cNvSpPr txBox="1">
            <a:spLocks/>
          </p:cNvSpPr>
          <p:nvPr/>
        </p:nvSpPr>
        <p:spPr bwMode="auto">
          <a:xfrm>
            <a:off x="250827" y="1124744"/>
            <a:ext cx="8736013" cy="101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891" indent="-342891" algn="l" rtl="0" eaLnBrk="0" fontAlgn="base" hangingPunct="0">
              <a:spcBef>
                <a:spcPct val="20000"/>
              </a:spcBef>
              <a:spcAft>
                <a:spcPct val="0"/>
              </a:spcAft>
              <a:buChar char="•"/>
              <a:defRPr kumimoji="1" sz="2800">
                <a:solidFill>
                  <a:schemeClr val="tx1"/>
                </a:solidFill>
                <a:latin typeface="+mn-lt"/>
                <a:ea typeface="+mn-ea"/>
                <a:cs typeface="宋体" charset="0"/>
              </a:defRPr>
            </a:lvl1pPr>
            <a:lvl2pPr marL="742932" indent="-285744" algn="l" rtl="0" eaLnBrk="0" fontAlgn="base" hangingPunct="0">
              <a:spcBef>
                <a:spcPct val="20000"/>
              </a:spcBef>
              <a:spcAft>
                <a:spcPct val="0"/>
              </a:spcAft>
              <a:buChar char="–"/>
              <a:defRPr kumimoji="1" sz="2400">
                <a:solidFill>
                  <a:schemeClr val="tx1"/>
                </a:solidFill>
                <a:latin typeface="+mn-lt"/>
                <a:ea typeface="+mn-ea"/>
              </a:defRPr>
            </a:lvl2pPr>
            <a:lvl3pPr marL="1142971" indent="-228594" algn="l" rtl="0" eaLnBrk="0" fontAlgn="base" hangingPunct="0">
              <a:spcBef>
                <a:spcPct val="20000"/>
              </a:spcBef>
              <a:spcAft>
                <a:spcPct val="0"/>
              </a:spcAft>
              <a:buChar char="•"/>
              <a:defRPr kumimoji="1" sz="2000">
                <a:solidFill>
                  <a:schemeClr val="tx1"/>
                </a:solidFill>
                <a:latin typeface="+mn-lt"/>
                <a:ea typeface="+mn-ea"/>
              </a:defRPr>
            </a:lvl3pPr>
            <a:lvl4pPr marL="1600160" indent="-228594" algn="l" rtl="0" eaLnBrk="0" fontAlgn="base" hangingPunct="0">
              <a:spcBef>
                <a:spcPct val="20000"/>
              </a:spcBef>
              <a:spcAft>
                <a:spcPct val="0"/>
              </a:spcAft>
              <a:buChar char="–"/>
              <a:defRPr kumimoji="1" sz="2000">
                <a:solidFill>
                  <a:schemeClr val="tx1"/>
                </a:solidFill>
                <a:latin typeface="+mn-lt"/>
                <a:ea typeface="+mn-ea"/>
              </a:defRPr>
            </a:lvl4pPr>
            <a:lvl5pPr marL="2057349" indent="-228594" algn="l" rtl="0" eaLnBrk="0" fontAlgn="base" hangingPunct="0">
              <a:spcBef>
                <a:spcPct val="20000"/>
              </a:spcBef>
              <a:spcAft>
                <a:spcPct val="0"/>
              </a:spcAft>
              <a:buChar char="»"/>
              <a:defRPr kumimoji="1" sz="2000">
                <a:solidFill>
                  <a:schemeClr val="tx1"/>
                </a:solidFill>
                <a:latin typeface="+mn-lt"/>
                <a:ea typeface="+mn-ea"/>
              </a:defRPr>
            </a:lvl5pPr>
            <a:lvl6pPr marL="2514537" indent="-228594" algn="l" rtl="0" eaLnBrk="1" fontAlgn="base" hangingPunct="1">
              <a:spcBef>
                <a:spcPct val="20000"/>
              </a:spcBef>
              <a:spcAft>
                <a:spcPct val="0"/>
              </a:spcAft>
              <a:buChar char="»"/>
              <a:defRPr>
                <a:solidFill>
                  <a:schemeClr val="tx1"/>
                </a:solidFill>
                <a:latin typeface="+mn-lt"/>
                <a:ea typeface="+mn-ea"/>
              </a:defRPr>
            </a:lvl6pPr>
            <a:lvl7pPr marL="2971726" indent="-228594" algn="l" rtl="0" eaLnBrk="1" fontAlgn="base" hangingPunct="1">
              <a:spcBef>
                <a:spcPct val="20000"/>
              </a:spcBef>
              <a:spcAft>
                <a:spcPct val="0"/>
              </a:spcAft>
              <a:buChar char="»"/>
              <a:defRPr>
                <a:solidFill>
                  <a:schemeClr val="tx1"/>
                </a:solidFill>
                <a:latin typeface="+mn-lt"/>
                <a:ea typeface="+mn-ea"/>
              </a:defRPr>
            </a:lvl7pPr>
            <a:lvl8pPr marL="3428914" indent="-228594" algn="l" rtl="0" eaLnBrk="1" fontAlgn="base" hangingPunct="1">
              <a:spcBef>
                <a:spcPct val="20000"/>
              </a:spcBef>
              <a:spcAft>
                <a:spcPct val="0"/>
              </a:spcAft>
              <a:buChar char="»"/>
              <a:defRPr>
                <a:solidFill>
                  <a:schemeClr val="tx1"/>
                </a:solidFill>
                <a:latin typeface="+mn-lt"/>
                <a:ea typeface="+mn-ea"/>
              </a:defRPr>
            </a:lvl8pPr>
            <a:lvl9pPr marL="3886103" indent="-228594" algn="l" rtl="0" eaLnBrk="1" fontAlgn="base" hangingPunct="1">
              <a:spcBef>
                <a:spcPct val="20000"/>
              </a:spcBef>
              <a:spcAft>
                <a:spcPct val="0"/>
              </a:spcAft>
              <a:buChar char="»"/>
              <a:defRPr>
                <a:solidFill>
                  <a:schemeClr val="tx1"/>
                </a:solidFill>
                <a:latin typeface="+mn-lt"/>
                <a:ea typeface="+mn-ea"/>
              </a:defRPr>
            </a:lvl9pPr>
          </a:lstStyle>
          <a:p>
            <a:r>
              <a:rPr kumimoji="0" lang="en-US" altLang="zh-CN" sz="2400" kern="0" dirty="0">
                <a:latin typeface="Palatino Linotype" panose="02040502050505030304" pitchFamily="18" charset="0"/>
                <a:ea typeface="Verdana" panose="020B0604030504040204" pitchFamily="34" charset="0"/>
                <a:cs typeface="Verdana" panose="020B0604030504040204" pitchFamily="34" charset="0"/>
              </a:rPr>
              <a:t>Users can </a:t>
            </a:r>
            <a:r>
              <a:rPr kumimoji="0" lang="en-US" altLang="zh-CN" sz="2400" b="1" kern="0" dirty="0">
                <a:solidFill>
                  <a:srgbClr val="FF0000"/>
                </a:solidFill>
                <a:latin typeface="Palatino Linotype" panose="02040502050505030304" pitchFamily="18" charset="0"/>
                <a:ea typeface="Verdana" panose="020B0604030504040204" pitchFamily="34" charset="0"/>
                <a:cs typeface="Verdana" panose="020B0604030504040204" pitchFamily="34" charset="0"/>
              </a:rPr>
              <a:t>select</a:t>
            </a:r>
            <a:r>
              <a:rPr kumimoji="0" lang="en-US" altLang="zh-CN" sz="2400" kern="0" dirty="0">
                <a:latin typeface="Palatino Linotype" panose="02040502050505030304" pitchFamily="18" charset="0"/>
                <a:ea typeface="Verdana" panose="020B0604030504040204" pitchFamily="34" charset="0"/>
                <a:cs typeface="Verdana" panose="020B0604030504040204" pitchFamily="34" charset="0"/>
              </a:rPr>
              <a:t> to supply some of their mobile usage information to system suppliers. Therefore, extracted modalities are not complete, i.e., they have missing entries.</a:t>
            </a:r>
          </a:p>
        </p:txBody>
      </p:sp>
      <p:sp>
        <p:nvSpPr>
          <p:cNvPr id="13" name="矩形 12"/>
          <p:cNvSpPr/>
          <p:nvPr/>
        </p:nvSpPr>
        <p:spPr>
          <a:xfrm>
            <a:off x="7067287" y="2207783"/>
            <a:ext cx="973343" cy="338554"/>
          </a:xfrm>
          <a:prstGeom prst="rect">
            <a:avLst/>
          </a:prstGeom>
        </p:spPr>
        <p:txBody>
          <a:bodyPr wrap="none">
            <a:spAutoFit/>
          </a:bodyPr>
          <a:lstStyle/>
          <a:p>
            <a:r>
              <a:rPr lang="en-US" altLang="zh-CN" sz="1600" i="1" kern="0" dirty="0">
                <a:latin typeface="Palatino Linotype" panose="02040502050505030304" pitchFamily="18" charset="0"/>
                <a:ea typeface="Verdana" panose="020B0604030504040204" pitchFamily="34" charset="0"/>
                <a:cs typeface="Verdana" panose="020B0604030504040204" pitchFamily="34" charset="0"/>
              </a:rPr>
              <a:t>Messages</a:t>
            </a:r>
            <a:endParaRPr lang="zh-CN" altLang="en-US" sz="2800" i="1" dirty="0">
              <a:latin typeface="Palatino Linotype" panose="02040502050505030304" pitchFamily="18" charset="0"/>
            </a:endParaRPr>
          </a:p>
        </p:txBody>
      </p:sp>
      <p:pic>
        <p:nvPicPr>
          <p:cNvPr id="50190" name="Picture 14" descr="http://www.windowscentral.com/sites/wpcentral.com/files/styles/large/public/topic_images/2015/windows-10-topic.png?itok=__XA58H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33278" y="3704866"/>
            <a:ext cx="546434" cy="545751"/>
          </a:xfrm>
          <a:prstGeom prst="rect">
            <a:avLst/>
          </a:prstGeom>
          <a:noFill/>
          <a:extLst>
            <a:ext uri="{909E8E84-426E-40DD-AFC4-6F175D3DCCD1}">
              <a14:hiddenFill xmlns:a14="http://schemas.microsoft.com/office/drawing/2010/main">
                <a:solidFill>
                  <a:srgbClr val="FFFFFF"/>
                </a:solidFill>
              </a14:hiddenFill>
            </a:ext>
          </a:extLst>
        </p:spPr>
      </p:pic>
      <p:pic>
        <p:nvPicPr>
          <p:cNvPr id="50192" name="Picture 16" descr="http://www.technewscentral.co.uk/wp-content/uploads/2015/07/phon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62479" y="4304741"/>
            <a:ext cx="288032" cy="525097"/>
          </a:xfrm>
          <a:prstGeom prst="rect">
            <a:avLst/>
          </a:prstGeom>
          <a:noFill/>
          <a:extLst>
            <a:ext uri="{909E8E84-426E-40DD-AFC4-6F175D3DCCD1}">
              <a14:hiddenFill xmlns:a14="http://schemas.microsoft.com/office/drawing/2010/main">
                <a:solidFill>
                  <a:srgbClr val="FFFFFF"/>
                </a:solidFill>
              </a14:hiddenFill>
            </a:ext>
          </a:extLst>
        </p:spPr>
      </p:pic>
      <p:pic>
        <p:nvPicPr>
          <p:cNvPr id="50194" name="Picture 18" descr="https://c.s-microsoft.com/en-us/CMSImages/Lumia-950-XL-performance_feature.jpg?version=4be44533-6e04-303d-a0c0-96c8c400d7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66549" y="4922002"/>
            <a:ext cx="284618" cy="545013"/>
          </a:xfrm>
          <a:prstGeom prst="rect">
            <a:avLst/>
          </a:prstGeom>
          <a:noFill/>
          <a:extLst>
            <a:ext uri="{909E8E84-426E-40DD-AFC4-6F175D3DCCD1}">
              <a14:hiddenFill xmlns:a14="http://schemas.microsoft.com/office/drawing/2010/main">
                <a:solidFill>
                  <a:srgbClr val="FFFFFF"/>
                </a:solidFill>
              </a14:hiddenFill>
            </a:ext>
          </a:extLst>
        </p:spPr>
      </p:pic>
      <p:pic>
        <p:nvPicPr>
          <p:cNvPr id="50196" name="Picture 20" descr="http://cdn.bgr.com/2014/08/htc-m8-windows-phone.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3288" t="6704" r="33397" b="6820"/>
          <a:stretch/>
        </p:blipFill>
        <p:spPr bwMode="auto">
          <a:xfrm>
            <a:off x="1544477" y="5541839"/>
            <a:ext cx="324036" cy="646568"/>
          </a:xfrm>
          <a:prstGeom prst="rect">
            <a:avLst/>
          </a:prstGeom>
          <a:noFill/>
          <a:extLst>
            <a:ext uri="{909E8E84-426E-40DD-AFC4-6F175D3DCCD1}">
              <a14:hiddenFill xmlns:a14="http://schemas.microsoft.com/office/drawing/2010/main">
                <a:solidFill>
                  <a:srgbClr val="FFFFFF"/>
                </a:solidFill>
              </a14:hiddenFill>
            </a:ext>
          </a:extLst>
        </p:spPr>
      </p:pic>
      <p:pic>
        <p:nvPicPr>
          <p:cNvPr id="41986" name="Picture 2" descr="http://www.clker.com/cliparts/f/6/f/e/12065729641746964295jetxee_check_sign_and_cross_sign.svg.hi.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1757"/>
          <a:stretch/>
        </p:blipFill>
        <p:spPr bwMode="auto">
          <a:xfrm>
            <a:off x="2566483" y="3599611"/>
            <a:ext cx="511123" cy="57691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www.clker.com/cliparts/f/6/f/e/12065729641746964295jetxee_check_sign_and_cross_sign.svg.hi.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59923"/>
          <a:stretch/>
        </p:blipFill>
        <p:spPr bwMode="auto">
          <a:xfrm>
            <a:off x="5846887" y="3593303"/>
            <a:ext cx="535630" cy="57691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channelo.dstv.com/files/2014/09/wechat-lgog.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73844" y="2667061"/>
            <a:ext cx="835569" cy="83556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www.clker.com/cliparts/f/6/f/e/12065729641746964295jetxee_check_sign_and_cross_sign.svg.hi.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1757"/>
          <a:stretch/>
        </p:blipFill>
        <p:spPr bwMode="auto">
          <a:xfrm>
            <a:off x="4046947" y="3593848"/>
            <a:ext cx="511123" cy="57691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www.clker.com/cliparts/f/6/f/e/12065729641746964295jetxee_check_sign_and_cross_sign.svg.hi.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59923"/>
          <a:stretch/>
        </p:blipFill>
        <p:spPr bwMode="auto">
          <a:xfrm>
            <a:off x="7337450" y="3603237"/>
            <a:ext cx="535630" cy="57691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www.clker.com/cliparts/f/6/f/e/12065729641746964295jetxee_check_sign_and_cross_sign.svg.hi.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59923"/>
          <a:stretch/>
        </p:blipFill>
        <p:spPr bwMode="auto">
          <a:xfrm>
            <a:off x="2570084" y="4250617"/>
            <a:ext cx="535630" cy="57691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http://www.clker.com/cliparts/f/6/f/e/12065729641746964295jetxee_check_sign_and_cross_sign.svg.hi.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59923"/>
          <a:stretch/>
        </p:blipFill>
        <p:spPr bwMode="auto">
          <a:xfrm>
            <a:off x="4074841" y="4250617"/>
            <a:ext cx="535630" cy="57691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www.clker.com/cliparts/f/6/f/e/12065729641746964295jetxee_check_sign_and_cross_sign.svg.hi.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59923"/>
          <a:stretch/>
        </p:blipFill>
        <p:spPr bwMode="auto">
          <a:xfrm>
            <a:off x="5846887" y="4250617"/>
            <a:ext cx="535630" cy="5769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www.clker.com/cliparts/f/6/f/e/12065729641746964295jetxee_check_sign_and_cross_sign.svg.hi.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59923"/>
          <a:stretch/>
        </p:blipFill>
        <p:spPr bwMode="auto">
          <a:xfrm>
            <a:off x="2555067" y="4963051"/>
            <a:ext cx="535630" cy="57691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www.clker.com/cliparts/f/6/f/e/12065729641746964295jetxee_check_sign_and_cross_sign.svg.hi.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59923"/>
          <a:stretch/>
        </p:blipFill>
        <p:spPr bwMode="auto">
          <a:xfrm>
            <a:off x="4059824" y="4963051"/>
            <a:ext cx="535630" cy="57691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www.clker.com/cliparts/f/6/f/e/12065729641746964295jetxee_check_sign_and_cross_sign.svg.hi.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59923"/>
          <a:stretch/>
        </p:blipFill>
        <p:spPr bwMode="auto">
          <a:xfrm>
            <a:off x="5831870" y="4963051"/>
            <a:ext cx="535630" cy="57691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www.clker.com/cliparts/f/6/f/e/12065729641746964295jetxee_check_sign_and_cross_sign.svg.hi.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59923"/>
          <a:stretch/>
        </p:blipFill>
        <p:spPr bwMode="auto">
          <a:xfrm>
            <a:off x="7308797" y="4963051"/>
            <a:ext cx="535630" cy="57691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w.clker.com/cliparts/f/6/f/e/12065729641746964295jetxee_check_sign_and_cross_sign.svg.hi.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59923"/>
          <a:stretch/>
        </p:blipFill>
        <p:spPr bwMode="auto">
          <a:xfrm>
            <a:off x="2570084" y="5646518"/>
            <a:ext cx="535630" cy="57691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www.clker.com/cliparts/f/6/f/e/12065729641746964295jetxee_check_sign_and_cross_sign.svg.hi.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59923"/>
          <a:stretch/>
        </p:blipFill>
        <p:spPr bwMode="auto">
          <a:xfrm>
            <a:off x="5846887" y="5646518"/>
            <a:ext cx="535630" cy="57691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www.clker.com/cliparts/f/6/f/e/12065729641746964295jetxee_check_sign_and_cross_sign.svg.hi.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59923"/>
          <a:stretch/>
        </p:blipFill>
        <p:spPr bwMode="auto">
          <a:xfrm>
            <a:off x="7323814" y="5646518"/>
            <a:ext cx="535630" cy="57691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www.clker.com/cliparts/f/6/f/e/12065729641746964295jetxee_check_sign_and_cross_sign.svg.hi.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1757"/>
          <a:stretch/>
        </p:blipFill>
        <p:spPr bwMode="auto">
          <a:xfrm>
            <a:off x="7316909" y="4293202"/>
            <a:ext cx="511123" cy="57691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http://www.clker.com/cliparts/f/6/f/e/12065729641746964295jetxee_check_sign_and_cross_sign.svg.hi.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1757"/>
          <a:stretch/>
        </p:blipFill>
        <p:spPr bwMode="auto">
          <a:xfrm>
            <a:off x="4075708" y="5656452"/>
            <a:ext cx="511123" cy="576918"/>
          </a:xfrm>
          <a:prstGeom prst="rect">
            <a:avLst/>
          </a:prstGeom>
          <a:noFill/>
          <a:extLst>
            <a:ext uri="{909E8E84-426E-40DD-AFC4-6F175D3DCCD1}">
              <a14:hiddenFill xmlns:a14="http://schemas.microsoft.com/office/drawing/2010/main">
                <a:solidFill>
                  <a:srgbClr val="FFFFFF"/>
                </a:solidFill>
              </a14:hiddenFill>
            </a:ext>
          </a:extLst>
        </p:spPr>
      </p:pic>
      <p:sp>
        <p:nvSpPr>
          <p:cNvPr id="53" name="矩形 52"/>
          <p:cNvSpPr/>
          <p:nvPr/>
        </p:nvSpPr>
        <p:spPr>
          <a:xfrm>
            <a:off x="335059" y="3823852"/>
            <a:ext cx="739305" cy="338554"/>
          </a:xfrm>
          <a:prstGeom prst="rect">
            <a:avLst/>
          </a:prstGeom>
        </p:spPr>
        <p:txBody>
          <a:bodyPr wrap="none">
            <a:spAutoFit/>
          </a:bodyPr>
          <a:lstStyle/>
          <a:p>
            <a:r>
              <a:rPr lang="en-US" altLang="zh-CN" sz="1600" i="1" kern="0" dirty="0">
                <a:latin typeface="Palatino Linotype" panose="02040502050505030304" pitchFamily="18" charset="0"/>
                <a:ea typeface="Verdana" panose="020B0604030504040204" pitchFamily="34" charset="0"/>
                <a:cs typeface="Verdana" panose="020B0604030504040204" pitchFamily="34" charset="0"/>
              </a:rPr>
              <a:t>User 1</a:t>
            </a:r>
            <a:endParaRPr lang="zh-CN" altLang="en-US" sz="2800" i="1" dirty="0">
              <a:latin typeface="Palatino Linotype" panose="02040502050505030304" pitchFamily="18" charset="0"/>
            </a:endParaRPr>
          </a:p>
        </p:txBody>
      </p:sp>
      <p:sp>
        <p:nvSpPr>
          <p:cNvPr id="54" name="矩形 53"/>
          <p:cNvSpPr/>
          <p:nvPr/>
        </p:nvSpPr>
        <p:spPr>
          <a:xfrm>
            <a:off x="335059" y="4369799"/>
            <a:ext cx="739305" cy="338554"/>
          </a:xfrm>
          <a:prstGeom prst="rect">
            <a:avLst/>
          </a:prstGeom>
        </p:spPr>
        <p:txBody>
          <a:bodyPr wrap="none">
            <a:spAutoFit/>
          </a:bodyPr>
          <a:lstStyle/>
          <a:p>
            <a:r>
              <a:rPr lang="en-US" altLang="zh-CN" sz="1600" i="1" kern="0" dirty="0">
                <a:latin typeface="Palatino Linotype" panose="02040502050505030304" pitchFamily="18" charset="0"/>
                <a:ea typeface="Verdana" panose="020B0604030504040204" pitchFamily="34" charset="0"/>
                <a:cs typeface="Verdana" panose="020B0604030504040204" pitchFamily="34" charset="0"/>
              </a:rPr>
              <a:t>User 2</a:t>
            </a:r>
            <a:endParaRPr lang="zh-CN" altLang="en-US" sz="2800" i="1" dirty="0">
              <a:latin typeface="Palatino Linotype" panose="02040502050505030304" pitchFamily="18" charset="0"/>
            </a:endParaRPr>
          </a:p>
        </p:txBody>
      </p:sp>
      <p:sp>
        <p:nvSpPr>
          <p:cNvPr id="55" name="矩形 54"/>
          <p:cNvSpPr/>
          <p:nvPr/>
        </p:nvSpPr>
        <p:spPr>
          <a:xfrm>
            <a:off x="330133" y="5025231"/>
            <a:ext cx="739305" cy="338554"/>
          </a:xfrm>
          <a:prstGeom prst="rect">
            <a:avLst/>
          </a:prstGeom>
        </p:spPr>
        <p:txBody>
          <a:bodyPr wrap="none">
            <a:spAutoFit/>
          </a:bodyPr>
          <a:lstStyle/>
          <a:p>
            <a:r>
              <a:rPr lang="en-US" altLang="zh-CN" sz="1600" i="1" kern="0" dirty="0">
                <a:latin typeface="Palatino Linotype" panose="02040502050505030304" pitchFamily="18" charset="0"/>
                <a:ea typeface="Verdana" panose="020B0604030504040204" pitchFamily="34" charset="0"/>
                <a:cs typeface="Verdana" panose="020B0604030504040204" pitchFamily="34" charset="0"/>
              </a:rPr>
              <a:t>User 3</a:t>
            </a:r>
            <a:endParaRPr lang="zh-CN" altLang="en-US" sz="2800" i="1" dirty="0">
              <a:latin typeface="Palatino Linotype" panose="02040502050505030304" pitchFamily="18" charset="0"/>
            </a:endParaRPr>
          </a:p>
        </p:txBody>
      </p:sp>
      <p:sp>
        <p:nvSpPr>
          <p:cNvPr id="56" name="矩形 55"/>
          <p:cNvSpPr/>
          <p:nvPr/>
        </p:nvSpPr>
        <p:spPr>
          <a:xfrm>
            <a:off x="333931" y="5695846"/>
            <a:ext cx="739305" cy="338554"/>
          </a:xfrm>
          <a:prstGeom prst="rect">
            <a:avLst/>
          </a:prstGeom>
        </p:spPr>
        <p:txBody>
          <a:bodyPr wrap="none">
            <a:spAutoFit/>
          </a:bodyPr>
          <a:lstStyle/>
          <a:p>
            <a:r>
              <a:rPr lang="en-US" altLang="zh-CN" sz="1600" i="1" kern="0" dirty="0">
                <a:latin typeface="Palatino Linotype" panose="02040502050505030304" pitchFamily="18" charset="0"/>
                <a:ea typeface="Verdana" panose="020B0604030504040204" pitchFamily="34" charset="0"/>
                <a:cs typeface="Verdana" panose="020B0604030504040204" pitchFamily="34" charset="0"/>
              </a:rPr>
              <a:t>User 4</a:t>
            </a:r>
            <a:endParaRPr lang="zh-CN" altLang="en-US" sz="2800" i="1" dirty="0">
              <a:latin typeface="Palatino Linotype" panose="02040502050505030304" pitchFamily="18" charset="0"/>
            </a:endParaRPr>
          </a:p>
        </p:txBody>
      </p:sp>
    </p:spTree>
    <p:extLst>
      <p:ext uri="{BB962C8B-B14F-4D97-AF65-F5344CB8AC3E}">
        <p14:creationId xmlns:p14="http://schemas.microsoft.com/office/powerpoint/2010/main" val="326770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0190"/>
                                        </p:tgtEl>
                                        <p:attrNameLst>
                                          <p:attrName>style.visibility</p:attrName>
                                        </p:attrNameLst>
                                      </p:cBhvr>
                                      <p:to>
                                        <p:strVal val="visible"/>
                                      </p:to>
                                    </p:set>
                                    <p:animEffect transition="in" filter="fade">
                                      <p:cBhvr>
                                        <p:cTn id="10" dur="500"/>
                                        <p:tgtEl>
                                          <p:spTgt spid="50190"/>
                                        </p:tgtEl>
                                      </p:cBhvr>
                                    </p:animEffect>
                                  </p:childTnLst>
                                </p:cTn>
                              </p:par>
                              <p:par>
                                <p:cTn id="11" presetID="10" presetClass="entr" presetSubtype="0" fill="hold" nodeType="withEffect">
                                  <p:stCondLst>
                                    <p:cond delay="0"/>
                                  </p:stCondLst>
                                  <p:childTnLst>
                                    <p:set>
                                      <p:cBhvr>
                                        <p:cTn id="12" dur="1" fill="hold">
                                          <p:stCondLst>
                                            <p:cond delay="0"/>
                                          </p:stCondLst>
                                        </p:cTn>
                                        <p:tgtEl>
                                          <p:spTgt spid="41986"/>
                                        </p:tgtEl>
                                        <p:attrNameLst>
                                          <p:attrName>style.visibility</p:attrName>
                                        </p:attrNameLst>
                                      </p:cBhvr>
                                      <p:to>
                                        <p:strVal val="visible"/>
                                      </p:to>
                                    </p:set>
                                    <p:animEffect transition="in" filter="fade">
                                      <p:cBhvr>
                                        <p:cTn id="13" dur="500"/>
                                        <p:tgtEl>
                                          <p:spTgt spid="41986"/>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0192"/>
                                        </p:tgtEl>
                                        <p:attrNameLst>
                                          <p:attrName>style.visibility</p:attrName>
                                        </p:attrNameLst>
                                      </p:cBhvr>
                                      <p:to>
                                        <p:strVal val="visible"/>
                                      </p:to>
                                    </p:set>
                                    <p:animEffect transition="in" filter="fade">
                                      <p:cBhvr>
                                        <p:cTn id="29" dur="500"/>
                                        <p:tgtEl>
                                          <p:spTgt spid="50192"/>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par>
                                <p:cTn id="36" presetID="10" presetClass="entr" presetSubtype="0" fill="hold"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fade">
                                      <p:cBhvr>
                                        <p:cTn id="45" dur="500"/>
                                        <p:tgtEl>
                                          <p:spTgt spid="55"/>
                                        </p:tgtEl>
                                      </p:cBhvr>
                                    </p:animEffect>
                                  </p:childTnLst>
                                </p:cTn>
                              </p:par>
                              <p:par>
                                <p:cTn id="46" presetID="10" presetClass="entr" presetSubtype="0" fill="hold" nodeType="withEffect">
                                  <p:stCondLst>
                                    <p:cond delay="0"/>
                                  </p:stCondLst>
                                  <p:childTnLst>
                                    <p:set>
                                      <p:cBhvr>
                                        <p:cTn id="47" dur="1" fill="hold">
                                          <p:stCondLst>
                                            <p:cond delay="0"/>
                                          </p:stCondLst>
                                        </p:cTn>
                                        <p:tgtEl>
                                          <p:spTgt spid="50194"/>
                                        </p:tgtEl>
                                        <p:attrNameLst>
                                          <p:attrName>style.visibility</p:attrName>
                                        </p:attrNameLst>
                                      </p:cBhvr>
                                      <p:to>
                                        <p:strVal val="visible"/>
                                      </p:to>
                                    </p:set>
                                    <p:animEffect transition="in" filter="fade">
                                      <p:cBhvr>
                                        <p:cTn id="48" dur="500"/>
                                        <p:tgtEl>
                                          <p:spTgt spid="50194"/>
                                        </p:tgtEl>
                                      </p:cBhvr>
                                    </p:animEffect>
                                  </p:childTnLst>
                                </p:cTn>
                              </p:par>
                              <p:par>
                                <p:cTn id="49" presetID="10"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par>
                                <p:cTn id="52" presetID="10" presetClass="entr" presetSubtype="0" fill="hold"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par>
                                <p:cTn id="55" presetID="10"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fade">
                                      <p:cBhvr>
                                        <p:cTn id="64" dur="500"/>
                                        <p:tgtEl>
                                          <p:spTgt spid="56"/>
                                        </p:tgtEl>
                                      </p:cBhvr>
                                    </p:animEffect>
                                  </p:childTnLst>
                                </p:cTn>
                              </p:par>
                              <p:par>
                                <p:cTn id="65" presetID="10" presetClass="entr" presetSubtype="0" fill="hold" nodeType="withEffect">
                                  <p:stCondLst>
                                    <p:cond delay="0"/>
                                  </p:stCondLst>
                                  <p:childTnLst>
                                    <p:set>
                                      <p:cBhvr>
                                        <p:cTn id="66" dur="1" fill="hold">
                                          <p:stCondLst>
                                            <p:cond delay="0"/>
                                          </p:stCondLst>
                                        </p:cTn>
                                        <p:tgtEl>
                                          <p:spTgt spid="50196"/>
                                        </p:tgtEl>
                                        <p:attrNameLst>
                                          <p:attrName>style.visibility</p:attrName>
                                        </p:attrNameLst>
                                      </p:cBhvr>
                                      <p:to>
                                        <p:strVal val="visible"/>
                                      </p:to>
                                    </p:set>
                                    <p:animEffect transition="in" filter="fade">
                                      <p:cBhvr>
                                        <p:cTn id="67" dur="500"/>
                                        <p:tgtEl>
                                          <p:spTgt spid="50196"/>
                                        </p:tgtEl>
                                      </p:cBhvr>
                                    </p:animEffect>
                                  </p:childTnLst>
                                </p:cTn>
                              </p:par>
                              <p:par>
                                <p:cTn id="68" presetID="10" presetClass="entr" presetSubtype="0" fill="hold"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par>
                                <p:cTn id="71" presetID="10" presetClass="entr" presetSubtype="0" fill="hold" nodeType="with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fade">
                                      <p:cBhvr>
                                        <p:cTn id="73" dur="500"/>
                                        <p:tgtEl>
                                          <p:spTgt spid="52"/>
                                        </p:tgtEl>
                                      </p:cBhvr>
                                    </p:animEffect>
                                  </p:childTnLst>
                                </p:cTn>
                              </p:par>
                              <p:par>
                                <p:cTn id="74" presetID="10" presetClass="entr" presetSubtype="0" fill="hold"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fade">
                                      <p:cBhvr>
                                        <p:cTn id="76" dur="500"/>
                                        <p:tgtEl>
                                          <p:spTgt spid="4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THANKS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a:spcAft>
                <a:spcPts val="0"/>
              </a:spcAft>
              <a:defRPr/>
            </a:pP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研发算法</a:t>
            </a:r>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FedPAN</a:t>
            </a:r>
            <a:endPar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4" name="图片 3"/>
          <p:cNvPicPr>
            <a:picLocks noChangeAspect="1"/>
          </p:cNvPicPr>
          <p:nvPr/>
        </p:nvPicPr>
        <p:blipFill>
          <a:blip r:embed="rId3"/>
          <a:stretch>
            <a:fillRect/>
          </a:stretch>
        </p:blipFill>
        <p:spPr>
          <a:xfrm>
            <a:off x="167640" y="1556792"/>
            <a:ext cx="5184576" cy="2511460"/>
          </a:xfrm>
          <a:prstGeom prst="rect">
            <a:avLst/>
          </a:prstGeom>
        </p:spPr>
      </p:pic>
      <p:pic>
        <p:nvPicPr>
          <p:cNvPr id="5" name="图片 4"/>
          <p:cNvPicPr>
            <a:picLocks noChangeAspect="1"/>
          </p:cNvPicPr>
          <p:nvPr/>
        </p:nvPicPr>
        <p:blipFill>
          <a:blip r:embed="rId4"/>
          <a:stretch>
            <a:fillRect/>
          </a:stretch>
        </p:blipFill>
        <p:spPr>
          <a:xfrm>
            <a:off x="250984" y="4221088"/>
            <a:ext cx="5101232" cy="1843819"/>
          </a:xfrm>
          <a:prstGeom prst="rect">
            <a:avLst/>
          </a:prstGeom>
        </p:spPr>
      </p:pic>
      <p:sp>
        <p:nvSpPr>
          <p:cNvPr id="83" name="矩形 82"/>
          <p:cNvSpPr/>
          <p:nvPr/>
        </p:nvSpPr>
        <p:spPr>
          <a:xfrm>
            <a:off x="5352216" y="3140968"/>
            <a:ext cx="3672409" cy="1200329"/>
          </a:xfrm>
          <a:prstGeom prst="rect">
            <a:avLst/>
          </a:prstGeom>
        </p:spPr>
        <p:txBody>
          <a:bodyPr wrap="square">
            <a:spAutoFit/>
          </a:bodyPr>
          <a:lstStyle/>
          <a:p>
            <a:pPr algn="ctr"/>
            <a:r>
              <a:rPr lang="zh-CN" altLang="en-US" dirty="0">
                <a:ea typeface="楷体" panose="02010609060101010101" pitchFamily="49" charset="-122"/>
                <a:cs typeface="Times New Roman" panose="02020603050405020304" pitchFamily="18" charset="0"/>
              </a:rPr>
              <a:t>在多个数据集、多种设置下均可提升聚合模型的性能</a:t>
            </a:r>
            <a:r>
              <a:rPr lang="en-US" altLang="zh-CN" dirty="0">
                <a:ea typeface="楷体" panose="02010609060101010101" pitchFamily="49" charset="-122"/>
                <a:cs typeface="Times New Roman" panose="02020603050405020304" pitchFamily="18" charset="0"/>
              </a:rPr>
              <a:t>(</a:t>
            </a:r>
            <a:r>
              <a:rPr lang="zh-CN" altLang="en-US" dirty="0">
                <a:ea typeface="楷体" panose="02010609060101010101" pitchFamily="49" charset="-122"/>
                <a:cs typeface="Times New Roman" panose="02020603050405020304" pitchFamily="18" charset="0"/>
              </a:rPr>
              <a:t>红色部分</a:t>
            </a:r>
            <a:r>
              <a:rPr lang="en-US" altLang="zh-CN" dirty="0">
                <a:ea typeface="楷体" panose="02010609060101010101" pitchFamily="49" charset="-122"/>
                <a:cs typeface="Times New Roman" panose="02020603050405020304" pitchFamily="18" charset="0"/>
              </a:rPr>
              <a:t>)</a:t>
            </a:r>
            <a:endParaRPr lang="zh-CN" altLang="en-US" dirty="0">
              <a:ea typeface="楷体" panose="02010609060101010101" pitchFamily="49" charset="-122"/>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微软雅黑" panose="020B0503020204020204" pitchFamily="34" charset="-122"/>
              <a:ea typeface="微软雅黑" panose="020B0503020204020204" pitchFamily="34" charset="-122"/>
              <a:sym typeface="+mn-ea"/>
            </a:endParaRPr>
          </a:p>
          <a:p>
            <a:pPr eaLnBrk="1" hangingPunct="1">
              <a:spcAft>
                <a:spcPts val="0"/>
              </a:spcAft>
              <a:defRPr/>
            </a:pPr>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sym typeface="+mn-ea"/>
              </a:rPr>
              <a:t>目录</a:t>
            </a:r>
            <a:endParaRPr lang="zh-CN" altLang="zh-CN" sz="2800" b="1" kern="100" dirty="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57" name="文本框 56"/>
          <p:cNvSpPr txBox="1"/>
          <p:nvPr/>
        </p:nvSpPr>
        <p:spPr>
          <a:xfrm>
            <a:off x="467544" y="1556792"/>
            <a:ext cx="8575956" cy="4708981"/>
          </a:xfrm>
          <a:prstGeom prst="rect">
            <a:avLst/>
          </a:prstGeom>
          <a:noFill/>
        </p:spPr>
        <p:txBody>
          <a:bodyPr wrap="square" rtlCol="0">
            <a:spAutoFit/>
          </a:bodyPr>
          <a:lstStyle/>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项目背景</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a:lnSpc>
                <a:spcPts val="3000"/>
              </a:lnSpc>
            </a:pP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痛点难点分析</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现有解决方案</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提出的解决方案</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ea typeface="楷体" panose="02010609060101010101" pitchFamily="49" charset="-122"/>
                <a:cs typeface="Times New Roman" panose="02020603050405020304" pitchFamily="18" charset="0"/>
              </a:rPr>
              <a:t>可扩展方向</a:t>
            </a:r>
            <a:endParaRPr lang="en-US" altLang="zh-CN" sz="3200" dirty="0">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技术落地应用</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ea typeface="楷体" panose="02010609060101010101" pitchFamily="49" charset="-122"/>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圆角矩形 195"/>
          <p:cNvSpPr/>
          <p:nvPr/>
        </p:nvSpPr>
        <p:spPr bwMode="auto">
          <a:xfrm>
            <a:off x="3620842" y="4525743"/>
            <a:ext cx="4871633" cy="1544248"/>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微软雅黑" panose="020B0503020204020204" pitchFamily="34" charset="-122"/>
              <a:ea typeface="微软雅黑" panose="020B0503020204020204" pitchFamily="34" charset="-122"/>
              <a:sym typeface="+mn-ea"/>
            </a:endParaRPr>
          </a:p>
          <a:p>
            <a:pPr>
              <a:spcAft>
                <a:spcPts val="0"/>
              </a:spcAft>
              <a:defRPr/>
            </a:pPr>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sym typeface="+mn-ea"/>
              </a:rPr>
              <a:t>分布式模块化集成学习</a:t>
            </a:r>
            <a:endParaRPr lang="zh-CN" altLang="zh-CN" sz="2800" b="1" kern="100" dirty="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3" name="矩形 2"/>
          <p:cNvSpPr/>
          <p:nvPr/>
        </p:nvSpPr>
        <p:spPr>
          <a:xfrm>
            <a:off x="219464" y="1289589"/>
            <a:ext cx="8500411" cy="677108"/>
          </a:xfrm>
          <a:prstGeom prst="rect">
            <a:avLst/>
          </a:prstGeom>
        </p:spPr>
        <p:txBody>
          <a:bodyPr wrap="square">
            <a:spAutoFit/>
          </a:bodyPr>
          <a:lstStyle/>
          <a:p>
            <a:r>
              <a:rPr lang="zh-CN" altLang="en-US" sz="2000" b="1" dirty="0">
                <a:solidFill>
                  <a:srgbClr val="FF0000"/>
                </a:solidFill>
                <a:ea typeface="楷体" panose="02010609060101010101" pitchFamily="49" charset="-122"/>
                <a:cs typeface="Times New Roman" panose="02020603050405020304" pitchFamily="18" charset="0"/>
              </a:rPr>
              <a:t>深度网络模块化集成框架</a:t>
            </a:r>
            <a:r>
              <a:rPr lang="zh-CN" altLang="en-US" sz="2000" dirty="0">
                <a:ea typeface="楷体" panose="02010609060101010101" pitchFamily="49" charset="-122"/>
                <a:cs typeface="Times New Roman" panose="02020603050405020304" pitchFamily="18" charset="0"/>
              </a:rPr>
              <a:t>：</a:t>
            </a:r>
            <a:r>
              <a:rPr lang="zh-CN" altLang="en-US" sz="1800" dirty="0">
                <a:ea typeface="楷体" panose="02010609060101010101" pitchFamily="49" charset="-122"/>
                <a:cs typeface="Times New Roman" panose="02020603050405020304" pitchFamily="18" charset="0"/>
              </a:rPr>
              <a:t>将模型按照纵向、横向切分为多个模块，每个客户端只选择部分模块，如何切分？如何聚合？</a:t>
            </a:r>
            <a:endParaRPr lang="zh-CN" altLang="en-US" sz="2000" b="1" dirty="0">
              <a:solidFill>
                <a:schemeClr val="accent2">
                  <a:lumMod val="60000"/>
                  <a:lumOff val="40000"/>
                </a:schemeClr>
              </a:solidFill>
              <a:ea typeface="楷体" panose="02010609060101010101" pitchFamily="49" charset="-122"/>
              <a:cs typeface="Times New Roman" panose="02020603050405020304" pitchFamily="18" charset="0"/>
            </a:endParaRPr>
          </a:p>
        </p:txBody>
      </p:sp>
      <p:grpSp>
        <p:nvGrpSpPr>
          <p:cNvPr id="58" name="组合 57"/>
          <p:cNvGrpSpPr/>
          <p:nvPr/>
        </p:nvGrpSpPr>
        <p:grpSpPr>
          <a:xfrm>
            <a:off x="283015" y="2044755"/>
            <a:ext cx="4904549" cy="2413610"/>
            <a:chOff x="467544" y="2492896"/>
            <a:chExt cx="4904549" cy="2413610"/>
          </a:xfrm>
        </p:grpSpPr>
        <p:sp>
          <p:nvSpPr>
            <p:cNvPr id="4" name="圆角矩形 3"/>
            <p:cNvSpPr/>
            <p:nvPr/>
          </p:nvSpPr>
          <p:spPr bwMode="auto">
            <a:xfrm>
              <a:off x="1289133" y="2492896"/>
              <a:ext cx="2382609" cy="862669"/>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5" name="组合 4"/>
            <p:cNvGrpSpPr/>
            <p:nvPr/>
          </p:nvGrpSpPr>
          <p:grpSpPr>
            <a:xfrm>
              <a:off x="1535610" y="2636674"/>
              <a:ext cx="1970101" cy="575113"/>
              <a:chOff x="2195736" y="4365104"/>
              <a:chExt cx="3597396" cy="1584176"/>
            </a:xfrm>
          </p:grpSpPr>
          <p:sp>
            <p:nvSpPr>
              <p:cNvPr id="6" name="矩形 5"/>
              <p:cNvSpPr/>
              <p:nvPr/>
            </p:nvSpPr>
            <p:spPr bwMode="auto">
              <a:xfrm>
                <a:off x="2195736" y="4365104"/>
                <a:ext cx="792088" cy="43204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矩形 6"/>
              <p:cNvSpPr/>
              <p:nvPr/>
            </p:nvSpPr>
            <p:spPr bwMode="auto">
              <a:xfrm>
                <a:off x="3134844" y="4365104"/>
                <a:ext cx="792088" cy="43204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矩形 7"/>
              <p:cNvSpPr/>
              <p:nvPr/>
            </p:nvSpPr>
            <p:spPr bwMode="auto">
              <a:xfrm>
                <a:off x="5001044" y="4365104"/>
                <a:ext cx="792088" cy="43204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矩形 8"/>
              <p:cNvSpPr/>
              <p:nvPr/>
            </p:nvSpPr>
            <p:spPr bwMode="auto">
              <a:xfrm>
                <a:off x="4067944" y="4365104"/>
                <a:ext cx="792088" cy="43204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矩形 9"/>
              <p:cNvSpPr/>
              <p:nvPr/>
            </p:nvSpPr>
            <p:spPr bwMode="auto">
              <a:xfrm>
                <a:off x="2195736" y="4941168"/>
                <a:ext cx="792088" cy="43204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矩形 10"/>
              <p:cNvSpPr/>
              <p:nvPr/>
            </p:nvSpPr>
            <p:spPr bwMode="auto">
              <a:xfrm>
                <a:off x="3134844" y="4941168"/>
                <a:ext cx="792088" cy="43204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矩形 11"/>
              <p:cNvSpPr/>
              <p:nvPr/>
            </p:nvSpPr>
            <p:spPr bwMode="auto">
              <a:xfrm>
                <a:off x="5001044" y="4941168"/>
                <a:ext cx="792088" cy="43204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矩形 12"/>
              <p:cNvSpPr/>
              <p:nvPr/>
            </p:nvSpPr>
            <p:spPr bwMode="auto">
              <a:xfrm>
                <a:off x="4067944" y="4941168"/>
                <a:ext cx="792088" cy="43204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 name="矩形 14"/>
              <p:cNvSpPr/>
              <p:nvPr/>
            </p:nvSpPr>
            <p:spPr bwMode="auto">
              <a:xfrm>
                <a:off x="2195736" y="5517232"/>
                <a:ext cx="792088" cy="43204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 name="矩形 15"/>
              <p:cNvSpPr/>
              <p:nvPr/>
            </p:nvSpPr>
            <p:spPr bwMode="auto">
              <a:xfrm>
                <a:off x="3134844" y="5517232"/>
                <a:ext cx="792088" cy="43204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7" name="矩形 16"/>
              <p:cNvSpPr/>
              <p:nvPr/>
            </p:nvSpPr>
            <p:spPr bwMode="auto">
              <a:xfrm>
                <a:off x="5001044" y="5517232"/>
                <a:ext cx="792088" cy="43204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8" name="矩形 17"/>
              <p:cNvSpPr/>
              <p:nvPr/>
            </p:nvSpPr>
            <p:spPr bwMode="auto">
              <a:xfrm>
                <a:off x="4067944" y="5517232"/>
                <a:ext cx="792088" cy="43204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19" name="文本框 18"/>
            <p:cNvSpPr txBox="1"/>
            <p:nvPr/>
          </p:nvSpPr>
          <p:spPr>
            <a:xfrm>
              <a:off x="3696231" y="2769023"/>
              <a:ext cx="775164" cy="307777"/>
            </a:xfrm>
            <a:prstGeom prst="rect">
              <a:avLst/>
            </a:prstGeom>
            <a:noFill/>
          </p:spPr>
          <p:txBody>
            <a:bodyPr wrap="square" rtlCol="0">
              <a:spAutoFit/>
            </a:bodyPr>
            <a:lstStyle/>
            <a:p>
              <a:pPr algn="ctr"/>
              <a:r>
                <a:rPr lang="en-US" altLang="zh-CN" sz="1400" dirty="0">
                  <a:ea typeface="楷体" panose="02010609060101010101" pitchFamily="49" charset="-122"/>
                  <a:cs typeface="Times New Roman" panose="02020603050405020304" pitchFamily="18" charset="0"/>
                </a:rPr>
                <a:t>Server</a:t>
              </a:r>
              <a:endParaRPr lang="zh-CN" altLang="en-US" sz="1400" dirty="0">
                <a:ea typeface="楷体" panose="02010609060101010101" pitchFamily="49" charset="-122"/>
                <a:cs typeface="Times New Roman" panose="02020603050405020304" pitchFamily="18" charset="0"/>
              </a:endParaRPr>
            </a:p>
          </p:txBody>
        </p:sp>
        <p:sp>
          <p:nvSpPr>
            <p:cNvPr id="20" name="圆角矩形 19"/>
            <p:cNvSpPr/>
            <p:nvPr/>
          </p:nvSpPr>
          <p:spPr bwMode="auto">
            <a:xfrm>
              <a:off x="467544" y="3725280"/>
              <a:ext cx="1848576" cy="862669"/>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1" name="圆角矩形 20"/>
            <p:cNvSpPr/>
            <p:nvPr/>
          </p:nvSpPr>
          <p:spPr bwMode="auto">
            <a:xfrm>
              <a:off x="2850153" y="3725280"/>
              <a:ext cx="1848576" cy="862669"/>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2" name="组合 1"/>
            <p:cNvGrpSpPr/>
            <p:nvPr/>
          </p:nvGrpSpPr>
          <p:grpSpPr>
            <a:xfrm>
              <a:off x="591211" y="3922897"/>
              <a:ext cx="1601243" cy="467435"/>
              <a:chOff x="900343" y="4567489"/>
              <a:chExt cx="2806810" cy="819365"/>
            </a:xfrm>
          </p:grpSpPr>
          <p:sp>
            <p:nvSpPr>
              <p:cNvPr id="22" name="矩形 21"/>
              <p:cNvSpPr/>
              <p:nvPr/>
            </p:nvSpPr>
            <p:spPr bwMode="auto">
              <a:xfrm>
                <a:off x="900343" y="4567489"/>
                <a:ext cx="618014" cy="22346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3" name="矩形 22"/>
              <p:cNvSpPr/>
              <p:nvPr/>
            </p:nvSpPr>
            <p:spPr bwMode="auto">
              <a:xfrm>
                <a:off x="1633067" y="4567489"/>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4" name="矩形 23"/>
              <p:cNvSpPr/>
              <p:nvPr/>
            </p:nvSpPr>
            <p:spPr bwMode="auto">
              <a:xfrm>
                <a:off x="3089139" y="4567489"/>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5" name="矩形 24"/>
              <p:cNvSpPr/>
              <p:nvPr/>
            </p:nvSpPr>
            <p:spPr bwMode="auto">
              <a:xfrm>
                <a:off x="2361103" y="4567489"/>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6" name="矩形 25"/>
              <p:cNvSpPr/>
              <p:nvPr/>
            </p:nvSpPr>
            <p:spPr bwMode="auto">
              <a:xfrm>
                <a:off x="900343" y="4865440"/>
                <a:ext cx="618014" cy="22346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7" name="矩形 26"/>
              <p:cNvSpPr/>
              <p:nvPr/>
            </p:nvSpPr>
            <p:spPr bwMode="auto">
              <a:xfrm>
                <a:off x="1633067" y="4865440"/>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8" name="矩形 27"/>
              <p:cNvSpPr/>
              <p:nvPr/>
            </p:nvSpPr>
            <p:spPr bwMode="auto">
              <a:xfrm>
                <a:off x="3089139" y="4865440"/>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9" name="矩形 28"/>
              <p:cNvSpPr/>
              <p:nvPr/>
            </p:nvSpPr>
            <p:spPr bwMode="auto">
              <a:xfrm>
                <a:off x="2361103" y="4865440"/>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 name="矩形 29"/>
              <p:cNvSpPr/>
              <p:nvPr/>
            </p:nvSpPr>
            <p:spPr bwMode="auto">
              <a:xfrm>
                <a:off x="900343" y="5163391"/>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1" name="矩形 30"/>
              <p:cNvSpPr/>
              <p:nvPr/>
            </p:nvSpPr>
            <p:spPr bwMode="auto">
              <a:xfrm>
                <a:off x="1633067" y="5163391"/>
                <a:ext cx="618014" cy="22346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2" name="矩形 31"/>
              <p:cNvSpPr/>
              <p:nvPr/>
            </p:nvSpPr>
            <p:spPr bwMode="auto">
              <a:xfrm>
                <a:off x="3089139" y="5163391"/>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3" name="矩形 32"/>
              <p:cNvSpPr/>
              <p:nvPr/>
            </p:nvSpPr>
            <p:spPr bwMode="auto">
              <a:xfrm>
                <a:off x="2361103" y="5163391"/>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54" name="组合 53"/>
            <p:cNvGrpSpPr/>
            <p:nvPr/>
          </p:nvGrpSpPr>
          <p:grpSpPr>
            <a:xfrm>
              <a:off x="2994702" y="3922896"/>
              <a:ext cx="1601243" cy="467435"/>
              <a:chOff x="5113411" y="4567488"/>
              <a:chExt cx="2806810" cy="819365"/>
            </a:xfrm>
          </p:grpSpPr>
          <p:sp>
            <p:nvSpPr>
              <p:cNvPr id="34" name="矩形 33"/>
              <p:cNvSpPr/>
              <p:nvPr/>
            </p:nvSpPr>
            <p:spPr bwMode="auto">
              <a:xfrm>
                <a:off x="5113411" y="4567488"/>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5" name="矩形 34"/>
              <p:cNvSpPr/>
              <p:nvPr/>
            </p:nvSpPr>
            <p:spPr bwMode="auto">
              <a:xfrm>
                <a:off x="5846135" y="4567488"/>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6" name="矩形 35"/>
              <p:cNvSpPr/>
              <p:nvPr/>
            </p:nvSpPr>
            <p:spPr bwMode="auto">
              <a:xfrm>
                <a:off x="7302207" y="4567488"/>
                <a:ext cx="618014" cy="22346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7" name="矩形 36"/>
              <p:cNvSpPr/>
              <p:nvPr/>
            </p:nvSpPr>
            <p:spPr bwMode="auto">
              <a:xfrm>
                <a:off x="6574171" y="4567488"/>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8" name="矩形 37"/>
              <p:cNvSpPr/>
              <p:nvPr/>
            </p:nvSpPr>
            <p:spPr bwMode="auto">
              <a:xfrm>
                <a:off x="5113411" y="4865439"/>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9" name="矩形 38"/>
              <p:cNvSpPr/>
              <p:nvPr/>
            </p:nvSpPr>
            <p:spPr bwMode="auto">
              <a:xfrm>
                <a:off x="5846135" y="4865439"/>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0" name="矩形 39"/>
              <p:cNvSpPr/>
              <p:nvPr/>
            </p:nvSpPr>
            <p:spPr bwMode="auto">
              <a:xfrm>
                <a:off x="7302207" y="4865439"/>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1" name="矩形 40"/>
              <p:cNvSpPr/>
              <p:nvPr/>
            </p:nvSpPr>
            <p:spPr bwMode="auto">
              <a:xfrm>
                <a:off x="6574171" y="4865439"/>
                <a:ext cx="618014" cy="22346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2" name="矩形 41"/>
              <p:cNvSpPr/>
              <p:nvPr/>
            </p:nvSpPr>
            <p:spPr bwMode="auto">
              <a:xfrm>
                <a:off x="5113411" y="5163390"/>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3" name="矩形 42"/>
              <p:cNvSpPr/>
              <p:nvPr/>
            </p:nvSpPr>
            <p:spPr bwMode="auto">
              <a:xfrm>
                <a:off x="5846135" y="5163390"/>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4" name="矩形 43"/>
              <p:cNvSpPr/>
              <p:nvPr/>
            </p:nvSpPr>
            <p:spPr bwMode="auto">
              <a:xfrm>
                <a:off x="7302207" y="5163390"/>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5" name="矩形 44"/>
              <p:cNvSpPr/>
              <p:nvPr/>
            </p:nvSpPr>
            <p:spPr bwMode="auto">
              <a:xfrm>
                <a:off x="6574171" y="5163390"/>
                <a:ext cx="618014" cy="22346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grpSp>
        <p:cxnSp>
          <p:nvCxnSpPr>
            <p:cNvPr id="46" name="直接箭头连接符 45"/>
            <p:cNvCxnSpPr>
              <a:stCxn id="4" idx="2"/>
              <a:endCxn id="20" idx="0"/>
            </p:cNvCxnSpPr>
            <p:nvPr/>
          </p:nvCxnSpPr>
          <p:spPr bwMode="auto">
            <a:xfrm flipH="1">
              <a:off x="1391832" y="3355565"/>
              <a:ext cx="1088606" cy="369715"/>
            </a:xfrm>
            <a:prstGeom prst="straightConnector1">
              <a:avLst/>
            </a:prstGeom>
            <a:solidFill>
              <a:schemeClr val="accent1"/>
            </a:solidFill>
            <a:ln w="28575" cap="flat" cmpd="sng" algn="ctr">
              <a:solidFill>
                <a:schemeClr val="bg1">
                  <a:lumMod val="65000"/>
                </a:schemeClr>
              </a:solidFill>
              <a:prstDash val="sysDash"/>
              <a:round/>
              <a:headEnd type="none" w="med" len="med"/>
              <a:tailEnd type="triangle"/>
            </a:ln>
          </p:spPr>
        </p:cxnSp>
        <p:cxnSp>
          <p:nvCxnSpPr>
            <p:cNvPr id="47" name="直接箭头连接符 46"/>
            <p:cNvCxnSpPr>
              <a:stCxn id="4" idx="2"/>
              <a:endCxn id="21" idx="0"/>
            </p:cNvCxnSpPr>
            <p:nvPr/>
          </p:nvCxnSpPr>
          <p:spPr bwMode="auto">
            <a:xfrm>
              <a:off x="2480438" y="3355565"/>
              <a:ext cx="1294003" cy="369715"/>
            </a:xfrm>
            <a:prstGeom prst="straightConnector1">
              <a:avLst/>
            </a:prstGeom>
            <a:solidFill>
              <a:schemeClr val="accent1"/>
            </a:solidFill>
            <a:ln w="28575" cap="flat" cmpd="sng" algn="ctr">
              <a:solidFill>
                <a:schemeClr val="bg1">
                  <a:lumMod val="65000"/>
                </a:schemeClr>
              </a:solidFill>
              <a:prstDash val="sysDash"/>
              <a:round/>
              <a:headEnd type="none" w="med" len="med"/>
              <a:tailEnd type="triangle"/>
            </a:ln>
          </p:spPr>
        </p:cxnSp>
        <p:sp>
          <p:nvSpPr>
            <p:cNvPr id="48" name="文本框 47"/>
            <p:cNvSpPr txBox="1"/>
            <p:nvPr/>
          </p:nvSpPr>
          <p:spPr>
            <a:xfrm>
              <a:off x="3693448" y="3150372"/>
              <a:ext cx="1678645" cy="523220"/>
            </a:xfrm>
            <a:prstGeom prst="rect">
              <a:avLst/>
            </a:prstGeom>
            <a:noFill/>
          </p:spPr>
          <p:txBody>
            <a:bodyPr wrap="square" rtlCol="0">
              <a:spAutoFit/>
            </a:bodyPr>
            <a:lstStyle/>
            <a:p>
              <a:r>
                <a:rPr lang="zh-CN" altLang="en-US" sz="1400" b="1" dirty="0">
                  <a:solidFill>
                    <a:srgbClr val="FF0000"/>
                  </a:solidFill>
                  <a:ea typeface="楷体" panose="02010609060101010101" pitchFamily="49" charset="-122"/>
                  <a:cs typeface="Times New Roman" panose="02020603050405020304" pitchFamily="18" charset="0"/>
                </a:rPr>
                <a:t>如何为每个客户端选择合适的模块？</a:t>
              </a:r>
            </a:p>
          </p:txBody>
        </p:sp>
        <p:sp>
          <p:nvSpPr>
            <p:cNvPr id="49" name="文本框 48"/>
            <p:cNvSpPr txBox="1"/>
            <p:nvPr/>
          </p:nvSpPr>
          <p:spPr>
            <a:xfrm>
              <a:off x="539552" y="3268176"/>
              <a:ext cx="897833" cy="307777"/>
            </a:xfrm>
            <a:prstGeom prst="rect">
              <a:avLst/>
            </a:prstGeom>
            <a:noFill/>
          </p:spPr>
          <p:txBody>
            <a:bodyPr wrap="square" rtlCol="0">
              <a:spAutoFit/>
            </a:bodyPr>
            <a:lstStyle/>
            <a:p>
              <a:pPr algn="ctr"/>
              <a:r>
                <a:rPr lang="zh-CN" altLang="en-US" sz="1400" b="1" dirty="0">
                  <a:solidFill>
                    <a:srgbClr val="FF0000"/>
                  </a:solidFill>
                  <a:ea typeface="楷体" panose="02010609060101010101" pitchFamily="49" charset="-122"/>
                  <a:cs typeface="Times New Roman" panose="02020603050405020304" pitchFamily="18" charset="0"/>
                </a:rPr>
                <a:t>如何聚合？</a:t>
              </a:r>
            </a:p>
          </p:txBody>
        </p:sp>
        <p:cxnSp>
          <p:nvCxnSpPr>
            <p:cNvPr id="50" name="直接箭头连接符 49"/>
            <p:cNvCxnSpPr/>
            <p:nvPr/>
          </p:nvCxnSpPr>
          <p:spPr bwMode="auto">
            <a:xfrm flipV="1">
              <a:off x="1267427" y="3355565"/>
              <a:ext cx="999374" cy="358935"/>
            </a:xfrm>
            <a:prstGeom prst="straightConnector1">
              <a:avLst/>
            </a:prstGeom>
            <a:solidFill>
              <a:schemeClr val="accent1"/>
            </a:solidFill>
            <a:ln w="28575" cap="flat" cmpd="sng" algn="ctr">
              <a:solidFill>
                <a:schemeClr val="bg1">
                  <a:lumMod val="65000"/>
                </a:schemeClr>
              </a:solidFill>
              <a:prstDash val="sysDash"/>
              <a:round/>
              <a:headEnd type="none" w="med" len="med"/>
              <a:tailEnd type="triangle"/>
            </a:ln>
          </p:spPr>
        </p:cxnSp>
        <p:cxnSp>
          <p:nvCxnSpPr>
            <p:cNvPr id="51" name="直接箭头连接符 50"/>
            <p:cNvCxnSpPr/>
            <p:nvPr/>
          </p:nvCxnSpPr>
          <p:spPr bwMode="auto">
            <a:xfrm flipH="1" flipV="1">
              <a:off x="2694075" y="3365883"/>
              <a:ext cx="1196056" cy="346955"/>
            </a:xfrm>
            <a:prstGeom prst="straightConnector1">
              <a:avLst/>
            </a:prstGeom>
            <a:solidFill>
              <a:schemeClr val="accent1"/>
            </a:solidFill>
            <a:ln w="28575" cap="flat" cmpd="sng" algn="ctr">
              <a:solidFill>
                <a:schemeClr val="bg1">
                  <a:lumMod val="65000"/>
                </a:schemeClr>
              </a:solidFill>
              <a:prstDash val="sysDash"/>
              <a:round/>
              <a:headEnd type="none" w="med" len="med"/>
              <a:tailEnd type="triangle"/>
            </a:ln>
          </p:spPr>
        </p:cxnSp>
        <p:sp>
          <p:nvSpPr>
            <p:cNvPr id="52" name="文本框 51"/>
            <p:cNvSpPr txBox="1"/>
            <p:nvPr/>
          </p:nvSpPr>
          <p:spPr>
            <a:xfrm>
              <a:off x="966014" y="4598729"/>
              <a:ext cx="851635" cy="307777"/>
            </a:xfrm>
            <a:prstGeom prst="rect">
              <a:avLst/>
            </a:prstGeom>
            <a:noFill/>
          </p:spPr>
          <p:txBody>
            <a:bodyPr wrap="square" rtlCol="0">
              <a:spAutoFit/>
            </a:bodyPr>
            <a:lstStyle/>
            <a:p>
              <a:pPr algn="ctr"/>
              <a:r>
                <a:rPr lang="en-US" altLang="zh-CN" sz="1400" dirty="0">
                  <a:ea typeface="楷体" panose="02010609060101010101" pitchFamily="49" charset="-122"/>
                  <a:cs typeface="Times New Roman" panose="02020603050405020304" pitchFamily="18" charset="0"/>
                </a:rPr>
                <a:t>Client A</a:t>
              </a:r>
              <a:endParaRPr lang="zh-CN" altLang="en-US" sz="1400" dirty="0">
                <a:ea typeface="楷体" panose="02010609060101010101" pitchFamily="49" charset="-122"/>
                <a:cs typeface="Times New Roman" panose="02020603050405020304" pitchFamily="18" charset="0"/>
              </a:endParaRPr>
            </a:p>
          </p:txBody>
        </p:sp>
        <p:sp>
          <p:nvSpPr>
            <p:cNvPr id="53" name="文本框 52"/>
            <p:cNvSpPr txBox="1"/>
            <p:nvPr/>
          </p:nvSpPr>
          <p:spPr>
            <a:xfrm>
              <a:off x="3439327" y="4598729"/>
              <a:ext cx="851635" cy="307777"/>
            </a:xfrm>
            <a:prstGeom prst="rect">
              <a:avLst/>
            </a:prstGeom>
            <a:noFill/>
          </p:spPr>
          <p:txBody>
            <a:bodyPr wrap="square" rtlCol="0">
              <a:spAutoFit/>
            </a:bodyPr>
            <a:lstStyle/>
            <a:p>
              <a:pPr algn="ctr"/>
              <a:r>
                <a:rPr lang="en-US" altLang="zh-CN" sz="1400" dirty="0">
                  <a:ea typeface="楷体" panose="02010609060101010101" pitchFamily="49" charset="-122"/>
                  <a:cs typeface="Times New Roman" panose="02020603050405020304" pitchFamily="18" charset="0"/>
                </a:rPr>
                <a:t>Client B</a:t>
              </a:r>
              <a:endParaRPr lang="zh-CN" altLang="en-US" sz="1400" dirty="0">
                <a:ea typeface="楷体" panose="02010609060101010101" pitchFamily="49" charset="-122"/>
                <a:cs typeface="Times New Roman" panose="02020603050405020304" pitchFamily="18" charset="0"/>
              </a:endParaRPr>
            </a:p>
          </p:txBody>
        </p:sp>
      </p:grpSp>
      <p:sp>
        <p:nvSpPr>
          <p:cNvPr id="169" name="圆角矩形 168"/>
          <p:cNvSpPr/>
          <p:nvPr/>
        </p:nvSpPr>
        <p:spPr bwMode="auto">
          <a:xfrm>
            <a:off x="3671950" y="4581128"/>
            <a:ext cx="4859094" cy="1556794"/>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70" name="文本框 169"/>
          <p:cNvSpPr txBox="1"/>
          <p:nvPr/>
        </p:nvSpPr>
        <p:spPr>
          <a:xfrm>
            <a:off x="3741501" y="4663279"/>
            <a:ext cx="969623" cy="369332"/>
          </a:xfrm>
          <a:prstGeom prst="rect">
            <a:avLst/>
          </a:prstGeom>
          <a:noFill/>
        </p:spPr>
        <p:txBody>
          <a:bodyPr wrap="square" rtlCol="0">
            <a:spAutoFit/>
          </a:bodyPr>
          <a:lstStyle/>
          <a:p>
            <a:pPr algn="ctr"/>
            <a:r>
              <a:rPr lang="en-US" altLang="zh-CN" sz="1800" dirty="0">
                <a:ea typeface="楷体" panose="02010609060101010101" pitchFamily="49" charset="-122"/>
                <a:cs typeface="Times New Roman" panose="02020603050405020304" pitchFamily="18" charset="0"/>
              </a:rPr>
              <a:t>Clients</a:t>
            </a:r>
            <a:endParaRPr lang="zh-CN" altLang="en-US" sz="1800" dirty="0">
              <a:ea typeface="楷体" panose="02010609060101010101" pitchFamily="49" charset="-122"/>
              <a:cs typeface="Times New Roman" panose="02020603050405020304" pitchFamily="18" charset="0"/>
            </a:endParaRPr>
          </a:p>
        </p:txBody>
      </p:sp>
      <p:grpSp>
        <p:nvGrpSpPr>
          <p:cNvPr id="171" name="组合 170"/>
          <p:cNvGrpSpPr/>
          <p:nvPr/>
        </p:nvGrpSpPr>
        <p:grpSpPr>
          <a:xfrm>
            <a:off x="7127604" y="5126353"/>
            <a:ext cx="1152128" cy="423181"/>
            <a:chOff x="1259632" y="4149080"/>
            <a:chExt cx="1368152" cy="558894"/>
          </a:xfrm>
        </p:grpSpPr>
        <p:sp>
          <p:nvSpPr>
            <p:cNvPr id="172" name="矩形 171"/>
            <p:cNvSpPr/>
            <p:nvPr/>
          </p:nvSpPr>
          <p:spPr bwMode="auto">
            <a:xfrm>
              <a:off x="1259632" y="4149080"/>
              <a:ext cx="1152128" cy="2880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73" name="矩形 172"/>
            <p:cNvSpPr/>
            <p:nvPr/>
          </p:nvSpPr>
          <p:spPr bwMode="auto">
            <a:xfrm>
              <a:off x="1331640" y="4265909"/>
              <a:ext cx="1152128" cy="288032"/>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74" name="矩形 173"/>
            <p:cNvSpPr/>
            <p:nvPr/>
          </p:nvSpPr>
          <p:spPr bwMode="auto">
            <a:xfrm>
              <a:off x="1475656" y="4419942"/>
              <a:ext cx="1152128" cy="288032"/>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175" name="组合 174"/>
          <p:cNvGrpSpPr/>
          <p:nvPr/>
        </p:nvGrpSpPr>
        <p:grpSpPr>
          <a:xfrm>
            <a:off x="5218676" y="5062235"/>
            <a:ext cx="1148963" cy="567197"/>
            <a:chOff x="899592" y="4869160"/>
            <a:chExt cx="1148963" cy="567197"/>
          </a:xfrm>
        </p:grpSpPr>
        <p:sp>
          <p:nvSpPr>
            <p:cNvPr id="176" name="椭圆 175"/>
            <p:cNvSpPr/>
            <p:nvPr/>
          </p:nvSpPr>
          <p:spPr bwMode="auto">
            <a:xfrm>
              <a:off x="899592" y="4869160"/>
              <a:ext cx="216024" cy="216024"/>
            </a:xfrm>
            <a:prstGeom prst="ellipse">
              <a:avLst/>
            </a:prstGeom>
            <a:ln>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rgbClr val="FF0000"/>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77" name="椭圆 176"/>
            <p:cNvSpPr/>
            <p:nvPr/>
          </p:nvSpPr>
          <p:spPr bwMode="auto">
            <a:xfrm>
              <a:off x="1210572" y="4869160"/>
              <a:ext cx="216024" cy="216024"/>
            </a:xfrm>
            <a:prstGeom prst="ellipse">
              <a:avLst/>
            </a:prstGeom>
            <a:ln>
              <a:solidFill>
                <a:srgbClr val="FFC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78" name="椭圆 177"/>
            <p:cNvSpPr/>
            <p:nvPr/>
          </p:nvSpPr>
          <p:spPr bwMode="auto">
            <a:xfrm>
              <a:off x="1521551" y="4869160"/>
              <a:ext cx="216024" cy="216024"/>
            </a:xfrm>
            <a:prstGeom prst="ellipse">
              <a:avLst/>
            </a:prstGeom>
            <a:ln>
              <a:solidFill>
                <a:srgbClr val="92D05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79" name="椭圆 178"/>
            <p:cNvSpPr/>
            <p:nvPr/>
          </p:nvSpPr>
          <p:spPr bwMode="auto">
            <a:xfrm>
              <a:off x="1832531" y="4869160"/>
              <a:ext cx="216024" cy="216024"/>
            </a:xfrm>
            <a:prstGeom prst="ellipse">
              <a:avLst/>
            </a:prstGeom>
            <a:ln>
              <a:solidFill>
                <a:srgbClr val="00B0F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80" name="椭圆 179"/>
            <p:cNvSpPr/>
            <p:nvPr/>
          </p:nvSpPr>
          <p:spPr bwMode="auto">
            <a:xfrm>
              <a:off x="1205984" y="5220333"/>
              <a:ext cx="216024" cy="216024"/>
            </a:xfrm>
            <a:prstGeom prst="ellipse">
              <a:avLst/>
            </a:prstGeom>
            <a:ln>
              <a:solidFill>
                <a:srgbClr val="0070C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81" name="椭圆 180"/>
            <p:cNvSpPr/>
            <p:nvPr/>
          </p:nvSpPr>
          <p:spPr bwMode="auto">
            <a:xfrm>
              <a:off x="1521551" y="5212030"/>
              <a:ext cx="216024" cy="216024"/>
            </a:xfrm>
            <a:prstGeom prst="ellipse">
              <a:avLst/>
            </a:prstGeom>
            <a:ln>
              <a:solidFill>
                <a:srgbClr val="7030A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82" name="直接连接符 181"/>
            <p:cNvCxnSpPr>
              <a:stCxn id="176" idx="4"/>
              <a:endCxn id="180" idx="0"/>
            </p:cNvCxnSpPr>
            <p:nvPr/>
          </p:nvCxnSpPr>
          <p:spPr bwMode="auto">
            <a:xfrm>
              <a:off x="1007604" y="5085184"/>
              <a:ext cx="306392" cy="135149"/>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83" name="直接连接符 182"/>
            <p:cNvCxnSpPr>
              <a:stCxn id="177" idx="4"/>
              <a:endCxn id="180" idx="0"/>
            </p:cNvCxnSpPr>
            <p:nvPr/>
          </p:nvCxnSpPr>
          <p:spPr bwMode="auto">
            <a:xfrm flipH="1">
              <a:off x="1313996" y="5085184"/>
              <a:ext cx="4588" cy="135149"/>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84" name="直接连接符 183"/>
            <p:cNvCxnSpPr>
              <a:stCxn id="178" idx="4"/>
              <a:endCxn id="180" idx="0"/>
            </p:cNvCxnSpPr>
            <p:nvPr/>
          </p:nvCxnSpPr>
          <p:spPr bwMode="auto">
            <a:xfrm flipH="1">
              <a:off x="1313996" y="5085184"/>
              <a:ext cx="315567" cy="135149"/>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85" name="直接连接符 184"/>
            <p:cNvCxnSpPr>
              <a:stCxn id="179" idx="4"/>
              <a:endCxn id="180" idx="0"/>
            </p:cNvCxnSpPr>
            <p:nvPr/>
          </p:nvCxnSpPr>
          <p:spPr bwMode="auto">
            <a:xfrm flipH="1">
              <a:off x="1313996" y="5085184"/>
              <a:ext cx="626547" cy="135149"/>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86" name="直接连接符 185"/>
            <p:cNvCxnSpPr>
              <a:stCxn id="176" idx="4"/>
              <a:endCxn id="181" idx="0"/>
            </p:cNvCxnSpPr>
            <p:nvPr/>
          </p:nvCxnSpPr>
          <p:spPr bwMode="auto">
            <a:xfrm>
              <a:off x="1007604" y="5085184"/>
              <a:ext cx="621959" cy="126846"/>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87" name="直接连接符 186"/>
            <p:cNvCxnSpPr>
              <a:stCxn id="177" idx="4"/>
              <a:endCxn id="181" idx="0"/>
            </p:cNvCxnSpPr>
            <p:nvPr/>
          </p:nvCxnSpPr>
          <p:spPr bwMode="auto">
            <a:xfrm>
              <a:off x="1318584" y="5085184"/>
              <a:ext cx="310979" cy="126846"/>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88" name="直接连接符 187"/>
            <p:cNvCxnSpPr>
              <a:stCxn id="178" idx="4"/>
              <a:endCxn id="181" idx="0"/>
            </p:cNvCxnSpPr>
            <p:nvPr/>
          </p:nvCxnSpPr>
          <p:spPr bwMode="auto">
            <a:xfrm>
              <a:off x="1629563" y="5085184"/>
              <a:ext cx="0" cy="126846"/>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89" name="直接连接符 188"/>
            <p:cNvCxnSpPr>
              <a:stCxn id="179" idx="4"/>
              <a:endCxn id="181" idx="0"/>
            </p:cNvCxnSpPr>
            <p:nvPr/>
          </p:nvCxnSpPr>
          <p:spPr bwMode="auto">
            <a:xfrm flipH="1">
              <a:off x="1629563" y="5085184"/>
              <a:ext cx="310980" cy="126846"/>
            </a:xfrm>
            <a:prstGeom prst="line">
              <a:avLst/>
            </a:prstGeom>
            <a:solidFill>
              <a:schemeClr val="accent1"/>
            </a:solidFill>
            <a:ln w="12700" cap="flat" cmpd="sng" algn="ctr">
              <a:solidFill>
                <a:schemeClr val="tx1"/>
              </a:solidFill>
              <a:prstDash val="solid"/>
              <a:round/>
              <a:headEnd type="none" w="med" len="med"/>
              <a:tailEnd type="none" w="med" len="med"/>
            </a:ln>
          </p:spPr>
        </p:cxnSp>
      </p:grpSp>
      <p:sp>
        <p:nvSpPr>
          <p:cNvPr id="190" name="iconfont-11607-6151091"/>
          <p:cNvSpPr/>
          <p:nvPr/>
        </p:nvSpPr>
        <p:spPr>
          <a:xfrm>
            <a:off x="3888653" y="5054760"/>
            <a:ext cx="502698" cy="566369"/>
          </a:xfrm>
          <a:custGeom>
            <a:avLst/>
            <a:gdLst>
              <a:gd name="T0" fmla="*/ 0 w 11200"/>
              <a:gd name="T1" fmla="*/ 4452 h 12800"/>
              <a:gd name="T2" fmla="*/ 11200 w 11200"/>
              <a:gd name="T3" fmla="*/ 4452 h 12800"/>
              <a:gd name="T4" fmla="*/ 11200 w 11200"/>
              <a:gd name="T5" fmla="*/ 8348 h 12800"/>
              <a:gd name="T6" fmla="*/ 0 w 11200"/>
              <a:gd name="T7" fmla="*/ 8348 h 12800"/>
              <a:gd name="T8" fmla="*/ 0 w 11200"/>
              <a:gd name="T9" fmla="*/ 4452 h 12800"/>
              <a:gd name="T10" fmla="*/ 0 w 11200"/>
              <a:gd name="T11" fmla="*/ 0 h 12800"/>
              <a:gd name="T12" fmla="*/ 11200 w 11200"/>
              <a:gd name="T13" fmla="*/ 0 h 12800"/>
              <a:gd name="T14" fmla="*/ 11200 w 11200"/>
              <a:gd name="T15" fmla="*/ 3896 h 12800"/>
              <a:gd name="T16" fmla="*/ 0 w 11200"/>
              <a:gd name="T17" fmla="*/ 3896 h 12800"/>
              <a:gd name="T18" fmla="*/ 0 w 11200"/>
              <a:gd name="T19" fmla="*/ 0 h 12800"/>
              <a:gd name="T20" fmla="*/ 0 w 11200"/>
              <a:gd name="T21" fmla="*/ 8904 h 12800"/>
              <a:gd name="T22" fmla="*/ 11200 w 11200"/>
              <a:gd name="T23" fmla="*/ 8904 h 12800"/>
              <a:gd name="T24" fmla="*/ 11200 w 11200"/>
              <a:gd name="T25" fmla="*/ 12800 h 12800"/>
              <a:gd name="T26" fmla="*/ 0 w 11200"/>
              <a:gd name="T27" fmla="*/ 12800 h 12800"/>
              <a:gd name="T28" fmla="*/ 0 w 11200"/>
              <a:gd name="T29" fmla="*/ 8904 h 12800"/>
              <a:gd name="T30" fmla="*/ 1680 w 11200"/>
              <a:gd name="T31" fmla="*/ 1670 h 12800"/>
              <a:gd name="T32" fmla="*/ 1680 w 11200"/>
              <a:gd name="T33" fmla="*/ 2226 h 12800"/>
              <a:gd name="T34" fmla="*/ 2800 w 11200"/>
              <a:gd name="T35" fmla="*/ 2226 h 12800"/>
              <a:gd name="T36" fmla="*/ 2800 w 11200"/>
              <a:gd name="T37" fmla="*/ 1670 h 12800"/>
              <a:gd name="T38" fmla="*/ 1680 w 11200"/>
              <a:gd name="T39" fmla="*/ 1670 h 12800"/>
              <a:gd name="T40" fmla="*/ 1680 w 11200"/>
              <a:gd name="T41" fmla="*/ 6122 h 12800"/>
              <a:gd name="T42" fmla="*/ 1680 w 11200"/>
              <a:gd name="T43" fmla="*/ 6678 h 12800"/>
              <a:gd name="T44" fmla="*/ 2800 w 11200"/>
              <a:gd name="T45" fmla="*/ 6678 h 12800"/>
              <a:gd name="T46" fmla="*/ 2800 w 11200"/>
              <a:gd name="T47" fmla="*/ 6122 h 12800"/>
              <a:gd name="T48" fmla="*/ 1680 w 11200"/>
              <a:gd name="T49" fmla="*/ 6122 h 12800"/>
              <a:gd name="T50" fmla="*/ 1680 w 11200"/>
              <a:gd name="T51" fmla="*/ 10574 h 12800"/>
              <a:gd name="T52" fmla="*/ 1680 w 11200"/>
              <a:gd name="T53" fmla="*/ 11130 h 12800"/>
              <a:gd name="T54" fmla="*/ 2800 w 11200"/>
              <a:gd name="T55" fmla="*/ 11130 h 12800"/>
              <a:gd name="T56" fmla="*/ 2800 w 11200"/>
              <a:gd name="T57" fmla="*/ 10574 h 12800"/>
              <a:gd name="T58" fmla="*/ 1680 w 11200"/>
              <a:gd name="T5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00" h="12800">
                <a:moveTo>
                  <a:pt x="0" y="4452"/>
                </a:moveTo>
                <a:lnTo>
                  <a:pt x="11200" y="4452"/>
                </a:lnTo>
                <a:lnTo>
                  <a:pt x="11200" y="8348"/>
                </a:lnTo>
                <a:lnTo>
                  <a:pt x="0" y="8348"/>
                </a:lnTo>
                <a:lnTo>
                  <a:pt x="0" y="4452"/>
                </a:lnTo>
                <a:close/>
                <a:moveTo>
                  <a:pt x="0" y="0"/>
                </a:moveTo>
                <a:lnTo>
                  <a:pt x="11200" y="0"/>
                </a:lnTo>
                <a:lnTo>
                  <a:pt x="11200" y="3896"/>
                </a:lnTo>
                <a:lnTo>
                  <a:pt x="0" y="3896"/>
                </a:lnTo>
                <a:lnTo>
                  <a:pt x="0" y="0"/>
                </a:lnTo>
                <a:close/>
                <a:moveTo>
                  <a:pt x="0" y="8904"/>
                </a:moveTo>
                <a:lnTo>
                  <a:pt x="11200" y="8904"/>
                </a:lnTo>
                <a:lnTo>
                  <a:pt x="11200" y="12800"/>
                </a:lnTo>
                <a:lnTo>
                  <a:pt x="0" y="12800"/>
                </a:lnTo>
                <a:lnTo>
                  <a:pt x="0" y="8904"/>
                </a:lnTo>
                <a:close/>
                <a:moveTo>
                  <a:pt x="1680" y="1670"/>
                </a:moveTo>
                <a:lnTo>
                  <a:pt x="1680" y="2226"/>
                </a:lnTo>
                <a:lnTo>
                  <a:pt x="2800" y="2226"/>
                </a:lnTo>
                <a:lnTo>
                  <a:pt x="2800" y="1670"/>
                </a:lnTo>
                <a:lnTo>
                  <a:pt x="1680" y="1670"/>
                </a:lnTo>
                <a:close/>
                <a:moveTo>
                  <a:pt x="1680" y="6122"/>
                </a:moveTo>
                <a:lnTo>
                  <a:pt x="1680" y="6678"/>
                </a:lnTo>
                <a:lnTo>
                  <a:pt x="2800" y="6678"/>
                </a:lnTo>
                <a:lnTo>
                  <a:pt x="2800" y="6122"/>
                </a:lnTo>
                <a:lnTo>
                  <a:pt x="1680" y="6122"/>
                </a:lnTo>
                <a:close/>
                <a:moveTo>
                  <a:pt x="1680" y="10574"/>
                </a:moveTo>
                <a:lnTo>
                  <a:pt x="1680" y="11130"/>
                </a:lnTo>
                <a:lnTo>
                  <a:pt x="2800" y="11130"/>
                </a:lnTo>
                <a:lnTo>
                  <a:pt x="2800" y="10574"/>
                </a:lnTo>
                <a:lnTo>
                  <a:pt x="1680" y="105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1" name="右箭头 190"/>
          <p:cNvSpPr/>
          <p:nvPr/>
        </p:nvSpPr>
        <p:spPr bwMode="auto">
          <a:xfrm>
            <a:off x="4642612" y="5259740"/>
            <a:ext cx="360040" cy="225676"/>
          </a:xfrm>
          <a:prstGeom prst="righ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2" name="右箭头 191"/>
          <p:cNvSpPr/>
          <p:nvPr/>
        </p:nvSpPr>
        <p:spPr bwMode="auto">
          <a:xfrm>
            <a:off x="6586777" y="5259740"/>
            <a:ext cx="360040" cy="225676"/>
          </a:xfrm>
          <a:prstGeom prst="righ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3" name="文本框 192"/>
          <p:cNvSpPr txBox="1"/>
          <p:nvPr/>
        </p:nvSpPr>
        <p:spPr>
          <a:xfrm>
            <a:off x="3671950" y="5748720"/>
            <a:ext cx="936104" cy="276999"/>
          </a:xfrm>
          <a:prstGeom prst="rect">
            <a:avLst/>
          </a:prstGeom>
          <a:noFill/>
        </p:spPr>
        <p:txBody>
          <a:bodyPr wrap="square" rtlCol="0">
            <a:spAutoFit/>
          </a:bodyPr>
          <a:lstStyle/>
          <a:p>
            <a:pPr algn="ctr"/>
            <a:r>
              <a:rPr lang="zh-CN" altLang="en-US" sz="1200" b="1" dirty="0">
                <a:ea typeface="楷体" panose="02010609060101010101" pitchFamily="49" charset="-122"/>
                <a:cs typeface="Times New Roman" panose="02020603050405020304" pitchFamily="18" charset="0"/>
              </a:rPr>
              <a:t>异构数据</a:t>
            </a:r>
          </a:p>
        </p:txBody>
      </p:sp>
      <p:sp>
        <p:nvSpPr>
          <p:cNvPr id="194" name="文本框 193"/>
          <p:cNvSpPr txBox="1"/>
          <p:nvPr/>
        </p:nvSpPr>
        <p:spPr>
          <a:xfrm>
            <a:off x="5255187" y="5671749"/>
            <a:ext cx="1071351" cy="461665"/>
          </a:xfrm>
          <a:prstGeom prst="rect">
            <a:avLst/>
          </a:prstGeom>
          <a:noFill/>
        </p:spPr>
        <p:txBody>
          <a:bodyPr wrap="square" rtlCol="0">
            <a:spAutoFit/>
          </a:bodyPr>
          <a:lstStyle/>
          <a:p>
            <a:pPr algn="ctr"/>
            <a:r>
              <a:rPr lang="zh-CN" altLang="en-US" sz="1200" b="1" dirty="0">
                <a:ea typeface="楷体" panose="02010609060101010101" pitchFamily="49" charset="-122"/>
                <a:cs typeface="Times New Roman" panose="02020603050405020304" pitchFamily="18" charset="0"/>
              </a:rPr>
              <a:t>有序</a:t>
            </a:r>
            <a:r>
              <a:rPr lang="en-US" altLang="zh-CN" sz="1200" b="1" dirty="0">
                <a:ea typeface="楷体" panose="02010609060101010101" pitchFamily="49" charset="-122"/>
                <a:cs typeface="Times New Roman" panose="02020603050405020304" pitchFamily="18" charset="0"/>
              </a:rPr>
              <a:t>/</a:t>
            </a:r>
            <a:r>
              <a:rPr lang="zh-CN" altLang="en-US" sz="1200" b="1" dirty="0">
                <a:ea typeface="楷体" panose="02010609060101010101" pitchFamily="49" charset="-122"/>
                <a:cs typeface="Times New Roman" panose="02020603050405020304" pitchFamily="18" charset="0"/>
              </a:rPr>
              <a:t>位置相关模型</a:t>
            </a:r>
          </a:p>
        </p:txBody>
      </p:sp>
      <p:sp>
        <p:nvSpPr>
          <p:cNvPr id="195" name="文本框 194"/>
          <p:cNvSpPr txBox="1"/>
          <p:nvPr/>
        </p:nvSpPr>
        <p:spPr>
          <a:xfrm>
            <a:off x="7222351" y="5652556"/>
            <a:ext cx="936104" cy="461665"/>
          </a:xfrm>
          <a:prstGeom prst="rect">
            <a:avLst/>
          </a:prstGeom>
          <a:noFill/>
        </p:spPr>
        <p:txBody>
          <a:bodyPr wrap="square" rtlCol="0">
            <a:spAutoFit/>
          </a:bodyPr>
          <a:lstStyle/>
          <a:p>
            <a:pPr algn="ctr"/>
            <a:r>
              <a:rPr lang="zh-CN" altLang="en-US" sz="1200" b="1" dirty="0">
                <a:ea typeface="楷体" panose="02010609060101010101" pitchFamily="49" charset="-122"/>
                <a:cs typeface="Times New Roman" panose="02020603050405020304" pitchFamily="18" charset="0"/>
              </a:rPr>
              <a:t>有序</a:t>
            </a:r>
            <a:r>
              <a:rPr lang="en-US" altLang="zh-CN" sz="1200" b="1" dirty="0">
                <a:ea typeface="楷体" panose="02010609060101010101" pitchFamily="49" charset="-122"/>
                <a:cs typeface="Times New Roman" panose="02020603050405020304" pitchFamily="18" charset="0"/>
              </a:rPr>
              <a:t>/</a:t>
            </a:r>
            <a:r>
              <a:rPr lang="zh-CN" altLang="en-US" sz="1200" b="1" dirty="0">
                <a:ea typeface="楷体" panose="02010609060101010101" pitchFamily="49" charset="-122"/>
                <a:cs typeface="Times New Roman" panose="02020603050405020304" pitchFamily="18" charset="0"/>
              </a:rPr>
              <a:t>位置相关特征</a:t>
            </a:r>
          </a:p>
        </p:txBody>
      </p:sp>
      <p:sp>
        <p:nvSpPr>
          <p:cNvPr id="197" name="圆角右箭头 196"/>
          <p:cNvSpPr/>
          <p:nvPr/>
        </p:nvSpPr>
        <p:spPr bwMode="auto">
          <a:xfrm flipV="1">
            <a:off x="1911686" y="4663279"/>
            <a:ext cx="792088" cy="792088"/>
          </a:xfrm>
          <a:prstGeom prst="ben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8" name="文本框 197"/>
          <p:cNvSpPr txBox="1"/>
          <p:nvPr/>
        </p:nvSpPr>
        <p:spPr>
          <a:xfrm>
            <a:off x="5479884" y="2124968"/>
            <a:ext cx="2733222" cy="1938992"/>
          </a:xfrm>
          <a:prstGeom prst="rect">
            <a:avLst/>
          </a:prstGeom>
          <a:solidFill>
            <a:schemeClr val="bg1">
              <a:lumMod val="95000"/>
            </a:schemeClr>
          </a:solidFill>
        </p:spPr>
        <p:txBody>
          <a:bodyPr wrap="square" rtlCol="0">
            <a:spAutoFit/>
          </a:bodyPr>
          <a:lstStyle/>
          <a:p>
            <a:pPr algn="ctr"/>
            <a:r>
              <a:rPr lang="zh-CN" altLang="en-US" b="1" dirty="0">
                <a:solidFill>
                  <a:srgbClr val="FF0000"/>
                </a:solidFill>
                <a:ea typeface="楷体" panose="02010609060101010101" pitchFamily="49" charset="-122"/>
                <a:cs typeface="Times New Roman" panose="02020603050405020304" pitchFamily="18" charset="0"/>
              </a:rPr>
              <a:t>有序</a:t>
            </a:r>
            <a:r>
              <a:rPr lang="en-US" altLang="zh-CN" b="1" dirty="0">
                <a:solidFill>
                  <a:srgbClr val="FF0000"/>
                </a:solidFill>
                <a:ea typeface="楷体" panose="02010609060101010101" pitchFamily="49" charset="-122"/>
                <a:cs typeface="Times New Roman" panose="02020603050405020304" pitchFamily="18" charset="0"/>
              </a:rPr>
              <a:t>/</a:t>
            </a:r>
            <a:r>
              <a:rPr lang="zh-CN" altLang="en-US" b="1" dirty="0">
                <a:solidFill>
                  <a:srgbClr val="FF0000"/>
                </a:solidFill>
                <a:ea typeface="楷体" panose="02010609060101010101" pitchFamily="49" charset="-122"/>
                <a:cs typeface="Times New Roman" panose="02020603050405020304" pitchFamily="18" charset="0"/>
              </a:rPr>
              <a:t>位置相关模型更容易划分</a:t>
            </a:r>
          </a:p>
          <a:p>
            <a:pPr algn="ctr"/>
            <a:endParaRPr lang="en-US" altLang="zh-CN" b="1" dirty="0">
              <a:solidFill>
                <a:srgbClr val="FF0000"/>
              </a:solidFill>
              <a:ea typeface="楷体" panose="02010609060101010101" pitchFamily="49" charset="-122"/>
              <a:cs typeface="Times New Roman" panose="02020603050405020304" pitchFamily="18" charset="0"/>
            </a:endParaRPr>
          </a:p>
          <a:p>
            <a:pPr algn="ctr"/>
            <a:r>
              <a:rPr lang="zh-CN" altLang="en-US" b="1" dirty="0">
                <a:solidFill>
                  <a:srgbClr val="FF0000"/>
                </a:solidFill>
                <a:ea typeface="楷体" panose="02010609060101010101" pitchFamily="49" charset="-122"/>
                <a:cs typeface="Times New Roman" panose="02020603050405020304" pitchFamily="18" charset="0"/>
              </a:rPr>
              <a:t>有序</a:t>
            </a:r>
            <a:r>
              <a:rPr lang="en-US" altLang="zh-CN" b="1" dirty="0">
                <a:solidFill>
                  <a:srgbClr val="FF0000"/>
                </a:solidFill>
                <a:ea typeface="楷体" panose="02010609060101010101" pitchFamily="49" charset="-122"/>
                <a:cs typeface="Times New Roman" panose="02020603050405020304" pitchFamily="18" charset="0"/>
              </a:rPr>
              <a:t>/</a:t>
            </a:r>
            <a:r>
              <a:rPr lang="zh-CN" altLang="en-US" b="1" dirty="0">
                <a:solidFill>
                  <a:srgbClr val="FF0000"/>
                </a:solidFill>
                <a:ea typeface="楷体" panose="02010609060101010101" pitchFamily="49" charset="-122"/>
                <a:cs typeface="Times New Roman" panose="02020603050405020304" pitchFamily="18" charset="0"/>
              </a:rPr>
              <a:t>位置相关模型更容易聚合</a:t>
            </a:r>
            <a:endParaRPr lang="en-US" altLang="zh-CN" b="1" dirty="0">
              <a:solidFill>
                <a:srgbClr val="FF0000"/>
              </a:solidFill>
              <a:ea typeface="楷体" panose="02010609060101010101" pitchFamily="49" charset="-122"/>
              <a:cs typeface="Times New Roman" panose="02020603050405020304" pitchFamily="18" charset="0"/>
            </a:endParaRPr>
          </a:p>
        </p:txBody>
      </p:sp>
      <p:sp>
        <p:nvSpPr>
          <p:cNvPr id="199" name="矩形 198"/>
          <p:cNvSpPr/>
          <p:nvPr/>
        </p:nvSpPr>
        <p:spPr>
          <a:xfrm>
            <a:off x="314425" y="5309760"/>
            <a:ext cx="1843418" cy="830997"/>
          </a:xfrm>
          <a:prstGeom prst="rect">
            <a:avLst/>
          </a:prstGeom>
        </p:spPr>
        <p:txBody>
          <a:bodyPr wrap="square">
            <a:spAutoFit/>
          </a:bodyPr>
          <a:lstStyle/>
          <a:p>
            <a:pPr algn="ctr"/>
            <a:r>
              <a:rPr lang="zh-CN" altLang="en-US" b="1" dirty="0">
                <a:solidFill>
                  <a:schemeClr val="accent2">
                    <a:lumMod val="60000"/>
                    <a:lumOff val="40000"/>
                  </a:schemeClr>
                </a:solidFill>
                <a:ea typeface="楷体" panose="02010609060101010101" pitchFamily="49" charset="-122"/>
                <a:cs typeface="Times New Roman" panose="02020603050405020304" pitchFamily="18" charset="0"/>
                <a:sym typeface="Wingdings" panose="05000000000000000000" pitchFamily="2" charset="2"/>
              </a:rPr>
              <a:t>学习有序</a:t>
            </a:r>
            <a:r>
              <a:rPr lang="en-US" altLang="zh-CN" b="1" dirty="0">
                <a:solidFill>
                  <a:schemeClr val="accent2">
                    <a:lumMod val="60000"/>
                    <a:lumOff val="40000"/>
                  </a:schemeClr>
                </a:solidFill>
                <a:ea typeface="楷体" panose="02010609060101010101" pitchFamily="49" charset="-122"/>
                <a:cs typeface="Times New Roman" panose="02020603050405020304" pitchFamily="18" charset="0"/>
                <a:sym typeface="Wingdings" panose="05000000000000000000" pitchFamily="2" charset="2"/>
              </a:rPr>
              <a:t>/</a:t>
            </a:r>
            <a:r>
              <a:rPr lang="zh-CN" altLang="en-US" b="1" dirty="0">
                <a:solidFill>
                  <a:schemeClr val="accent2">
                    <a:lumMod val="60000"/>
                    <a:lumOff val="40000"/>
                  </a:schemeClr>
                </a:solidFill>
                <a:ea typeface="楷体" panose="02010609060101010101" pitchFamily="49" charset="-122"/>
                <a:cs typeface="Times New Roman" panose="02020603050405020304" pitchFamily="18" charset="0"/>
                <a:sym typeface="Wingdings" panose="05000000000000000000" pitchFamily="2" charset="2"/>
              </a:rPr>
              <a:t>位置相关模型</a:t>
            </a:r>
            <a:endParaRPr lang="zh-CN" altLang="en-US" b="1" dirty="0">
              <a:solidFill>
                <a:schemeClr val="accent2">
                  <a:lumMod val="60000"/>
                  <a:lumOff val="40000"/>
                </a:schemeClr>
              </a:solidFill>
              <a:ea typeface="楷体" panose="02010609060101010101" pitchFamily="49" charset="-122"/>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微软雅黑" panose="020B0503020204020204" pitchFamily="34" charset="-122"/>
              <a:ea typeface="微软雅黑" panose="020B0503020204020204" pitchFamily="34" charset="-122"/>
              <a:sym typeface="+mn-ea"/>
            </a:endParaRPr>
          </a:p>
          <a:p>
            <a:pPr eaLnBrk="1" hangingPunct="1">
              <a:spcAft>
                <a:spcPts val="0"/>
              </a:spcAft>
              <a:defRPr/>
            </a:pPr>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sym typeface="+mn-ea"/>
              </a:rPr>
              <a:t>目录</a:t>
            </a:r>
            <a:endParaRPr lang="zh-CN" altLang="zh-CN" sz="2800" b="1" kern="100" dirty="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57" name="文本框 56"/>
          <p:cNvSpPr txBox="1"/>
          <p:nvPr/>
        </p:nvSpPr>
        <p:spPr>
          <a:xfrm>
            <a:off x="467544" y="1556792"/>
            <a:ext cx="8575956" cy="4708981"/>
          </a:xfrm>
          <a:prstGeom prst="rect">
            <a:avLst/>
          </a:prstGeom>
          <a:noFill/>
        </p:spPr>
        <p:txBody>
          <a:bodyPr wrap="square" rtlCol="0">
            <a:spAutoFit/>
          </a:bodyPr>
          <a:lstStyle/>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项目背景</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a:lnSpc>
                <a:spcPts val="3000"/>
              </a:lnSpc>
            </a:pP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痛点难点分析</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现有解决方案</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提出的解决方案</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可扩展方向</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ea typeface="楷体" panose="02010609060101010101" pitchFamily="49" charset="-122"/>
                <a:cs typeface="Times New Roman" panose="02020603050405020304" pitchFamily="18" charset="0"/>
              </a:rPr>
              <a:t>技术落地应用</a:t>
            </a:r>
            <a:endParaRPr lang="en-US" altLang="zh-CN" sz="3200" dirty="0">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ea typeface="楷体" panose="02010609060101010101" pitchFamily="49" charset="-122"/>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微软雅黑" panose="020B0503020204020204" pitchFamily="34" charset="-122"/>
              <a:ea typeface="微软雅黑" panose="020B0503020204020204" pitchFamily="34" charset="-122"/>
              <a:sym typeface="+mn-ea"/>
            </a:endParaRPr>
          </a:p>
          <a:p>
            <a:pPr>
              <a:spcAft>
                <a:spcPts val="0"/>
              </a:spcAft>
              <a:defRPr/>
            </a:pPr>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sym typeface="+mn-ea"/>
              </a:rPr>
              <a:t>技术落地应用</a:t>
            </a:r>
            <a:endParaRPr lang="zh-CN" altLang="zh-CN" sz="2800" b="1" kern="100" dirty="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88" name="文本框 87"/>
          <p:cNvSpPr txBox="1"/>
          <p:nvPr/>
        </p:nvSpPr>
        <p:spPr>
          <a:xfrm>
            <a:off x="608128" y="4149080"/>
            <a:ext cx="3608370" cy="1754326"/>
          </a:xfrm>
          <a:prstGeom prst="rect">
            <a:avLst/>
          </a:prstGeom>
          <a:noFill/>
          <a:ln>
            <a:solidFill>
              <a:schemeClr val="tx1"/>
            </a:solidFill>
            <a:prstDash val="sysDash"/>
          </a:ln>
        </p:spPr>
        <p:txBody>
          <a:bodyPr wrap="square" rtlCol="0">
            <a:spAutoFit/>
          </a:bodyPr>
          <a:lstStyle/>
          <a:p>
            <a:r>
              <a:rPr lang="zh-CN" altLang="en-US" sz="1800" b="1" dirty="0">
                <a:ea typeface="楷体" panose="02010609060101010101" pitchFamily="49" charset="-122"/>
                <a:cs typeface="Times New Roman" panose="02020603050405020304" pitchFamily="18" charset="0"/>
              </a:rPr>
              <a:t>技术研究深化</a:t>
            </a:r>
            <a:r>
              <a:rPr lang="zh-CN" altLang="en-US" sz="1800" dirty="0">
                <a:ea typeface="楷体" panose="02010609060101010101" pitchFamily="49" charset="-122"/>
                <a:cs typeface="Times New Roman" panose="02020603050405020304" pitchFamily="18" charset="0"/>
              </a:rPr>
              <a:t>：</a:t>
            </a:r>
            <a:endParaRPr lang="en-US" altLang="zh-CN" sz="1800" dirty="0">
              <a:ea typeface="楷体" panose="02010609060101010101" pitchFamily="49" charset="-122"/>
              <a:cs typeface="Times New Roman" panose="02020603050405020304" pitchFamily="18" charset="0"/>
            </a:endParaRPr>
          </a:p>
          <a:p>
            <a:pPr marL="171450" indent="-171450">
              <a:buFont typeface="Arial" panose="020B0604020202020204" pitchFamily="34" charset="0"/>
              <a:buChar char="•"/>
            </a:pPr>
            <a:r>
              <a:rPr lang="zh-CN" altLang="en-US" sz="1800" dirty="0">
                <a:ea typeface="楷体" panose="02010609060101010101" pitchFamily="49" charset="-122"/>
                <a:cs typeface="Times New Roman" panose="02020603050405020304" pitchFamily="18" charset="0"/>
              </a:rPr>
              <a:t>研究基于位置编码的特征预对齐技术</a:t>
            </a:r>
            <a:r>
              <a:rPr lang="en-US" altLang="zh-CN" sz="1800" dirty="0">
                <a:ea typeface="楷体" panose="02010609060101010101" pitchFamily="49" charset="-122"/>
                <a:cs typeface="Times New Roman" panose="02020603050405020304" pitchFamily="18" charset="0"/>
              </a:rPr>
              <a:t>(</a:t>
            </a:r>
            <a:r>
              <a:rPr lang="zh-CN" altLang="en-US" sz="1800" dirty="0">
                <a:solidFill>
                  <a:srgbClr val="FF0000"/>
                </a:solidFill>
                <a:ea typeface="楷体" panose="02010609060101010101" pitchFamily="49" charset="-122"/>
                <a:cs typeface="Times New Roman" panose="02020603050405020304" pitchFamily="18" charset="0"/>
              </a:rPr>
              <a:t>已和华为合作申请专利 </a:t>
            </a:r>
            <a:r>
              <a:rPr lang="en-US" altLang="zh-CN" sz="1800" dirty="0">
                <a:solidFill>
                  <a:srgbClr val="FF0000"/>
                </a:solidFill>
                <a:ea typeface="楷体" panose="02010609060101010101" pitchFamily="49" charset="-122"/>
                <a:cs typeface="Times New Roman" panose="02020603050405020304" pitchFamily="18" charset="0"/>
              </a:rPr>
              <a:t>+ CVPR 2022</a:t>
            </a:r>
            <a:r>
              <a:rPr lang="zh-CN" altLang="en-US" sz="1800" dirty="0">
                <a:solidFill>
                  <a:srgbClr val="FF0000"/>
                </a:solidFill>
                <a:ea typeface="楷体" panose="02010609060101010101" pitchFamily="49" charset="-122"/>
                <a:cs typeface="Times New Roman" panose="02020603050405020304" pitchFamily="18" charset="0"/>
              </a:rPr>
              <a:t>中稿</a:t>
            </a:r>
            <a:r>
              <a:rPr lang="en-US" altLang="zh-CN" sz="1800" dirty="0">
                <a:ea typeface="楷体" panose="02010609060101010101" pitchFamily="49" charset="-122"/>
                <a:cs typeface="Times New Roman" panose="02020603050405020304" pitchFamily="18" charset="0"/>
              </a:rPr>
              <a:t>)</a:t>
            </a:r>
          </a:p>
          <a:p>
            <a:pPr marL="171450" indent="-171450">
              <a:buFont typeface="Arial" panose="020B0604020202020204" pitchFamily="34" charset="0"/>
              <a:buChar char="•"/>
            </a:pPr>
            <a:r>
              <a:rPr lang="zh-CN" altLang="en-US" sz="1800" dirty="0">
                <a:ea typeface="楷体" panose="02010609060101010101" pitchFamily="49" charset="-122"/>
                <a:cs typeface="Times New Roman" panose="02020603050405020304" pitchFamily="18" charset="0"/>
              </a:rPr>
              <a:t>研究基于有序</a:t>
            </a:r>
            <a:r>
              <a:rPr lang="en-US" altLang="zh-CN" sz="1800" dirty="0">
                <a:ea typeface="楷体" panose="02010609060101010101" pitchFamily="49" charset="-122"/>
                <a:cs typeface="Times New Roman" panose="02020603050405020304" pitchFamily="18" charset="0"/>
              </a:rPr>
              <a:t>/</a:t>
            </a:r>
            <a:r>
              <a:rPr lang="zh-CN" altLang="en-US" sz="1800" dirty="0">
                <a:ea typeface="楷体" panose="02010609060101010101" pitchFamily="49" charset="-122"/>
                <a:cs typeface="Times New Roman" panose="02020603050405020304" pitchFamily="18" charset="0"/>
              </a:rPr>
              <a:t>位置相关模型的分布式集成学习框架</a:t>
            </a:r>
          </a:p>
        </p:txBody>
      </p:sp>
      <p:sp>
        <p:nvSpPr>
          <p:cNvPr id="90" name="右箭头 89"/>
          <p:cNvSpPr/>
          <p:nvPr/>
        </p:nvSpPr>
        <p:spPr bwMode="auto">
          <a:xfrm rot="5400000">
            <a:off x="2137437" y="3469400"/>
            <a:ext cx="504056" cy="505236"/>
          </a:xfrm>
          <a:prstGeom prst="righ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2" name="右箭头标注 91"/>
          <p:cNvSpPr/>
          <p:nvPr/>
        </p:nvSpPr>
        <p:spPr bwMode="auto">
          <a:xfrm>
            <a:off x="4359163" y="3001938"/>
            <a:ext cx="871550" cy="1440160"/>
          </a:xfrm>
          <a:prstGeom prst="rightArrowCallou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技术落地</a:t>
            </a:r>
          </a:p>
        </p:txBody>
      </p:sp>
      <p:sp>
        <p:nvSpPr>
          <p:cNvPr id="93" name="文本框 92"/>
          <p:cNvSpPr txBox="1"/>
          <p:nvPr/>
        </p:nvSpPr>
        <p:spPr>
          <a:xfrm>
            <a:off x="5373378" y="1582971"/>
            <a:ext cx="3576374" cy="4278094"/>
          </a:xfrm>
          <a:prstGeom prst="rect">
            <a:avLst/>
          </a:prstGeom>
          <a:noFill/>
          <a:ln>
            <a:solidFill>
              <a:schemeClr val="tx1"/>
            </a:solidFill>
            <a:prstDash val="sysDash"/>
          </a:ln>
        </p:spPr>
        <p:txBody>
          <a:bodyPr wrap="square" rtlCol="0">
            <a:spAutoFit/>
          </a:bodyPr>
          <a:lstStyle/>
          <a:p>
            <a:pPr algn="ctr"/>
            <a:r>
              <a:rPr lang="zh-CN" altLang="en-US" sz="2000" b="1" dirty="0">
                <a:ea typeface="楷体" panose="02010609060101010101" pitchFamily="49" charset="-122"/>
                <a:cs typeface="Times New Roman" panose="02020603050405020304" pitchFamily="18" charset="0"/>
              </a:rPr>
              <a:t>实际应用场景</a:t>
            </a:r>
            <a:endParaRPr lang="en-US" altLang="zh-CN" sz="2000" b="1" dirty="0">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ü"/>
            </a:pPr>
            <a:r>
              <a:rPr lang="zh-CN" altLang="en-US" sz="1800" b="1" dirty="0">
                <a:solidFill>
                  <a:srgbClr val="FF0000"/>
                </a:solidFill>
                <a:ea typeface="楷体" panose="02010609060101010101" pitchFamily="49" charset="-122"/>
                <a:cs typeface="Times New Roman" panose="02020603050405020304" pitchFamily="18" charset="0"/>
              </a:rPr>
              <a:t>多</a:t>
            </a:r>
            <a:r>
              <a:rPr lang="en-US" altLang="zh-CN" sz="1800" b="1" dirty="0">
                <a:solidFill>
                  <a:srgbClr val="FF0000"/>
                </a:solidFill>
                <a:ea typeface="楷体" panose="02010609060101010101" pitchFamily="49" charset="-122"/>
                <a:cs typeface="Times New Roman" panose="02020603050405020304" pitchFamily="18" charset="0"/>
              </a:rPr>
              <a:t>APP</a:t>
            </a:r>
            <a:r>
              <a:rPr lang="zh-CN" altLang="en-US" sz="1800" b="1" dirty="0">
                <a:solidFill>
                  <a:srgbClr val="FF0000"/>
                </a:solidFill>
                <a:ea typeface="楷体" panose="02010609060101010101" pitchFamily="49" charset="-122"/>
                <a:cs typeface="Times New Roman" panose="02020603050405020304" pitchFamily="18" charset="0"/>
              </a:rPr>
              <a:t>智能业务感知：</a:t>
            </a:r>
            <a:r>
              <a:rPr lang="zh-CN" altLang="en-US" sz="1800" dirty="0">
                <a:ea typeface="楷体" panose="02010609060101010101" pitchFamily="49" charset="-122"/>
                <a:cs typeface="Times New Roman" panose="02020603050405020304" pitchFamily="18" charset="0"/>
              </a:rPr>
              <a:t>根据流量包对</a:t>
            </a:r>
            <a:r>
              <a:rPr lang="en-US" altLang="zh-CN" sz="1800" dirty="0">
                <a:ea typeface="楷体" panose="02010609060101010101" pitchFamily="49" charset="-122"/>
                <a:cs typeface="Times New Roman" panose="02020603050405020304" pitchFamily="18" charset="0"/>
              </a:rPr>
              <a:t>APP</a:t>
            </a:r>
            <a:r>
              <a:rPr lang="zh-CN" altLang="en-US" sz="1800" dirty="0">
                <a:ea typeface="楷体" panose="02010609060101010101" pitchFamily="49" charset="-122"/>
                <a:cs typeface="Times New Roman" panose="02020603050405020304" pitchFamily="18" charset="0"/>
              </a:rPr>
              <a:t>类型进行识别，但是不能将用户流量包聚集到服务器训练（</a:t>
            </a:r>
            <a:r>
              <a:rPr lang="zh-CN" altLang="en-US" sz="1800" b="1" u="sng" dirty="0">
                <a:ea typeface="楷体" panose="02010609060101010101" pitchFamily="49" charset="-122"/>
                <a:cs typeface="Times New Roman" panose="02020603050405020304" pitchFamily="18" charset="0"/>
              </a:rPr>
              <a:t>已验证</a:t>
            </a:r>
            <a:r>
              <a:rPr lang="zh-CN" altLang="en-US" sz="1800" dirty="0">
                <a:ea typeface="楷体" panose="02010609060101010101" pitchFamily="49" charset="-122"/>
                <a:cs typeface="Times New Roman" panose="02020603050405020304" pitchFamily="18" charset="0"/>
              </a:rPr>
              <a:t>）</a:t>
            </a:r>
            <a:endParaRPr lang="en-US" altLang="zh-CN" sz="1800" dirty="0">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ü"/>
            </a:pPr>
            <a:endParaRPr lang="en-US" altLang="zh-CN" sz="1800" b="1" dirty="0">
              <a:solidFill>
                <a:srgbClr val="FF0000"/>
              </a:solidFill>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ü"/>
            </a:pPr>
            <a:r>
              <a:rPr lang="en-US" altLang="zh-CN" sz="1800" b="1" dirty="0">
                <a:solidFill>
                  <a:srgbClr val="FF0000"/>
                </a:solidFill>
                <a:ea typeface="楷体" panose="02010609060101010101" pitchFamily="49" charset="-122"/>
                <a:cs typeface="Times New Roman" panose="02020603050405020304" pitchFamily="18" charset="0"/>
              </a:rPr>
              <a:t>ONT/OLT</a:t>
            </a:r>
            <a:r>
              <a:rPr lang="zh-CN" altLang="en-US" sz="1800" b="1" dirty="0">
                <a:solidFill>
                  <a:srgbClr val="FF0000"/>
                </a:solidFill>
                <a:ea typeface="楷体" panose="02010609060101010101" pitchFamily="49" charset="-122"/>
                <a:cs typeface="Times New Roman" panose="02020603050405020304" pitchFamily="18" charset="0"/>
              </a:rPr>
              <a:t>应用识别</a:t>
            </a:r>
            <a:r>
              <a:rPr lang="zh-CN" altLang="en-US" sz="1800" dirty="0">
                <a:ea typeface="楷体" panose="02010609060101010101" pitchFamily="49" charset="-122"/>
                <a:cs typeface="Times New Roman" panose="02020603050405020304" pitchFamily="18" charset="0"/>
              </a:rPr>
              <a:t>：对家庭光猫的用户流量进行应用识别，需根据以往模型构建新场景下的模型（待验证）</a:t>
            </a:r>
            <a:endParaRPr lang="en-US" altLang="zh-CN" sz="1800" dirty="0">
              <a:ea typeface="楷体" panose="02010609060101010101" pitchFamily="49" charset="-122"/>
              <a:cs typeface="Times New Roman" panose="02020603050405020304" pitchFamily="18" charset="0"/>
            </a:endParaRPr>
          </a:p>
          <a:p>
            <a:endParaRPr lang="en-US" altLang="zh-CN" sz="1800" dirty="0">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ü"/>
            </a:pPr>
            <a:r>
              <a:rPr lang="en-US" altLang="zh-CN" sz="1800" b="1" dirty="0">
                <a:solidFill>
                  <a:srgbClr val="FF0000"/>
                </a:solidFill>
                <a:ea typeface="楷体" panose="02010609060101010101" pitchFamily="49" charset="-122"/>
                <a:cs typeface="Times New Roman" panose="02020603050405020304" pitchFamily="18" charset="0"/>
              </a:rPr>
              <a:t>DC</a:t>
            </a:r>
            <a:r>
              <a:rPr lang="zh-CN" altLang="en-US" sz="1800" b="1" dirty="0">
                <a:solidFill>
                  <a:srgbClr val="FF0000"/>
                </a:solidFill>
                <a:ea typeface="楷体" panose="02010609060101010101" pitchFamily="49" charset="-122"/>
                <a:cs typeface="Times New Roman" panose="02020603050405020304" pitchFamily="18" charset="0"/>
              </a:rPr>
              <a:t>节能模型构建</a:t>
            </a:r>
            <a:r>
              <a:rPr lang="zh-CN" altLang="en-US" sz="1800" dirty="0">
                <a:ea typeface="楷体" panose="02010609060101010101" pitchFamily="49" charset="-122"/>
                <a:cs typeface="Times New Roman" panose="02020603050405020304" pitchFamily="18" charset="0"/>
              </a:rPr>
              <a:t>：节能模型随时间场景特异，需根据现有的节能模型推导出合适的新节点模型，减少成本（待验证）</a:t>
            </a:r>
            <a:endParaRPr lang="en-US" altLang="zh-CN" sz="1800" dirty="0">
              <a:ea typeface="楷体" panose="02010609060101010101" pitchFamily="49" charset="-122"/>
              <a:cs typeface="Times New Roman" panose="02020603050405020304" pitchFamily="18" charset="0"/>
            </a:endParaRPr>
          </a:p>
        </p:txBody>
      </p:sp>
      <p:grpSp>
        <p:nvGrpSpPr>
          <p:cNvPr id="55" name="组合 54"/>
          <p:cNvGrpSpPr/>
          <p:nvPr/>
        </p:nvGrpSpPr>
        <p:grpSpPr>
          <a:xfrm>
            <a:off x="949305" y="1500173"/>
            <a:ext cx="2880320" cy="1856819"/>
            <a:chOff x="755576" y="1772816"/>
            <a:chExt cx="2195063" cy="1437538"/>
          </a:xfrm>
        </p:grpSpPr>
        <p:sp>
          <p:nvSpPr>
            <p:cNvPr id="94" name="椭圆 93"/>
            <p:cNvSpPr/>
            <p:nvPr/>
          </p:nvSpPr>
          <p:spPr bwMode="auto">
            <a:xfrm>
              <a:off x="790400" y="1781233"/>
              <a:ext cx="1008112" cy="1008112"/>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32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5" name="椭圆 94"/>
            <p:cNvSpPr/>
            <p:nvPr/>
          </p:nvSpPr>
          <p:spPr bwMode="auto">
            <a:xfrm>
              <a:off x="1870520" y="1772816"/>
              <a:ext cx="1008112" cy="1008112"/>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32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6" name="文本框 95"/>
            <p:cNvSpPr txBox="1"/>
            <p:nvPr/>
          </p:nvSpPr>
          <p:spPr>
            <a:xfrm>
              <a:off x="898412" y="1953706"/>
              <a:ext cx="792088" cy="643353"/>
            </a:xfrm>
            <a:prstGeom prst="rect">
              <a:avLst/>
            </a:prstGeom>
            <a:noFill/>
          </p:spPr>
          <p:txBody>
            <a:bodyPr wrap="square" rtlCol="0">
              <a:spAutoFit/>
            </a:bodyPr>
            <a:lstStyle/>
            <a:p>
              <a:pPr algn="ctr"/>
              <a:r>
                <a:rPr lang="zh-CN" altLang="en-US" dirty="0">
                  <a:ea typeface="楷体" panose="02010609060101010101" pitchFamily="49" charset="-122"/>
                  <a:cs typeface="Times New Roman" panose="02020603050405020304" pitchFamily="18" charset="0"/>
                </a:rPr>
                <a:t>隐私保护</a:t>
              </a:r>
            </a:p>
          </p:txBody>
        </p:sp>
        <p:sp>
          <p:nvSpPr>
            <p:cNvPr id="97" name="文本框 96"/>
            <p:cNvSpPr txBox="1"/>
            <p:nvPr/>
          </p:nvSpPr>
          <p:spPr>
            <a:xfrm>
              <a:off x="1973141" y="1954927"/>
              <a:ext cx="828092" cy="643353"/>
            </a:xfrm>
            <a:prstGeom prst="rect">
              <a:avLst/>
            </a:prstGeom>
            <a:noFill/>
          </p:spPr>
          <p:txBody>
            <a:bodyPr wrap="square" rtlCol="0">
              <a:spAutoFit/>
            </a:bodyPr>
            <a:lstStyle/>
            <a:p>
              <a:pPr algn="ctr"/>
              <a:r>
                <a:rPr lang="zh-CN" altLang="en-US" dirty="0">
                  <a:ea typeface="楷体" panose="02010609060101010101" pitchFamily="49" charset="-122"/>
                  <a:cs typeface="Times New Roman" panose="02020603050405020304" pitchFamily="18" charset="0"/>
                </a:rPr>
                <a:t>数据异构</a:t>
              </a:r>
            </a:p>
          </p:txBody>
        </p:sp>
        <p:sp>
          <p:nvSpPr>
            <p:cNvPr id="98" name="文本框 97"/>
            <p:cNvSpPr txBox="1"/>
            <p:nvPr/>
          </p:nvSpPr>
          <p:spPr>
            <a:xfrm>
              <a:off x="755576" y="2852936"/>
              <a:ext cx="2195063" cy="357418"/>
            </a:xfrm>
            <a:prstGeom prst="rect">
              <a:avLst/>
            </a:prstGeom>
            <a:noFill/>
          </p:spPr>
          <p:txBody>
            <a:bodyPr wrap="square" rtlCol="0">
              <a:spAutoFit/>
            </a:bodyPr>
            <a:lstStyle/>
            <a:p>
              <a:pPr algn="ctr"/>
              <a:r>
                <a:rPr lang="zh-CN" altLang="en-US" dirty="0">
                  <a:ea typeface="楷体" panose="02010609060101010101" pitchFamily="49" charset="-122"/>
                  <a:cs typeface="Times New Roman" panose="02020603050405020304" pitchFamily="18" charset="0"/>
                </a:rPr>
                <a:t>分布式模型重用</a:t>
              </a:r>
            </a:p>
          </p:txBody>
        </p:sp>
      </p:grpSp>
    </p:spTree>
  </p:cSld>
  <p:clrMapOvr>
    <a:masterClrMapping/>
  </p:clrMapOvr>
</p:sld>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3.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4.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5.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6.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7.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机器学习v2.1rgb</Template>
  <TotalTime>40</TotalTime>
  <Words>4870</Words>
  <Application>Microsoft Office PowerPoint</Application>
  <PresentationFormat>全屏显示(4:3)</PresentationFormat>
  <Paragraphs>692</Paragraphs>
  <Slides>49</Slides>
  <Notes>42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49</vt:i4>
      </vt:variant>
    </vt:vector>
  </HeadingPairs>
  <TitlesOfParts>
    <vt:vector size="65" baseType="lpstr">
      <vt:lpstr>华文楷体</vt:lpstr>
      <vt:lpstr>楷体</vt:lpstr>
      <vt:lpstr>微软雅黑</vt:lpstr>
      <vt:lpstr>幼圆</vt:lpstr>
      <vt:lpstr>Arial</vt:lpstr>
      <vt:lpstr>Book Antiqua</vt:lpstr>
      <vt:lpstr>Calibri</vt:lpstr>
      <vt:lpstr>Cambria Math</vt:lpstr>
      <vt:lpstr>Monaco</vt:lpstr>
      <vt:lpstr>MS PGothic</vt:lpstr>
      <vt:lpstr>Palatino Linotype</vt:lpstr>
      <vt:lpstr>Segoe Print</vt:lpstr>
      <vt:lpstr>Times New Roman</vt:lpstr>
      <vt:lpstr>Verdana</vt:lpstr>
      <vt:lpstr>Wingdings</vt:lpstr>
      <vt:lpstr>机器学习v2.1rgb</vt:lpstr>
      <vt:lpstr>智能系统设计与应用 (2022 春季学期)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智能系统设计与应用 (2022 春季学期) </vt:lpstr>
      <vt:lpstr>PowerPoint 演示文稿</vt:lpstr>
      <vt:lpstr>PowerPoint 演示文稿</vt:lpstr>
      <vt:lpstr>智能系统设计与应用 (2022 春季学期) </vt:lpstr>
      <vt:lpstr>Multi-Modal Data</vt:lpstr>
      <vt:lpstr>Emerging of Mobile Devices</vt:lpstr>
      <vt:lpstr>Different Modalities from Sensors</vt:lpstr>
      <vt:lpstr>Learning Efficiency in on Chip Devices</vt:lpstr>
      <vt:lpstr>Privacy-Preserving in Multi-Modal</vt:lpstr>
      <vt:lpstr>The Strong/Weak Modality</vt:lpstr>
      <vt:lpstr>How to Extract More from Weak Modality with the Help of Strong?</vt:lpstr>
      <vt:lpstr>Auxiliary Information Regularized Machine (ARM)</vt:lpstr>
      <vt:lpstr>Accuracy Result  (Compare with Multi-Modal Learners and Feature Extractors)</vt:lpstr>
      <vt:lpstr>ARM Property Investigations</vt:lpstr>
      <vt:lpstr>Deep Learning achieves Great Success</vt:lpstr>
      <vt:lpstr>Learning extensively vs. Limited Resources</vt:lpstr>
      <vt:lpstr>Multi-Modal Features Help</vt:lpstr>
      <vt:lpstr>Extending of Multi-Modal: Fixed Models</vt:lpstr>
      <vt:lpstr>Middle Levels of learners</vt:lpstr>
      <vt:lpstr>Model Reuse (Non-Learnware Solution)</vt:lpstr>
      <vt:lpstr>Model Reuse (A Learnware Implementation)</vt:lpstr>
      <vt:lpstr>Fixed Model Reuse (con’t)</vt:lpstr>
      <vt:lpstr>Fixed Model Reuse (con’t)</vt:lpstr>
      <vt:lpstr>Fixed Model Reuse (con’t)</vt:lpstr>
      <vt:lpstr>Fixed Model Reuse (con’t)</vt:lpstr>
      <vt:lpstr>Image Classification</vt:lpstr>
      <vt:lpstr>Action Recognition</vt:lpstr>
      <vt:lpstr>Overview: Privacy-Preserving on Multi-Modal data</vt:lpstr>
      <vt:lpstr>Rank Consistency on Accumulated Prediction Matrix (APM)</vt:lpstr>
      <vt:lpstr>RANC Framework</vt:lpstr>
      <vt:lpstr>Illustration to RANC</vt:lpstr>
      <vt:lpstr>Acceleration: RANC_1</vt:lpstr>
      <vt:lpstr>Comparing with Fusion Methods</vt:lpstr>
      <vt:lpstr>Disagreement-Based Comparison</vt:lpstr>
      <vt:lpstr>Privacy-Preserving with Partial Modality</vt:lpstr>
      <vt:lpstr>THANKS</vt:lpstr>
    </vt:vector>
  </TitlesOfParts>
  <Company>LAMDA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机器学习-第一章</dc:title>
  <dc:creator>Zhi-Hua Zhou</dc:creator>
  <cp:lastModifiedBy>Zhan De-Chuan</cp:lastModifiedBy>
  <cp:revision>292</cp:revision>
  <dcterms:created xsi:type="dcterms:W3CDTF">2015-12-30T14:22:00Z</dcterms:created>
  <dcterms:modified xsi:type="dcterms:W3CDTF">2022-04-22T20:20:26Z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AC0C83432320493C9F57E9E0725124D9</vt:lpwstr>
  </property>
  <property fmtid="{D5CDD505-2E9C-101B-9397-08002B2CF9AE}" pid="3" name="KSOProductBuildVer">
    <vt:lpwstr>2052-11.1.0.11636</vt:lpwstr>
  </property>
  <property fmtid="{D5CDD505-2E9C-101B-9397-08002B2CF9AE}" pid="4" name="commondata">
    <vt:lpwstr>eyJoZGlkIjoiODVhOGU0MThiMTQ5YmVlY2Y5MzIxYTg1OTU0MjNkMGQifQ==</vt:lpwstr>
  </property>
</Properties>
</file>